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59" r:id="rId4"/>
    <p:sldId id="314" r:id="rId5"/>
    <p:sldId id="315" r:id="rId6"/>
    <p:sldId id="316" r:id="rId7"/>
    <p:sldId id="317" r:id="rId8"/>
    <p:sldId id="321" r:id="rId9"/>
    <p:sldId id="303" r:id="rId10"/>
    <p:sldId id="312" r:id="rId11"/>
    <p:sldId id="306" r:id="rId12"/>
    <p:sldId id="322" r:id="rId13"/>
    <p:sldId id="307" r:id="rId14"/>
    <p:sldId id="308" r:id="rId15"/>
    <p:sldId id="309" r:id="rId16"/>
    <p:sldId id="28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D7D31"/>
    <a:srgbClr val="005D4B"/>
    <a:srgbClr val="009A7D"/>
    <a:srgbClr val="009276"/>
    <a:srgbClr val="00D2AA"/>
    <a:srgbClr val="00B895"/>
    <a:srgbClr val="F1995D"/>
    <a:srgbClr val="00948D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82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48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</a:t>
            </a:r>
            <a:r>
              <a:rPr lang="en-US" altLang="zh-CN"/>
              <a:t>123</a:t>
            </a:r>
            <a:r>
              <a:rPr lang="zh-CN" altLang="en-US"/>
              <a:t>图文旗舰店：</a:t>
            </a:r>
            <a:r>
              <a:rPr lang="en-US" altLang="zh-CN"/>
              <a:t>666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94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4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58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68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65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405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17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31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58" y="604233"/>
            <a:ext cx="1518191" cy="1042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58" y="749794"/>
            <a:ext cx="1518191" cy="1042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2019/5/29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58" y="604233"/>
            <a:ext cx="1518191" cy="1042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75533" y="2468479"/>
            <a:ext cx="968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948D"/>
                </a:solidFill>
                <a:latin typeface="Times New Roman" panose="02020603050405020304" pitchFamily="18" charset="0"/>
                <a:ea typeface="方正准圆简体" panose="02010601030101010101" charset="-122"/>
                <a:cs typeface="Times New Roman" panose="02020603050405020304" pitchFamily="18" charset="0"/>
              </a:rPr>
              <a:t>CHÀO MỪNG CÁC THẦY CÔ GIÁO</a:t>
            </a:r>
            <a:endParaRPr lang="zh-CN" altLang="en-US" sz="4400" b="1" dirty="0">
              <a:solidFill>
                <a:srgbClr val="00948D"/>
              </a:solidFill>
              <a:latin typeface="Times New Roman" panose="02020603050405020304" pitchFamily="18" charset="0"/>
              <a:ea typeface="方正准圆简体" panose="02010601030101010101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140528" y="3303751"/>
            <a:ext cx="7910945" cy="0"/>
          </a:xfrm>
          <a:prstGeom prst="line">
            <a:avLst/>
          </a:prstGeom>
          <a:ln w="25400">
            <a:solidFill>
              <a:srgbClr val="009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707062" y="3428999"/>
            <a:ext cx="8965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 – LỚP</a:t>
            </a:r>
            <a:r>
              <a:rPr lang="vi-VN" altLang="zh-CN" sz="4000" b="1" dirty="0" smtClean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5B</a:t>
            </a:r>
          </a:p>
          <a:p>
            <a:pPr algn="ctr"/>
            <a:r>
              <a:rPr lang="vi-VN" altLang="zh-CN" sz="4000" b="1" dirty="0" smtClean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BÀI: SO SÁNH HAI SỐ THẬP PHÂN</a:t>
            </a:r>
            <a:endParaRPr lang="zh-CN" altLang="en-US" sz="4000" b="1" dirty="0">
              <a:solidFill>
                <a:srgbClr val="ED7D3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38327" y="4805265"/>
            <a:ext cx="5766318" cy="125030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rgbClr val="FF0000"/>
                </a:solidFill>
              </a:rPr>
              <a:t>Giáo viên: Đào Thị Hường</a:t>
            </a:r>
            <a:endParaRPr lang="en-ZW" sz="2400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7"/>
    </mc:Choice>
    <mc:Fallback xmlns="">
      <p:transition spd="slow" advTm="3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" y="5458692"/>
            <a:ext cx="2905136" cy="1399308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" y="74654"/>
            <a:ext cx="732773" cy="625012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86864" y="0"/>
            <a:ext cx="2905136" cy="1399308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76820" y="1267333"/>
            <a:ext cx="7981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664135" y="2254106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48,97  .....  51,02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626811" y="2934281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96,4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  96,38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54798" y="3618335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0,7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 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0,65</a:t>
            </a:r>
          </a:p>
        </p:txBody>
      </p:sp>
    </p:spTree>
    <p:extLst>
      <p:ext uri="{BB962C8B-B14F-4D97-AF65-F5344CB8AC3E}">
        <p14:creationId xmlns:p14="http://schemas.microsoft.com/office/powerpoint/2010/main" val="2003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799682" y="1989682"/>
            <a:ext cx="887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2:Viết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2141587" y="2689512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6,375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670944" y="2735675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9,01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5201999" y="27884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8,72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6897842" y="2834211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7,19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8593685" y="2871749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6,735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7914685" y="2538996"/>
            <a:ext cx="2438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" y="74654"/>
            <a:ext cx="732773" cy="625012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86864" y="0"/>
            <a:ext cx="2905136" cy="1399308"/>
          </a:xfrm>
          <a:prstGeom prst="rect">
            <a:avLst/>
          </a:prstGeom>
        </p:spPr>
      </p:pic>
      <p:pic>
        <p:nvPicPr>
          <p:cNvPr id="17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>
            <a:off x="0" y="4882845"/>
            <a:ext cx="4186672" cy="2156146"/>
          </a:xfrm>
        </p:spPr>
      </p:pic>
    </p:spTree>
    <p:extLst>
      <p:ext uri="{BB962C8B-B14F-4D97-AF65-F5344CB8AC3E}">
        <p14:creationId xmlns:p14="http://schemas.microsoft.com/office/powerpoint/2010/main" val="25430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285332" y="1707391"/>
            <a:ext cx="9029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759961" y="2417353"/>
            <a:ext cx="821327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0,32 ;    0,197;    0,4;    0,321;   0,187</a:t>
            </a: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6" y="156042"/>
            <a:ext cx="732773" cy="625012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86864" y="0"/>
            <a:ext cx="2905136" cy="1399308"/>
          </a:xfrm>
          <a:prstGeom prst="rect">
            <a:avLst/>
          </a:prstGeom>
        </p:spPr>
      </p:pic>
      <p:pic>
        <p:nvPicPr>
          <p:cNvPr id="17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>
            <a:off x="0" y="4882845"/>
            <a:ext cx="4186672" cy="2156146"/>
          </a:xfrm>
        </p:spPr>
      </p:pic>
      <p:cxnSp>
        <p:nvCxnSpPr>
          <p:cNvPr id="22" name="Straight Connector 21"/>
          <p:cNvCxnSpPr>
            <a:cxnSpLocks/>
          </p:cNvCxnSpPr>
          <p:nvPr/>
        </p:nvCxnSpPr>
        <p:spPr bwMode="auto">
          <a:xfrm>
            <a:off x="7400335" y="2291591"/>
            <a:ext cx="2438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 rotWithShape="1">
          <a:blip r:embed="rId2"/>
          <a:srcRect l="18654" t="17763"/>
          <a:stretch>
            <a:fillRect/>
          </a:stretch>
        </p:blipFill>
        <p:spPr>
          <a:xfrm>
            <a:off x="-27709" y="-13856"/>
            <a:ext cx="2013450" cy="1784837"/>
          </a:xfrm>
          <a:prstGeom prst="rect">
            <a:avLst/>
          </a:prstGeom>
        </p:spPr>
      </p:pic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>
            <a:off x="0" y="4882845"/>
            <a:ext cx="4186672" cy="2156146"/>
          </a:xfr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96" y="2710196"/>
            <a:ext cx="1427929" cy="133908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10990" y="2558249"/>
            <a:ext cx="478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IV. TRÒ CHƠI</a:t>
            </a:r>
            <a:endParaRPr lang="en-US" sz="32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10990" y="3227789"/>
            <a:ext cx="5414961" cy="0"/>
          </a:xfrm>
          <a:prstGeom prst="line">
            <a:avLst/>
          </a:prstGeom>
          <a:ln w="25400">
            <a:solidFill>
              <a:srgbClr val="009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11"/>
          <p:cNvSpPr/>
          <p:nvPr/>
        </p:nvSpPr>
        <p:spPr>
          <a:xfrm>
            <a:off x="1847206" y="1823208"/>
            <a:ext cx="7531925" cy="2907690"/>
          </a:xfrm>
          <a:prstGeom prst="rect">
            <a:avLst/>
          </a:prstGeom>
          <a:noFill/>
          <a:ln w="25400">
            <a:solidFill>
              <a:srgbClr val="009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16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112339" y="313764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582075" y="688414"/>
            <a:ext cx="60357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655389" y="446320"/>
            <a:ext cx="756126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0,54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0,456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138363" y="3666565"/>
            <a:ext cx="70782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</a:rPr>
              <a:t>&lt;</a:t>
            </a:r>
            <a:endParaRPr lang="en-US" sz="4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01" y="364037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114550" y="2390588"/>
            <a:ext cx="7102101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00" y="2364394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114550" y="4942541"/>
            <a:ext cx="7102101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=</a:t>
            </a:r>
            <a:endParaRPr lang="en-US" sz="40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16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53" y="494254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226"/>
          <p:cNvSpPr>
            <a:spLocks noChangeArrowheads="1" noChangeShapeType="1" noTextEdit="1"/>
          </p:cNvSpPr>
          <p:nvPr/>
        </p:nvSpPr>
        <p:spPr bwMode="auto">
          <a:xfrm>
            <a:off x="1307187" y="254221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1307188" y="379668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63597" y="4980608"/>
            <a:ext cx="5835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pic>
        <p:nvPicPr>
          <p:cNvPr id="75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86864" y="0"/>
            <a:ext cx="2905136" cy="1399308"/>
          </a:xfrm>
          <a:prstGeom prst="rect">
            <a:avLst/>
          </a:prstGeom>
        </p:spPr>
      </p:pic>
      <p:pic>
        <p:nvPicPr>
          <p:cNvPr id="76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2905136" cy="914400"/>
          </a:xfrm>
          <a:prstGeom prst="rect">
            <a:avLst/>
          </a:prstGeom>
        </p:spPr>
      </p:pic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9563639" y="2920382"/>
            <a:ext cx="1752600" cy="1752600"/>
            <a:chOff x="4320" y="2928"/>
            <a:chExt cx="1104" cy="1104"/>
          </a:xfrm>
        </p:grpSpPr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3" name="WordArt 36"/>
          <p:cNvSpPr>
            <a:spLocks noChangeArrowheads="1" noChangeShapeType="1" noTextEdit="1"/>
          </p:cNvSpPr>
          <p:nvPr/>
        </p:nvSpPr>
        <p:spPr bwMode="auto">
          <a:xfrm>
            <a:off x="10130377" y="484919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4" name="WordArt 37"/>
          <p:cNvSpPr>
            <a:spLocks noChangeArrowheads="1" noChangeShapeType="1" noTextEdit="1"/>
          </p:cNvSpPr>
          <p:nvPr/>
        </p:nvSpPr>
        <p:spPr bwMode="auto">
          <a:xfrm>
            <a:off x="10130377" y="484919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5" name="WordArt 38"/>
          <p:cNvSpPr>
            <a:spLocks noChangeArrowheads="1" noChangeShapeType="1" noTextEdit="1"/>
          </p:cNvSpPr>
          <p:nvPr/>
        </p:nvSpPr>
        <p:spPr bwMode="auto">
          <a:xfrm>
            <a:off x="10156571" y="482061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6" name="WordArt 39"/>
          <p:cNvSpPr>
            <a:spLocks noChangeArrowheads="1" noChangeShapeType="1" noTextEdit="1"/>
          </p:cNvSpPr>
          <p:nvPr/>
        </p:nvSpPr>
        <p:spPr bwMode="auto">
          <a:xfrm>
            <a:off x="10130377" y="484919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8" name="WordArt 40"/>
          <p:cNvSpPr>
            <a:spLocks noChangeArrowheads="1" noChangeShapeType="1" noTextEdit="1"/>
          </p:cNvSpPr>
          <p:nvPr/>
        </p:nvSpPr>
        <p:spPr bwMode="auto">
          <a:xfrm>
            <a:off x="10166096" y="47920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9" name="WordArt 41"/>
          <p:cNvSpPr>
            <a:spLocks noChangeArrowheads="1" noChangeShapeType="1" noTextEdit="1"/>
          </p:cNvSpPr>
          <p:nvPr/>
        </p:nvSpPr>
        <p:spPr bwMode="auto">
          <a:xfrm>
            <a:off x="10144664" y="484919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0" name="WordArt 42"/>
          <p:cNvSpPr>
            <a:spLocks noChangeArrowheads="1" noChangeShapeType="1" noTextEdit="1"/>
          </p:cNvSpPr>
          <p:nvPr/>
        </p:nvSpPr>
        <p:spPr bwMode="auto">
          <a:xfrm>
            <a:off x="10130377" y="484919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1" name="WordArt 43"/>
          <p:cNvSpPr>
            <a:spLocks noChangeArrowheads="1" noChangeShapeType="1" noTextEdit="1"/>
          </p:cNvSpPr>
          <p:nvPr/>
        </p:nvSpPr>
        <p:spPr bwMode="auto">
          <a:xfrm>
            <a:off x="10130377" y="484919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2" name="WordArt 44"/>
          <p:cNvSpPr>
            <a:spLocks noChangeArrowheads="1" noChangeShapeType="1" noTextEdit="1"/>
          </p:cNvSpPr>
          <p:nvPr/>
        </p:nvSpPr>
        <p:spPr bwMode="auto">
          <a:xfrm>
            <a:off x="10135139" y="48349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3" name="WordArt 45"/>
          <p:cNvSpPr>
            <a:spLocks noChangeArrowheads="1" noChangeShapeType="1" noTextEdit="1"/>
          </p:cNvSpPr>
          <p:nvPr/>
        </p:nvSpPr>
        <p:spPr bwMode="auto">
          <a:xfrm>
            <a:off x="10130377" y="484919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4" name="WordArt 46"/>
          <p:cNvSpPr>
            <a:spLocks noChangeArrowheads="1" noChangeShapeType="1" noTextEdit="1"/>
          </p:cNvSpPr>
          <p:nvPr/>
        </p:nvSpPr>
        <p:spPr bwMode="auto">
          <a:xfrm>
            <a:off x="10108945" y="484919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305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7.40741E-7 L -3.54167E-6 -0.07222 " pathEditMode="relative" rAng="0" ptsTypes="AA">
                                      <p:cBhvr>
                                        <p:cTn id="1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4" grpId="0" animBg="1"/>
      <p:bldP spid="14" grpId="1" animBg="1"/>
      <p:bldP spid="19" grpId="0" animBg="1"/>
      <p:bldP spid="20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86864" y="0"/>
            <a:ext cx="2905136" cy="1399308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12"/>
            <a:ext cx="2905136" cy="1196788"/>
          </a:xfrm>
          <a:prstGeom prst="rect">
            <a:avLst/>
          </a:prstGeom>
        </p:spPr>
      </p:pic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2659062" y="1901477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2,89</a:t>
            </a:r>
            <a:endParaRPr lang="en-US" sz="32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91109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68813" y="20254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WordArt 226"/>
          <p:cNvSpPr>
            <a:spLocks noChangeArrowheads="1" noChangeShapeType="1" noTextEdit="1"/>
          </p:cNvSpPr>
          <p:nvPr/>
        </p:nvSpPr>
        <p:spPr bwMode="auto">
          <a:xfrm>
            <a:off x="1798637" y="210339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2659062" y="3093525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</a:t>
            </a:r>
            <a:endParaRPr lang="en-US" altLang="en-US" sz="4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93" y="3002477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25646" y="3138605"/>
            <a:ext cx="86072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1847406" y="320616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559050" y="4315456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2,98</a:t>
            </a:r>
            <a:endParaRPr lang="en-US" sz="36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93" y="4246912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68813" y="4363992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1798637" y="4489717"/>
            <a:ext cx="385575" cy="4061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58738" y="238032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WordArt 28"/>
          <p:cNvSpPr>
            <a:spLocks noChangeArrowheads="1" noChangeShapeType="1" noTextEdit="1"/>
          </p:cNvSpPr>
          <p:nvPr/>
        </p:nvSpPr>
        <p:spPr bwMode="auto">
          <a:xfrm>
            <a:off x="468313" y="64557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1752600" y="414759"/>
            <a:ext cx="765651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2,89 ; 3,2 ;2,98 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33"/>
          <p:cNvGrpSpPr>
            <a:grpSpLocks/>
          </p:cNvGrpSpPr>
          <p:nvPr/>
        </p:nvGrpSpPr>
        <p:grpSpPr bwMode="auto">
          <a:xfrm>
            <a:off x="9573419" y="2966525"/>
            <a:ext cx="1752600" cy="1752600"/>
            <a:chOff x="4320" y="2928"/>
            <a:chExt cx="1104" cy="1104"/>
          </a:xfrm>
        </p:grpSpPr>
        <p:sp>
          <p:nvSpPr>
            <p:cNvPr id="5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WordArt 36"/>
          <p:cNvSpPr>
            <a:spLocks noChangeArrowheads="1" noChangeShapeType="1" noTextEdit="1"/>
          </p:cNvSpPr>
          <p:nvPr/>
        </p:nvSpPr>
        <p:spPr bwMode="auto">
          <a:xfrm>
            <a:off x="10140157" y="4895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59" name="WordArt 37"/>
          <p:cNvSpPr>
            <a:spLocks noChangeArrowheads="1" noChangeShapeType="1" noTextEdit="1"/>
          </p:cNvSpPr>
          <p:nvPr/>
        </p:nvSpPr>
        <p:spPr bwMode="auto">
          <a:xfrm>
            <a:off x="10116344" y="48900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0" name="WordArt 38"/>
          <p:cNvSpPr>
            <a:spLocks noChangeArrowheads="1" noChangeShapeType="1" noTextEdit="1"/>
          </p:cNvSpPr>
          <p:nvPr/>
        </p:nvSpPr>
        <p:spPr bwMode="auto">
          <a:xfrm>
            <a:off x="10132219" y="48999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" name="WordArt 39"/>
          <p:cNvSpPr>
            <a:spLocks noChangeArrowheads="1" noChangeShapeType="1" noTextEdit="1"/>
          </p:cNvSpPr>
          <p:nvPr/>
        </p:nvSpPr>
        <p:spPr bwMode="auto">
          <a:xfrm>
            <a:off x="10140156" y="489891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2" name="WordArt 40"/>
          <p:cNvSpPr>
            <a:spLocks noChangeArrowheads="1" noChangeShapeType="1" noTextEdit="1"/>
          </p:cNvSpPr>
          <p:nvPr/>
        </p:nvSpPr>
        <p:spPr bwMode="auto">
          <a:xfrm>
            <a:off x="10144919" y="492097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3" name="WordArt 41"/>
          <p:cNvSpPr>
            <a:spLocks noChangeArrowheads="1" noChangeShapeType="1" noTextEdit="1"/>
          </p:cNvSpPr>
          <p:nvPr/>
        </p:nvSpPr>
        <p:spPr bwMode="auto">
          <a:xfrm>
            <a:off x="10148093" y="49034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4" name="WordArt 42"/>
          <p:cNvSpPr>
            <a:spLocks noChangeArrowheads="1" noChangeShapeType="1" noTextEdit="1"/>
          </p:cNvSpPr>
          <p:nvPr/>
        </p:nvSpPr>
        <p:spPr bwMode="auto">
          <a:xfrm>
            <a:off x="10140155" y="491045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5" name="WordArt 43"/>
          <p:cNvSpPr>
            <a:spLocks noChangeArrowheads="1" noChangeShapeType="1" noTextEdit="1"/>
          </p:cNvSpPr>
          <p:nvPr/>
        </p:nvSpPr>
        <p:spPr bwMode="auto">
          <a:xfrm>
            <a:off x="10254457" y="48825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6" name="WordArt 44"/>
          <p:cNvSpPr>
            <a:spLocks noChangeArrowheads="1" noChangeShapeType="1" noTextEdit="1"/>
          </p:cNvSpPr>
          <p:nvPr/>
        </p:nvSpPr>
        <p:spPr bwMode="auto">
          <a:xfrm>
            <a:off x="10156029" y="48819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7" name="WordArt 45"/>
          <p:cNvSpPr>
            <a:spLocks noChangeArrowheads="1" noChangeShapeType="1" noTextEdit="1"/>
          </p:cNvSpPr>
          <p:nvPr/>
        </p:nvSpPr>
        <p:spPr bwMode="auto">
          <a:xfrm>
            <a:off x="10179839" y="4895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8" name="WordArt 46"/>
          <p:cNvSpPr>
            <a:spLocks noChangeArrowheads="1" noChangeShapeType="1" noTextEdit="1"/>
          </p:cNvSpPr>
          <p:nvPr/>
        </p:nvSpPr>
        <p:spPr bwMode="auto">
          <a:xfrm>
            <a:off x="10160792" y="49087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870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34" presetClass="emph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2.96296E-6 L -4.16667E-7 -0.07223 " pathEditMode="relative" rAng="0" ptsTypes="AA">
                                      <p:cBhvr>
                                        <p:cTn id="1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2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140526" y="2812765"/>
            <a:ext cx="7910945" cy="922060"/>
            <a:chOff x="2140528" y="2317442"/>
            <a:chExt cx="7910945" cy="922060"/>
          </a:xfrm>
        </p:grpSpPr>
        <p:sp>
          <p:nvSpPr>
            <p:cNvPr id="5" name="文本框 4"/>
            <p:cNvSpPr txBox="1"/>
            <p:nvPr/>
          </p:nvSpPr>
          <p:spPr>
            <a:xfrm>
              <a:off x="3834708" y="2317442"/>
              <a:ext cx="452120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>
                  <a:solidFill>
                    <a:srgbClr val="0094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 YOU </a:t>
              </a:r>
              <a:endParaRPr lang="zh-CN" altLang="en-US" sz="5400" dirty="0">
                <a:solidFill>
                  <a:srgbClr val="0094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140528" y="3239502"/>
              <a:ext cx="7910945" cy="0"/>
            </a:xfrm>
            <a:prstGeom prst="line">
              <a:avLst/>
            </a:prstGeom>
            <a:ln w="25400">
              <a:solidFill>
                <a:srgbClr val="0094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57" y="2190598"/>
            <a:ext cx="1645133" cy="1542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>
            <a:off x="13452" y="4728524"/>
            <a:ext cx="4186672" cy="2156146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96" y="2710196"/>
            <a:ext cx="1427929" cy="1339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0990" y="2558249"/>
            <a:ext cx="478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I. </a:t>
            </a:r>
            <a:r>
              <a:rPr lang="en-US" sz="32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KHỞI 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ĐỘNG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810990" y="3227789"/>
            <a:ext cx="5414961" cy="0"/>
          </a:xfrm>
          <a:prstGeom prst="line">
            <a:avLst/>
          </a:prstGeom>
          <a:ln w="25400">
            <a:solidFill>
              <a:srgbClr val="009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810990" y="3370227"/>
            <a:ext cx="570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47206" y="1823208"/>
            <a:ext cx="7531925" cy="2907690"/>
          </a:xfrm>
          <a:prstGeom prst="rect">
            <a:avLst/>
          </a:prstGeom>
          <a:noFill/>
          <a:ln w="25400">
            <a:solidFill>
              <a:srgbClr val="009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 rot="10800000">
            <a:off x="8005328" y="-26670"/>
            <a:ext cx="4186672" cy="21561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53139" y="361256"/>
            <a:ext cx="2256400" cy="1556190"/>
            <a:chOff x="-378962" y="-51536"/>
            <a:chExt cx="2256400" cy="155619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-174746" y="-255752"/>
              <a:ext cx="789434" cy="119786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178099" y="-80737"/>
              <a:ext cx="789434" cy="119786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883788" y="-168244"/>
              <a:ext cx="789434" cy="119786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24805" y="511004"/>
              <a:ext cx="789434" cy="119786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6252"/>
            <a:ext cx="3657607" cy="17617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34393" y="0"/>
            <a:ext cx="3657607" cy="1761748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2243580" y="60740"/>
            <a:ext cx="6504494" cy="2149312"/>
          </a:xfrm>
          <a:prstGeom prst="wav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0883" y="812230"/>
            <a:ext cx="4996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chơi: Truyền điện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583" y="2961542"/>
            <a:ext cx="1102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 smtClean="0"/>
              <a:t>- Cách chơi: </a:t>
            </a:r>
            <a:r>
              <a:rPr lang="pl-PL" sz="2400" dirty="0"/>
              <a:t>Một bạn đọc một số </a:t>
            </a:r>
            <a:r>
              <a:rPr lang="vi-VN" sz="2400" dirty="0" smtClean="0"/>
              <a:t>thập phân </a:t>
            </a:r>
            <a:r>
              <a:rPr lang="pl-PL" sz="2400" dirty="0" smtClean="0"/>
              <a:t>bất </a:t>
            </a:r>
            <a:r>
              <a:rPr lang="pl-PL" sz="2400" dirty="0"/>
              <a:t>kì sau đó truyền cho bạn bên cạnh, bạn đó phải đọc ngay một số </a:t>
            </a:r>
            <a:r>
              <a:rPr lang="vi-VN" sz="2400" dirty="0"/>
              <a:t>thập phân </a:t>
            </a:r>
            <a:r>
              <a:rPr lang="pl-PL" sz="2400" dirty="0" smtClean="0"/>
              <a:t>bằng </a:t>
            </a:r>
            <a:r>
              <a:rPr lang="pl-PL" sz="2400" dirty="0"/>
              <a:t>với số thập phân vừa rồi, cứ tiếp tục như vậy từ bạn này đến bạn khác, bạn nào không nêu được thì thua cuộc.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>
            <a:off x="13452" y="4728524"/>
            <a:ext cx="4186672" cy="2156146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96" y="2710196"/>
            <a:ext cx="1427929" cy="1339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0990" y="2558249"/>
            <a:ext cx="478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II. KHÁM PHÁ</a:t>
            </a:r>
            <a:endParaRPr lang="en-US" sz="32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10990" y="3227789"/>
            <a:ext cx="5414961" cy="0"/>
          </a:xfrm>
          <a:prstGeom prst="line">
            <a:avLst/>
          </a:prstGeom>
          <a:ln w="25400">
            <a:solidFill>
              <a:srgbClr val="009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856863" y="1820834"/>
            <a:ext cx="7531925" cy="2907690"/>
          </a:xfrm>
          <a:prstGeom prst="rect">
            <a:avLst/>
          </a:prstGeom>
          <a:noFill/>
          <a:ln w="25400">
            <a:solidFill>
              <a:srgbClr val="009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 rot="10800000">
            <a:off x="8005328" y="-26670"/>
            <a:ext cx="4186672" cy="21561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53139" y="361256"/>
            <a:ext cx="2256400" cy="1556190"/>
            <a:chOff x="-378962" y="-51536"/>
            <a:chExt cx="2256400" cy="155619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-174746" y="-255752"/>
              <a:ext cx="789434" cy="119786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178099" y="-80737"/>
              <a:ext cx="789434" cy="119786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883788" y="-168244"/>
              <a:ext cx="789434" cy="119786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24805" y="511004"/>
              <a:ext cx="789434" cy="1197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4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 rot="10800000">
            <a:off x="8025130" y="-272692"/>
            <a:ext cx="4186672" cy="21561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80713" y="-101716"/>
            <a:ext cx="2256400" cy="1556190"/>
            <a:chOff x="-378962" y="-51536"/>
            <a:chExt cx="2256400" cy="155619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-174746" y="-255752"/>
              <a:ext cx="789434" cy="119786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178099" y="-80737"/>
              <a:ext cx="789434" cy="119786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883788" y="-168244"/>
              <a:ext cx="789434" cy="119786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24805" y="511004"/>
              <a:ext cx="789434" cy="1197866"/>
            </a:xfrm>
            <a:prstGeom prst="rect">
              <a:avLst/>
            </a:prstGeom>
          </p:spPr>
        </p:pic>
      </p:grpSp>
      <p:sp>
        <p:nvSpPr>
          <p:cNvPr id="14" name="Line 14">
            <a:extLst>
              <a:ext uri="{FF2B5EF4-FFF2-40B4-BE49-F238E27FC236}">
                <a16:creationId xmlns:a16="http://schemas.microsoft.com/office/drawing/2014/main" id="{24D7EFE3-4001-49EA-A897-374044DBF5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7995" y="6358598"/>
            <a:ext cx="42291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spAutoFit/>
            <a:flatTx/>
          </a:bodyPr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14597ED-B0DC-4E9A-9C63-01BA5A0C4094}"/>
              </a:ext>
            </a:extLst>
          </p:cNvPr>
          <p:cNvSpPr txBox="1"/>
          <p:nvPr/>
        </p:nvSpPr>
        <p:spPr>
          <a:xfrm flipH="1">
            <a:off x="1347307" y="1080610"/>
            <a:ext cx="15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 err="1">
                <a:ln w="28575">
                  <a:solidFill>
                    <a:srgbClr val="5080AB">
                      <a:alpha val="98000"/>
                    </a:srgbClr>
                  </a:solidFill>
                </a:ln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Ví</a:t>
            </a:r>
            <a:r>
              <a:rPr lang="en-US" altLang="zh-CN" sz="2800" spc="300" dirty="0">
                <a:ln w="28575">
                  <a:solidFill>
                    <a:srgbClr val="5080AB">
                      <a:alpha val="98000"/>
                    </a:srgbClr>
                  </a:solidFill>
                </a:ln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spc="300" dirty="0" err="1">
                <a:ln w="28575">
                  <a:solidFill>
                    <a:srgbClr val="5080AB">
                      <a:alpha val="98000"/>
                    </a:srgbClr>
                  </a:solidFill>
                </a:ln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dụ</a:t>
            </a:r>
            <a:r>
              <a:rPr lang="en-US" altLang="zh-CN" sz="2800" spc="300" dirty="0">
                <a:ln w="28575">
                  <a:solidFill>
                    <a:srgbClr val="5080AB">
                      <a:alpha val="98000"/>
                    </a:srgbClr>
                  </a:solidFill>
                </a:ln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1:</a:t>
            </a:r>
            <a:endParaRPr lang="zh-CN" altLang="en-US" sz="2800" b="1" spc="300" dirty="0">
              <a:ln w="28575">
                <a:solidFill>
                  <a:srgbClr val="5080AB">
                    <a:alpha val="98000"/>
                  </a:srgbClr>
                </a:solidFill>
              </a:ln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A38F82-D58D-4347-AFD9-C5A86503F1C0}"/>
              </a:ext>
            </a:extLst>
          </p:cNvPr>
          <p:cNvSpPr/>
          <p:nvPr/>
        </p:nvSpPr>
        <p:spPr>
          <a:xfrm>
            <a:off x="1069912" y="1757433"/>
            <a:ext cx="3293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7896B6-6FB5-4028-9CC6-3194D20DEF00}"/>
              </a:ext>
            </a:extLst>
          </p:cNvPr>
          <p:cNvSpPr/>
          <p:nvPr/>
        </p:nvSpPr>
        <p:spPr>
          <a:xfrm>
            <a:off x="3962875" y="1753815"/>
            <a:ext cx="2910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8,1m = 81dm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1BF461-31CB-4BAE-A3C9-D1B491781CBA}"/>
              </a:ext>
            </a:extLst>
          </p:cNvPr>
          <p:cNvSpPr/>
          <p:nvPr/>
        </p:nvSpPr>
        <p:spPr>
          <a:xfrm>
            <a:off x="3977152" y="2411364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7,9m = 79dm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90E2B8-A2BA-4293-9885-19894E8C97EC}"/>
              </a:ext>
            </a:extLst>
          </p:cNvPr>
          <p:cNvSpPr/>
          <p:nvPr/>
        </p:nvSpPr>
        <p:spPr>
          <a:xfrm>
            <a:off x="2453528" y="3069879"/>
            <a:ext cx="3088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81dm &gt; 79dm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E51D96-1511-4736-A402-2FA13CB667D1}"/>
              </a:ext>
            </a:extLst>
          </p:cNvPr>
          <p:cNvSpPr/>
          <p:nvPr/>
        </p:nvSpPr>
        <p:spPr>
          <a:xfrm>
            <a:off x="5417901" y="3064409"/>
            <a:ext cx="6247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 &gt; 79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&gt; 7),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90D92A-63A6-4E46-A929-6BBBCD19DC2E}"/>
              </a:ext>
            </a:extLst>
          </p:cNvPr>
          <p:cNvSpPr/>
          <p:nvPr/>
        </p:nvSpPr>
        <p:spPr>
          <a:xfrm>
            <a:off x="1134792" y="3819443"/>
            <a:ext cx="1047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C971E1-27F4-4925-96A9-C87411EAAEEC}"/>
              </a:ext>
            </a:extLst>
          </p:cNvPr>
          <p:cNvSpPr/>
          <p:nvPr/>
        </p:nvSpPr>
        <p:spPr>
          <a:xfrm>
            <a:off x="1086103" y="3069986"/>
            <a:ext cx="1118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A5B58D-6343-4314-9DE7-DE6FD41AAC42}"/>
              </a:ext>
            </a:extLst>
          </p:cNvPr>
          <p:cNvSpPr/>
          <p:nvPr/>
        </p:nvSpPr>
        <p:spPr>
          <a:xfrm>
            <a:off x="1157075" y="4557324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0688EA-37E4-417E-B51A-5DB2F4A54477}"/>
              </a:ext>
            </a:extLst>
          </p:cNvPr>
          <p:cNvSpPr/>
          <p:nvPr/>
        </p:nvSpPr>
        <p:spPr>
          <a:xfrm>
            <a:off x="2543332" y="3819627"/>
            <a:ext cx="2910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8,1m &gt; 7,9m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0D2423-6038-4D51-B599-C697BB085036}"/>
              </a:ext>
            </a:extLst>
          </p:cNvPr>
          <p:cNvSpPr/>
          <p:nvPr/>
        </p:nvSpPr>
        <p:spPr>
          <a:xfrm>
            <a:off x="2884493" y="4573663"/>
            <a:ext cx="196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8,1.…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7,9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467EC5-BE68-45FD-98F6-508BC96B4E58}"/>
              </a:ext>
            </a:extLst>
          </p:cNvPr>
          <p:cNvSpPr/>
          <p:nvPr/>
        </p:nvSpPr>
        <p:spPr>
          <a:xfrm>
            <a:off x="5436439" y="4563598"/>
            <a:ext cx="4433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&gt; 7)</a:t>
            </a:r>
          </a:p>
        </p:txBody>
      </p:sp>
      <p:sp>
        <p:nvSpPr>
          <p:cNvPr id="32" name="文本框 23">
            <a:extLst>
              <a:ext uri="{FF2B5EF4-FFF2-40B4-BE49-F238E27FC236}">
                <a16:creationId xmlns:a16="http://schemas.microsoft.com/office/drawing/2014/main" id="{BD7FC397-2D55-49FD-975C-EC9B80E8EBA8}"/>
              </a:ext>
            </a:extLst>
          </p:cNvPr>
          <p:cNvSpPr txBox="1"/>
          <p:nvPr/>
        </p:nvSpPr>
        <p:spPr>
          <a:xfrm>
            <a:off x="3236471" y="1080610"/>
            <a:ext cx="515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8,1m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7,9m</a:t>
            </a:r>
          </a:p>
        </p:txBody>
      </p:sp>
      <p:sp>
        <p:nvSpPr>
          <p:cNvPr id="33" name="文本框 23">
            <a:extLst>
              <a:ext uri="{FF2B5EF4-FFF2-40B4-BE49-F238E27FC236}">
                <a16:creationId xmlns:a16="http://schemas.microsoft.com/office/drawing/2014/main" id="{12916EDA-5090-48FA-8EB0-C47BFA0CBE17}"/>
              </a:ext>
            </a:extLst>
          </p:cNvPr>
          <p:cNvSpPr txBox="1"/>
          <p:nvPr/>
        </p:nvSpPr>
        <p:spPr>
          <a:xfrm>
            <a:off x="644482" y="5234348"/>
            <a:ext cx="10760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6703" y="4529283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81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 rot="11556660">
            <a:off x="7983394" y="-667788"/>
            <a:ext cx="4186672" cy="21561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510762" y="-232669"/>
            <a:ext cx="2256400" cy="1556190"/>
            <a:chOff x="-378962" y="-51536"/>
            <a:chExt cx="2256400" cy="155619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-174746" y="-255752"/>
              <a:ext cx="789434" cy="119786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178099" y="-80737"/>
              <a:ext cx="789434" cy="119786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883788" y="-168244"/>
              <a:ext cx="789434" cy="119786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24805" y="511004"/>
              <a:ext cx="789434" cy="1197866"/>
            </a:xfrm>
            <a:prstGeom prst="rect">
              <a:avLst/>
            </a:prstGeom>
          </p:spPr>
        </p:pic>
      </p:grpSp>
      <p:pic>
        <p:nvPicPr>
          <p:cNvPr id="16" name="Picture 19" descr="HinhDongLoGo7">
            <a:extLst>
              <a:ext uri="{FF2B5EF4-FFF2-40B4-BE49-F238E27FC236}">
                <a16:creationId xmlns:a16="http://schemas.microsoft.com/office/drawing/2014/main" id="{DD7116E3-D25C-4D31-9B47-D3188C1B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90" y="5711780"/>
            <a:ext cx="1276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0938D54-B094-4634-A4B3-A9B1C1E562C4}"/>
              </a:ext>
            </a:extLst>
          </p:cNvPr>
          <p:cNvSpPr txBox="1"/>
          <p:nvPr/>
        </p:nvSpPr>
        <p:spPr>
          <a:xfrm flipH="1">
            <a:off x="771639" y="469430"/>
            <a:ext cx="173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 dirty="0" err="1">
                <a:ln w="28575">
                  <a:solidFill>
                    <a:srgbClr val="5080AB">
                      <a:alpha val="98000"/>
                    </a:srgbClr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Ví</a:t>
            </a:r>
            <a:r>
              <a:rPr lang="en-US" altLang="zh-CN" sz="2800" spc="300" dirty="0">
                <a:ln w="28575">
                  <a:solidFill>
                    <a:srgbClr val="5080AB">
                      <a:alpha val="98000"/>
                    </a:srgbClr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spc="300" dirty="0" err="1">
                <a:ln w="28575">
                  <a:solidFill>
                    <a:srgbClr val="5080AB">
                      <a:alpha val="98000"/>
                    </a:srgbClr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dụ</a:t>
            </a:r>
            <a:r>
              <a:rPr lang="en-US" altLang="zh-CN" sz="2800" spc="300" dirty="0">
                <a:ln w="28575">
                  <a:solidFill>
                    <a:srgbClr val="5080AB">
                      <a:alpha val="98000"/>
                    </a:srgbClr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2:</a:t>
            </a:r>
            <a:endParaRPr lang="zh-CN" altLang="en-US" sz="2800" spc="300" dirty="0">
              <a:ln w="28575">
                <a:solidFill>
                  <a:srgbClr val="5080AB">
                    <a:alpha val="98000"/>
                  </a:srgbClr>
                </a:solidFill>
              </a:ln>
              <a:solidFill>
                <a:srgbClr val="0033CC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857056-04C6-470A-8C30-03D14070145D}"/>
                  </a:ext>
                </a:extLst>
              </p:cNvPr>
              <p:cNvSpPr/>
              <p:nvPr/>
            </p:nvSpPr>
            <p:spPr>
              <a:xfrm>
                <a:off x="871598" y="1884921"/>
                <a:ext cx="10045598" cy="80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35,7m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pc="-15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spc="-15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= 7dm = 700mm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857056-04C6-470A-8C30-03D140701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98" y="1884921"/>
                <a:ext cx="10045598" cy="801373"/>
              </a:xfrm>
              <a:prstGeom prst="rect">
                <a:avLst/>
              </a:prstGeom>
              <a:blipFill>
                <a:blip r:embed="rId7"/>
                <a:stretch>
                  <a:fillRect l="-1092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B86574F-DB43-417F-9E61-8746AC702BBB}"/>
              </a:ext>
            </a:extLst>
          </p:cNvPr>
          <p:cNvSpPr/>
          <p:nvPr/>
        </p:nvSpPr>
        <p:spPr>
          <a:xfrm>
            <a:off x="1878920" y="4772379"/>
            <a:ext cx="29172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35,7m &gt; 35,698m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61A57A-6BB5-49BD-BB05-CBADA7F5CCC4}"/>
              </a:ext>
            </a:extLst>
          </p:cNvPr>
          <p:cNvSpPr/>
          <p:nvPr/>
        </p:nvSpPr>
        <p:spPr>
          <a:xfrm>
            <a:off x="1707426" y="3371592"/>
            <a:ext cx="30887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700mm &gt; 698mm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4E2BC0-D603-4CD9-B8AB-82F7EC333B1D}"/>
              </a:ext>
            </a:extLst>
          </p:cNvPr>
          <p:cNvSpPr/>
          <p:nvPr/>
        </p:nvSpPr>
        <p:spPr>
          <a:xfrm>
            <a:off x="4626530" y="3374967"/>
            <a:ext cx="6145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(700 &gt; 698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&gt; 6),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17D727-9ED0-4606-80A9-F79F76CB4615}"/>
              </a:ext>
            </a:extLst>
          </p:cNvPr>
          <p:cNvSpPr/>
          <p:nvPr/>
        </p:nvSpPr>
        <p:spPr>
          <a:xfrm>
            <a:off x="879345" y="4029888"/>
            <a:ext cx="758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D24EC5-5DC3-4668-BE24-2B59C119AA74}"/>
              </a:ext>
            </a:extLst>
          </p:cNvPr>
          <p:cNvSpPr/>
          <p:nvPr/>
        </p:nvSpPr>
        <p:spPr>
          <a:xfrm>
            <a:off x="865112" y="3371520"/>
            <a:ext cx="7216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23D855-18CD-4B6C-8F1E-8241F8E00FDC}"/>
              </a:ext>
            </a:extLst>
          </p:cNvPr>
          <p:cNvSpPr/>
          <p:nvPr/>
        </p:nvSpPr>
        <p:spPr>
          <a:xfrm>
            <a:off x="876665" y="4779240"/>
            <a:ext cx="11015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</a:t>
            </a:r>
            <a:r>
              <a:rPr lang="en-US" sz="2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72B1639-F1E3-4D32-975B-B6434324A408}"/>
                  </a:ext>
                </a:extLst>
              </p:cNvPr>
              <p:cNvSpPr/>
              <p:nvPr/>
            </p:nvSpPr>
            <p:spPr>
              <a:xfrm>
                <a:off x="1725020" y="3900175"/>
                <a:ext cx="2510712" cy="80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15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pc="-150">
                            <a:solidFill>
                              <a:srgbClr val="0033CC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spc="-150">
                            <a:solidFill>
                              <a:srgbClr val="0033CC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15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pc="-150">
                            <a:solidFill>
                              <a:srgbClr val="0033CC"/>
                            </a:solidFill>
                            <a:latin typeface="Cambria Math"/>
                          </a:rPr>
                          <m:t>698</m:t>
                        </m:r>
                      </m:num>
                      <m:den>
                        <m:r>
                          <a:rPr lang="en-US" sz="3200" b="0" i="1" spc="-150">
                            <a:solidFill>
                              <a:srgbClr val="0033CC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72B1639-F1E3-4D32-975B-B6434324A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20" y="3900175"/>
                <a:ext cx="2510712" cy="801373"/>
              </a:xfrm>
              <a:prstGeom prst="rect">
                <a:avLst/>
              </a:prstGeom>
              <a:blipFill>
                <a:blip r:embed="rId8"/>
                <a:stretch>
                  <a:fillRect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3">
            <a:extLst>
              <a:ext uri="{FF2B5EF4-FFF2-40B4-BE49-F238E27FC236}">
                <a16:creationId xmlns:a16="http://schemas.microsoft.com/office/drawing/2014/main" id="{46CC2582-BBFA-4952-B162-E2F34A364712}"/>
              </a:ext>
            </a:extLst>
          </p:cNvPr>
          <p:cNvSpPr txBox="1"/>
          <p:nvPr/>
        </p:nvSpPr>
        <p:spPr>
          <a:xfrm>
            <a:off x="2353816" y="502274"/>
            <a:ext cx="488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35,7m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35,698m</a:t>
            </a:r>
          </a:p>
        </p:txBody>
      </p:sp>
      <p:sp>
        <p:nvSpPr>
          <p:cNvPr id="31" name="文本框 23">
            <a:extLst>
              <a:ext uri="{FF2B5EF4-FFF2-40B4-BE49-F238E27FC236}">
                <a16:creationId xmlns:a16="http://schemas.microsoft.com/office/drawing/2014/main" id="{2AC32377-D4C5-4FC9-B716-E49CAB6E7B5A}"/>
              </a:ext>
            </a:extLst>
          </p:cNvPr>
          <p:cNvSpPr txBox="1"/>
          <p:nvPr/>
        </p:nvSpPr>
        <p:spPr>
          <a:xfrm>
            <a:off x="605080" y="5899248"/>
            <a:ext cx="105786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6CF799-E6EB-4C70-818E-2DE1E4ADC8B1}"/>
              </a:ext>
            </a:extLst>
          </p:cNvPr>
          <p:cNvSpPr/>
          <p:nvPr/>
        </p:nvSpPr>
        <p:spPr>
          <a:xfrm>
            <a:off x="868536" y="1091008"/>
            <a:ext cx="109449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35,7m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35,698m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35m), ta so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F62AB6-C8C4-4C6B-A849-D7D25D6A3B7F}"/>
                  </a:ext>
                </a:extLst>
              </p:cNvPr>
              <p:cNvSpPr/>
              <p:nvPr/>
            </p:nvSpPr>
            <p:spPr>
              <a:xfrm>
                <a:off x="871115" y="2548520"/>
                <a:ext cx="8430787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en-US" sz="26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35,698m </a:t>
                </a:r>
                <a:r>
                  <a:rPr lang="en-US" sz="26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pc="-15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698</m:t>
                        </m:r>
                      </m:num>
                      <m:den>
                        <m:r>
                          <a:rPr lang="en-US" sz="3200" b="0" i="1" spc="-15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698mm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F62AB6-C8C4-4C6B-A849-D7D25D6A3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15" y="2548520"/>
                <a:ext cx="8430787" cy="803682"/>
              </a:xfrm>
              <a:prstGeom prst="rect">
                <a:avLst/>
              </a:prstGeom>
              <a:blipFill>
                <a:blip r:embed="rId9"/>
                <a:stretch>
                  <a:fillRect l="-1302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79345" y="5403367"/>
            <a:ext cx="110105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vi-VN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35,698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7021" y="5410027"/>
            <a:ext cx="6522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7&gt;6)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2138" y="5411835"/>
            <a:ext cx="323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 rot="921437">
            <a:off x="-279957" y="5724861"/>
            <a:ext cx="4186672" cy="2156146"/>
          </a:xfrm>
        </p:spPr>
      </p:pic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 rot="12511088">
            <a:off x="8269277" y="-953334"/>
            <a:ext cx="4186672" cy="21561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242787" y="48163"/>
            <a:ext cx="2256400" cy="1556190"/>
            <a:chOff x="-378962" y="-51536"/>
            <a:chExt cx="2256400" cy="155619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-174746" y="-255752"/>
              <a:ext cx="789434" cy="119786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178099" y="-80737"/>
              <a:ext cx="789434" cy="119786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883788" y="-168244"/>
              <a:ext cx="789434" cy="119786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24805" y="511004"/>
              <a:ext cx="789434" cy="1197866"/>
            </a:xfrm>
            <a:prstGeom prst="rect">
              <a:avLst/>
            </a:prstGeom>
          </p:spPr>
        </p:pic>
      </p:grpSp>
      <p:pic>
        <p:nvPicPr>
          <p:cNvPr id="16" name="Picture 19" descr="HinhDongLoGo7">
            <a:extLst>
              <a:ext uri="{FF2B5EF4-FFF2-40B4-BE49-F238E27FC236}">
                <a16:creationId xmlns:a16="http://schemas.microsoft.com/office/drawing/2014/main" id="{DD7116E3-D25C-4D31-9B47-D3188C1B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874" y="5667999"/>
            <a:ext cx="1276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3">
            <a:extLst>
              <a:ext uri="{FF2B5EF4-FFF2-40B4-BE49-F238E27FC236}">
                <a16:creationId xmlns:a16="http://schemas.microsoft.com/office/drawing/2014/main" id="{6427B535-7C05-4A8E-892F-600EBFAB85FA}"/>
              </a:ext>
            </a:extLst>
          </p:cNvPr>
          <p:cNvSpPr txBox="1"/>
          <p:nvPr/>
        </p:nvSpPr>
        <p:spPr>
          <a:xfrm>
            <a:off x="2322724" y="778488"/>
            <a:ext cx="849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文本框 23">
            <a:extLst>
              <a:ext uri="{FF2B5EF4-FFF2-40B4-BE49-F238E27FC236}">
                <a16:creationId xmlns:a16="http://schemas.microsoft.com/office/drawing/2014/main" id="{AE585442-67C0-4271-8B38-76B8C901CC3A}"/>
              </a:ext>
            </a:extLst>
          </p:cNvPr>
          <p:cNvSpPr txBox="1"/>
          <p:nvPr/>
        </p:nvSpPr>
        <p:spPr>
          <a:xfrm>
            <a:off x="495242" y="1479719"/>
            <a:ext cx="1080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So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文本框 23">
            <a:extLst>
              <a:ext uri="{FF2B5EF4-FFF2-40B4-BE49-F238E27FC236}">
                <a16:creationId xmlns:a16="http://schemas.microsoft.com/office/drawing/2014/main" id="{741EBCAD-F21B-4FB0-9DAD-98678C1D8F12}"/>
              </a:ext>
            </a:extLst>
          </p:cNvPr>
          <p:cNvSpPr txBox="1"/>
          <p:nvPr/>
        </p:nvSpPr>
        <p:spPr>
          <a:xfrm>
            <a:off x="495242" y="2687132"/>
            <a:ext cx="108049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;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1F2D06F-014C-4AAF-B172-D6085EBD1186}"/>
              </a:ext>
            </a:extLst>
          </p:cNvPr>
          <p:cNvSpPr txBox="1"/>
          <p:nvPr/>
        </p:nvSpPr>
        <p:spPr>
          <a:xfrm>
            <a:off x="589107" y="4846578"/>
            <a:ext cx="1080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7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9F9B027-7DEB-46C3-B430-435BF7FF2B3B}"/>
              </a:ext>
            </a:extLst>
          </p:cNvPr>
          <p:cNvSpPr txBox="1"/>
          <p:nvPr/>
        </p:nvSpPr>
        <p:spPr>
          <a:xfrm>
            <a:off x="1439944" y="961295"/>
            <a:ext cx="1452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文本框 23">
            <a:extLst>
              <a:ext uri="{FF2B5EF4-FFF2-40B4-BE49-F238E27FC236}">
                <a16:creationId xmlns:a16="http://schemas.microsoft.com/office/drawing/2014/main" id="{0B3A232A-9372-498B-92E9-1161056F5218}"/>
              </a:ext>
            </a:extLst>
          </p:cNvPr>
          <p:cNvSpPr txBox="1"/>
          <p:nvPr/>
        </p:nvSpPr>
        <p:spPr>
          <a:xfrm>
            <a:off x="1249831" y="2547782"/>
            <a:ext cx="245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78,469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78,5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23">
            <a:extLst>
              <a:ext uri="{FF2B5EF4-FFF2-40B4-BE49-F238E27FC236}">
                <a16:creationId xmlns:a16="http://schemas.microsoft.com/office/drawing/2014/main" id="{44FE89C7-6820-4676-A33D-69C0B19A7317}"/>
              </a:ext>
            </a:extLst>
          </p:cNvPr>
          <p:cNvSpPr txBox="1"/>
          <p:nvPr/>
        </p:nvSpPr>
        <p:spPr>
          <a:xfrm>
            <a:off x="4020764" y="2526597"/>
            <a:ext cx="7671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4&lt;5)</a:t>
            </a:r>
          </a:p>
        </p:txBody>
      </p:sp>
      <p:sp>
        <p:nvSpPr>
          <p:cNvPr id="10" name="文本框 23">
            <a:extLst>
              <a:ext uri="{FF2B5EF4-FFF2-40B4-BE49-F238E27FC236}">
                <a16:creationId xmlns:a16="http://schemas.microsoft.com/office/drawing/2014/main" id="{81839F90-CC8A-4B9C-87BE-EEB83B6520DD}"/>
              </a:ext>
            </a:extLst>
          </p:cNvPr>
          <p:cNvSpPr txBox="1"/>
          <p:nvPr/>
        </p:nvSpPr>
        <p:spPr>
          <a:xfrm>
            <a:off x="4143011" y="3448336"/>
            <a:ext cx="7427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2&gt;0)</a:t>
            </a:r>
          </a:p>
        </p:txBody>
      </p:sp>
      <p:sp>
        <p:nvSpPr>
          <p:cNvPr id="11" name="文本框 23">
            <a:extLst>
              <a:ext uri="{FF2B5EF4-FFF2-40B4-BE49-F238E27FC236}">
                <a16:creationId xmlns:a16="http://schemas.microsoft.com/office/drawing/2014/main" id="{069EE539-EA84-425D-AC4E-6E51861F20AB}"/>
              </a:ext>
            </a:extLst>
          </p:cNvPr>
          <p:cNvSpPr txBox="1"/>
          <p:nvPr/>
        </p:nvSpPr>
        <p:spPr>
          <a:xfrm>
            <a:off x="1249831" y="3453189"/>
            <a:ext cx="300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630,72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630,70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23">
            <a:extLst>
              <a:ext uri="{FF2B5EF4-FFF2-40B4-BE49-F238E27FC236}">
                <a16:creationId xmlns:a16="http://schemas.microsoft.com/office/drawing/2014/main" id="{160A41E8-0616-4693-97A0-C774152941A5}"/>
              </a:ext>
            </a:extLst>
          </p:cNvPr>
          <p:cNvSpPr txBox="1"/>
          <p:nvPr/>
        </p:nvSpPr>
        <p:spPr>
          <a:xfrm>
            <a:off x="1280196" y="1700094"/>
            <a:ext cx="668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2001,2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1999,7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2"/>
          <p:cNvGrpSpPr/>
          <p:nvPr/>
        </p:nvGrpSpPr>
        <p:grpSpPr>
          <a:xfrm>
            <a:off x="-377271" y="19474"/>
            <a:ext cx="2256400" cy="1556190"/>
            <a:chOff x="-378962" y="-51536"/>
            <a:chExt cx="2256400" cy="1556190"/>
          </a:xfrm>
        </p:grpSpPr>
        <p:pic>
          <p:nvPicPr>
            <p:cNvPr id="14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-174746" y="-255752"/>
              <a:ext cx="789434" cy="1197866"/>
            </a:xfrm>
            <a:prstGeom prst="rect">
              <a:avLst/>
            </a:prstGeom>
          </p:spPr>
        </p:pic>
        <p:pic>
          <p:nvPicPr>
            <p:cNvPr id="15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178099" y="-80737"/>
              <a:ext cx="789434" cy="1197866"/>
            </a:xfrm>
            <a:prstGeom prst="rect">
              <a:avLst/>
            </a:prstGeom>
          </p:spPr>
        </p:pic>
        <p:pic>
          <p:nvPicPr>
            <p:cNvPr id="16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883788" y="-168244"/>
              <a:ext cx="789434" cy="1197866"/>
            </a:xfrm>
            <a:prstGeom prst="rect">
              <a:avLst/>
            </a:prstGeom>
          </p:spPr>
        </p:pic>
        <p:pic>
          <p:nvPicPr>
            <p:cNvPr id="17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7386">
              <a:off x="24805" y="511004"/>
              <a:ext cx="789434" cy="1197866"/>
            </a:xfrm>
            <a:prstGeom prst="rect">
              <a:avLst/>
            </a:prstGeom>
          </p:spPr>
        </p:pic>
      </p:grpSp>
      <p:pic>
        <p:nvPicPr>
          <p:cNvPr id="18" name="内容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 flipH="1">
            <a:off x="8005328" y="4831739"/>
            <a:ext cx="4186672" cy="2156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8903" y="1625701"/>
            <a:ext cx="51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8903" y="3383198"/>
            <a:ext cx="51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0" name="TextBox 19"/>
          <p:cNvSpPr txBox="1"/>
          <p:nvPr/>
        </p:nvSpPr>
        <p:spPr>
          <a:xfrm rot="10647275">
            <a:off x="2220564" y="2462482"/>
            <a:ext cx="51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9019" y="1700094"/>
            <a:ext cx="261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 &gt; 1999)</a:t>
            </a:r>
          </a:p>
        </p:txBody>
      </p:sp>
    </p:spTree>
    <p:extLst>
      <p:ext uri="{BB962C8B-B14F-4D97-AF65-F5344CB8AC3E}">
        <p14:creationId xmlns:p14="http://schemas.microsoft.com/office/powerpoint/2010/main" val="36515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" grpId="0"/>
      <p:bldP spid="19" grpId="0"/>
      <p:bldP spid="2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 rotWithShape="1">
          <a:blip r:embed="rId2"/>
          <a:srcRect l="18654" t="17763"/>
          <a:stretch>
            <a:fillRect/>
          </a:stretch>
        </p:blipFill>
        <p:spPr>
          <a:xfrm>
            <a:off x="-27709" y="-13856"/>
            <a:ext cx="2013450" cy="1784837"/>
          </a:xfrm>
          <a:prstGeom prst="rect">
            <a:avLst/>
          </a:prstGeom>
        </p:spPr>
      </p:pic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/>
          <a:stretch>
            <a:fillRect/>
          </a:stretch>
        </p:blipFill>
        <p:spPr>
          <a:xfrm>
            <a:off x="0" y="4882845"/>
            <a:ext cx="4186672" cy="2156146"/>
          </a:xfr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96" y="2710196"/>
            <a:ext cx="1427929" cy="133908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10990" y="2558249"/>
            <a:ext cx="478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III. LUYỆN TẬP</a:t>
            </a:r>
            <a:endParaRPr lang="en-US" sz="32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10990" y="3227789"/>
            <a:ext cx="5414961" cy="0"/>
          </a:xfrm>
          <a:prstGeom prst="line">
            <a:avLst/>
          </a:prstGeom>
          <a:ln w="25400">
            <a:solidFill>
              <a:srgbClr val="009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11"/>
          <p:cNvSpPr/>
          <p:nvPr/>
        </p:nvSpPr>
        <p:spPr>
          <a:xfrm>
            <a:off x="1884913" y="1773944"/>
            <a:ext cx="7531925" cy="2907690"/>
          </a:xfrm>
          <a:prstGeom prst="rect">
            <a:avLst/>
          </a:prstGeom>
          <a:noFill/>
          <a:ln w="25400">
            <a:solidFill>
              <a:srgbClr val="009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1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更多模板亮亮图文旗舰店：https://liangliangtuwen.tmall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648</Words>
  <Application>Microsoft Office PowerPoint</Application>
  <PresentationFormat>Widescreen</PresentationFormat>
  <Paragraphs>116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宋体</vt:lpstr>
      <vt:lpstr>.VnHelvetInsH</vt:lpstr>
      <vt:lpstr>.VnTime</vt:lpstr>
      <vt:lpstr>.VnTimeH</vt:lpstr>
      <vt:lpstr>Arial</vt:lpstr>
      <vt:lpstr>Calibri</vt:lpstr>
      <vt:lpstr>Cambria Math</vt:lpstr>
      <vt:lpstr>等线</vt:lpstr>
      <vt:lpstr>等线 Light</vt:lpstr>
      <vt:lpstr>Impact</vt:lpstr>
      <vt:lpstr>Times New Roman</vt:lpstr>
      <vt:lpstr>字魂59号-创粗黑</vt:lpstr>
      <vt:lpstr>方正准圆简体</vt:lpstr>
      <vt:lpstr>更多模板亮亮图文旗舰店：https://liangliangtuwen.tmall.com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User</cp:lastModifiedBy>
  <cp:revision>85</cp:revision>
  <dcterms:created xsi:type="dcterms:W3CDTF">2017-11-29T05:22:37Z</dcterms:created>
  <dcterms:modified xsi:type="dcterms:W3CDTF">2023-10-23T07:57:54Z</dcterms:modified>
  <cp:category>更多资源关注@好教师</cp:category>
</cp:coreProperties>
</file>