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3" r:id="rId2"/>
    <p:sldId id="406" r:id="rId3"/>
    <p:sldId id="411" r:id="rId4"/>
    <p:sldId id="372" r:id="rId5"/>
    <p:sldId id="357" r:id="rId6"/>
    <p:sldId id="379" r:id="rId7"/>
    <p:sldId id="412" r:id="rId8"/>
    <p:sldId id="413" r:id="rId9"/>
    <p:sldId id="382" r:id="rId10"/>
    <p:sldId id="424" r:id="rId11"/>
    <p:sldId id="415" r:id="rId12"/>
    <p:sldId id="329" r:id="rId13"/>
    <p:sldId id="429" r:id="rId14"/>
    <p:sldId id="363" r:id="rId15"/>
    <p:sldId id="430" r:id="rId16"/>
    <p:sldId id="361" r:id="rId17"/>
    <p:sldId id="388" r:id="rId18"/>
    <p:sldId id="394" r:id="rId19"/>
    <p:sldId id="395" r:id="rId20"/>
    <p:sldId id="396" r:id="rId21"/>
    <p:sldId id="364" r:id="rId22"/>
    <p:sldId id="416" r:id="rId23"/>
    <p:sldId id="425" r:id="rId24"/>
    <p:sldId id="345" r:id="rId25"/>
    <p:sldId id="366" r:id="rId26"/>
    <p:sldId id="390" r:id="rId27"/>
    <p:sldId id="367" r:id="rId28"/>
    <p:sldId id="391" r:id="rId29"/>
    <p:sldId id="368" r:id="rId30"/>
    <p:sldId id="393" r:id="rId31"/>
    <p:sldId id="407" r:id="rId32"/>
    <p:sldId id="419" r:id="rId33"/>
    <p:sldId id="427" r:id="rId34"/>
    <p:sldId id="423" r:id="rId35"/>
    <p:sldId id="421" r:id="rId36"/>
    <p:sldId id="422" r:id="rId37"/>
    <p:sldId id="428" r:id="rId38"/>
    <p:sldId id="404" r:id="rId39"/>
  </p:sldIdLst>
  <p:sldSz cx="9906000" cy="6858000" type="A4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CC"/>
    <a:srgbClr val="FFFF00"/>
    <a:srgbClr val="3333FF"/>
    <a:srgbClr val="FF0000"/>
    <a:srgbClr val="003300"/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1525"/>
  </p:normalViewPr>
  <p:slideViewPr>
    <p:cSldViewPr showGuides="1">
      <p:cViewPr varScale="1">
        <p:scale>
          <a:sx n="62" d="100"/>
          <a:sy n="62" d="100"/>
        </p:scale>
        <p:origin x="1164" y="44"/>
      </p:cViewPr>
      <p:guideLst>
        <p:guide orient="horz" pos="2184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endParaRPr sz="12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89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03-06T15:36:32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17568 0,'0'-17'172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endParaRPr sz="1200" dirty="0"/>
          </a:p>
        </p:txBody>
      </p:sp>
      <p:sp>
        <p:nvSpPr>
          <p:cNvPr id="4915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9536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797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964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474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80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8D8E9-A311-4502-B073-D931136F68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Slide moi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4363" y="304800"/>
            <a:ext cx="867568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Slide moi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11112" y="5816600"/>
            <a:ext cx="992822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50300" y="6356350"/>
            <a:ext cx="660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1112" y="-7937"/>
            <a:ext cx="992822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46625" y="-7937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20637" y="203200"/>
            <a:ext cx="9945687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slow">
    <p:split orient="vert"/>
    <p:sndAc>
      <p:stSnd>
        <p:snd r:embed="rId15" name="Slide moi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4.wmf"/><Relationship Id="rId5" Type="http://schemas.openxmlformats.org/officeDocument/2006/relationships/control" Target="../activeX/activeX4.xml"/><Relationship Id="rId10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emf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J1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1524000" y="1143000"/>
            <a:ext cx="673862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8"/>
              </a:avLst>
            </a:prstTxWarp>
            <a:normAutofit/>
          </a:bodyPr>
          <a:lstStyle/>
          <a:p>
            <a:pPr algn="ctr"/>
            <a:r>
              <a:rPr lang="en-US" sz="4000" i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 cùng các em học sinh!</a:t>
            </a:r>
          </a:p>
        </p:txBody>
      </p:sp>
      <p:pic>
        <p:nvPicPr>
          <p:cNvPr id="5124" name="Picture 4" descr="blumen-pflanzen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2570">
            <a:off x="0" y="4732338"/>
            <a:ext cx="2620963" cy="212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ag00373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75035">
            <a:off x="8317075" y="194253"/>
            <a:ext cx="1320800" cy="14788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8500" y="2782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ĐỊA LÍ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9810" y="38089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Liên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04800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219200"/>
            <a:ext cx="8839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Đ-S vào trước các ý sau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Địa hình châu Phi tương đối thấp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Toàn bộ lục địa châu Phi như một cao nguyên khổng lồ, trên có các bồn địa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Châu Phi có khí hậu nóng và khô bậc nhất thế giới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Châu Phi có khí hậu gió mùa nóng ẩm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6" name="TextBox1" r:id="rId2" imgW="44280" imgH="44280"/>
        </mc:Choice>
        <mc:Fallback>
          <p:control name="TextBox1" r:id="rId2" imgW="44280" imgH="442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2563" y="2438400"/>
                  <a:ext cx="46037" cy="46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7" name="TextBox2" r:id="rId3" imgW="685800" imgH="533520"/>
        </mc:Choice>
        <mc:Fallback>
          <p:control name="TextBox2" r:id="rId3" imgW="685800" imgH="533520">
            <p:pic>
              <p:nvPicPr>
                <p:cNvPr id="10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9600" y="1905000"/>
                  <a:ext cx="685800" cy="533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8" name="TextBox3" r:id="rId4" imgW="685800" imgH="533520"/>
        </mc:Choice>
        <mc:Fallback>
          <p:control name="TextBox3" r:id="rId4" imgW="685800" imgH="533520">
            <p:pic>
              <p:nvPicPr>
                <p:cNvPr id="11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9600" y="2590800"/>
                  <a:ext cx="685800" cy="533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9" name="TextBox4" r:id="rId5" imgW="685800" imgH="533520"/>
        </mc:Choice>
        <mc:Fallback>
          <p:control name="TextBox4" r:id="rId5" imgW="685800" imgH="533520">
            <p:pic>
              <p:nvPicPr>
                <p:cNvPr id="12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9600" y="3657600"/>
                  <a:ext cx="685800" cy="533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" name="TextBox5" r:id="rId6" imgW="685800" imgH="533520"/>
        </mc:Choice>
        <mc:Fallback>
          <p:control name="TextBox5" r:id="rId6" imgW="685800" imgH="533520">
            <p:pic>
              <p:nvPicPr>
                <p:cNvPr id="14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9600" y="4876800"/>
                  <a:ext cx="685800" cy="533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432242"/>
      </p:ext>
    </p:extLst>
  </p:cSld>
  <p:clrMapOvr>
    <a:masterClrMapping/>
  </p:clrMapOvr>
  <p:transition spd="slow">
    <p:split orient="vert"/>
    <p:sndAc>
      <p:stSnd>
        <p:snd r:embed="rId9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48143" y="19050"/>
            <a:ext cx="6962457" cy="683895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292" name="Line 6"/>
          <p:cNvSpPr/>
          <p:nvPr/>
        </p:nvSpPr>
        <p:spPr>
          <a:xfrm>
            <a:off x="1703244" y="3404977"/>
            <a:ext cx="6907356" cy="49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2293" name="Rectangle 7"/>
          <p:cNvSpPr/>
          <p:nvPr/>
        </p:nvSpPr>
        <p:spPr>
          <a:xfrm>
            <a:off x="1559541" y="3105512"/>
            <a:ext cx="11557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</a:p>
        </p:txBody>
      </p:sp>
      <p:sp>
        <p:nvSpPr>
          <p:cNvPr id="12294" name="Arc 10"/>
          <p:cNvSpPr/>
          <p:nvPr/>
        </p:nvSpPr>
        <p:spPr>
          <a:xfrm rot="138584" flipV="1">
            <a:off x="1648565" y="1426832"/>
            <a:ext cx="6961612" cy="16131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algn="ctr"/>
            <a:endParaRPr dirty="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Rectangle 11"/>
          <p:cNvSpPr/>
          <p:nvPr/>
        </p:nvSpPr>
        <p:spPr>
          <a:xfrm>
            <a:off x="1447800" y="1220341"/>
            <a:ext cx="143192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296" name="Arc 12"/>
          <p:cNvSpPr/>
          <p:nvPr/>
        </p:nvSpPr>
        <p:spPr>
          <a:xfrm>
            <a:off x="1648142" y="5212080"/>
            <a:ext cx="6962458" cy="45719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7" name="Rectangle 13"/>
          <p:cNvSpPr/>
          <p:nvPr/>
        </p:nvSpPr>
        <p:spPr>
          <a:xfrm>
            <a:off x="2058987" y="4858325"/>
            <a:ext cx="820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tuyến</a:t>
            </a:r>
            <a:r>
              <a:rPr sz="1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169811694"/>
      </p:ext>
    </p:extLst>
  </p:cSld>
  <p:clrMapOvr>
    <a:masterClrMapping/>
  </p:clrMapOvr>
  <p:transition spd="slow">
    <p:newsflash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nimBg="1"/>
      <p:bldP spid="12295" grpId="0"/>
      <p:bldP spid="122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86868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Line 3"/>
          <p:cNvSpPr/>
          <p:nvPr/>
        </p:nvSpPr>
        <p:spPr>
          <a:xfrm>
            <a:off x="1828800" y="1066800"/>
            <a:ext cx="6248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9700" name="Line 4"/>
          <p:cNvSpPr/>
          <p:nvPr/>
        </p:nvSpPr>
        <p:spPr>
          <a:xfrm>
            <a:off x="914400" y="2438400"/>
            <a:ext cx="8153400" cy="0"/>
          </a:xfrm>
          <a:prstGeom prst="line">
            <a:avLst/>
          </a:prstGeom>
          <a:ln w="38100" cap="flat" cmpd="sng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1" name="Line 5"/>
          <p:cNvSpPr/>
          <p:nvPr/>
        </p:nvSpPr>
        <p:spPr>
          <a:xfrm>
            <a:off x="1295400" y="49530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2" name="Line 6"/>
          <p:cNvSpPr/>
          <p:nvPr/>
        </p:nvSpPr>
        <p:spPr>
          <a:xfrm flipV="1">
            <a:off x="914400" y="3962400"/>
            <a:ext cx="8077200" cy="76200"/>
          </a:xfrm>
          <a:prstGeom prst="line">
            <a:avLst/>
          </a:prstGeom>
          <a:ln w="38100" cap="flat" cmpd="sng">
            <a:solidFill>
              <a:srgbClr val="66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3" name="Line 7"/>
          <p:cNvSpPr/>
          <p:nvPr/>
        </p:nvSpPr>
        <p:spPr>
          <a:xfrm>
            <a:off x="1981200" y="5410200"/>
            <a:ext cx="6019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Line 8"/>
          <p:cNvSpPr/>
          <p:nvPr/>
        </p:nvSpPr>
        <p:spPr>
          <a:xfrm>
            <a:off x="5334000" y="533400"/>
            <a:ext cx="0" cy="533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9705" name="Line 9"/>
          <p:cNvSpPr/>
          <p:nvPr/>
        </p:nvSpPr>
        <p:spPr>
          <a:xfrm>
            <a:off x="4267200" y="1066800"/>
            <a:ext cx="0" cy="1371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6" name="Line 10"/>
          <p:cNvSpPr/>
          <p:nvPr/>
        </p:nvSpPr>
        <p:spPr>
          <a:xfrm>
            <a:off x="3962400" y="2438400"/>
            <a:ext cx="1588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7" name="Line 11"/>
          <p:cNvSpPr/>
          <p:nvPr/>
        </p:nvSpPr>
        <p:spPr>
          <a:xfrm>
            <a:off x="4724400" y="4114800"/>
            <a:ext cx="0" cy="1219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4640" name="Freeform 16"/>
          <p:cNvSpPr/>
          <p:nvPr/>
        </p:nvSpPr>
        <p:spPr>
          <a:xfrm>
            <a:off x="4572001" y="1968500"/>
            <a:ext cx="1587500" cy="2413000"/>
          </a:xfrm>
          <a:custGeom>
            <a:avLst/>
            <a:gdLst>
              <a:gd name="txL" fmla="*/ 0 w 856"/>
              <a:gd name="txT" fmla="*/ 0 h 1520"/>
              <a:gd name="txR" fmla="*/ 856 w 856"/>
              <a:gd name="txB" fmla="*/ 1520 h 1520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6" h="1520">
                <a:moveTo>
                  <a:pt x="154" y="20"/>
                </a:moveTo>
                <a:cubicBezTo>
                  <a:pt x="157" y="28"/>
                  <a:pt x="154" y="46"/>
                  <a:pt x="162" y="44"/>
                </a:cubicBezTo>
                <a:cubicBezTo>
                  <a:pt x="185" y="39"/>
                  <a:pt x="203" y="29"/>
                  <a:pt x="226" y="24"/>
                </a:cubicBezTo>
                <a:cubicBezTo>
                  <a:pt x="234" y="1"/>
                  <a:pt x="257" y="7"/>
                  <a:pt x="278" y="0"/>
                </a:cubicBezTo>
                <a:cubicBezTo>
                  <a:pt x="295" y="6"/>
                  <a:pt x="330" y="12"/>
                  <a:pt x="330" y="12"/>
                </a:cubicBezTo>
                <a:cubicBezTo>
                  <a:pt x="331" y="16"/>
                  <a:pt x="333" y="20"/>
                  <a:pt x="334" y="24"/>
                </a:cubicBezTo>
                <a:cubicBezTo>
                  <a:pt x="336" y="37"/>
                  <a:pt x="334" y="51"/>
                  <a:pt x="338" y="64"/>
                </a:cubicBezTo>
                <a:cubicBezTo>
                  <a:pt x="343" y="80"/>
                  <a:pt x="372" y="83"/>
                  <a:pt x="386" y="92"/>
                </a:cubicBezTo>
                <a:cubicBezTo>
                  <a:pt x="397" y="108"/>
                  <a:pt x="413" y="116"/>
                  <a:pt x="426" y="132"/>
                </a:cubicBezTo>
                <a:cubicBezTo>
                  <a:pt x="446" y="156"/>
                  <a:pt x="459" y="186"/>
                  <a:pt x="486" y="204"/>
                </a:cubicBezTo>
                <a:cubicBezTo>
                  <a:pt x="480" y="185"/>
                  <a:pt x="469" y="177"/>
                  <a:pt x="462" y="156"/>
                </a:cubicBezTo>
                <a:cubicBezTo>
                  <a:pt x="459" y="148"/>
                  <a:pt x="454" y="132"/>
                  <a:pt x="454" y="132"/>
                </a:cubicBezTo>
                <a:cubicBezTo>
                  <a:pt x="455" y="127"/>
                  <a:pt x="455" y="120"/>
                  <a:pt x="458" y="116"/>
                </a:cubicBezTo>
                <a:cubicBezTo>
                  <a:pt x="465" y="108"/>
                  <a:pt x="483" y="116"/>
                  <a:pt x="458" y="108"/>
                </a:cubicBezTo>
                <a:cubicBezTo>
                  <a:pt x="481" y="73"/>
                  <a:pt x="432" y="122"/>
                  <a:pt x="466" y="88"/>
                </a:cubicBezTo>
                <a:cubicBezTo>
                  <a:pt x="470" y="89"/>
                  <a:pt x="474" y="90"/>
                  <a:pt x="478" y="92"/>
                </a:cubicBezTo>
                <a:cubicBezTo>
                  <a:pt x="484" y="95"/>
                  <a:pt x="488" y="101"/>
                  <a:pt x="494" y="104"/>
                </a:cubicBezTo>
                <a:cubicBezTo>
                  <a:pt x="504" y="108"/>
                  <a:pt x="516" y="109"/>
                  <a:pt x="526" y="112"/>
                </a:cubicBezTo>
                <a:cubicBezTo>
                  <a:pt x="542" y="135"/>
                  <a:pt x="553" y="132"/>
                  <a:pt x="578" y="124"/>
                </a:cubicBezTo>
                <a:cubicBezTo>
                  <a:pt x="578" y="124"/>
                  <a:pt x="604" y="130"/>
                  <a:pt x="606" y="132"/>
                </a:cubicBezTo>
                <a:cubicBezTo>
                  <a:pt x="613" y="139"/>
                  <a:pt x="622" y="156"/>
                  <a:pt x="622" y="156"/>
                </a:cubicBezTo>
                <a:cubicBezTo>
                  <a:pt x="613" y="170"/>
                  <a:pt x="614" y="181"/>
                  <a:pt x="622" y="196"/>
                </a:cubicBezTo>
                <a:cubicBezTo>
                  <a:pt x="627" y="204"/>
                  <a:pt x="638" y="220"/>
                  <a:pt x="638" y="220"/>
                </a:cubicBezTo>
                <a:cubicBezTo>
                  <a:pt x="646" y="252"/>
                  <a:pt x="659" y="284"/>
                  <a:pt x="670" y="316"/>
                </a:cubicBezTo>
                <a:cubicBezTo>
                  <a:pt x="679" y="343"/>
                  <a:pt x="679" y="373"/>
                  <a:pt x="686" y="400"/>
                </a:cubicBezTo>
                <a:cubicBezTo>
                  <a:pt x="693" y="426"/>
                  <a:pt x="698" y="455"/>
                  <a:pt x="726" y="464"/>
                </a:cubicBezTo>
                <a:cubicBezTo>
                  <a:pt x="730" y="476"/>
                  <a:pt x="758" y="500"/>
                  <a:pt x="770" y="508"/>
                </a:cubicBezTo>
                <a:cubicBezTo>
                  <a:pt x="771" y="512"/>
                  <a:pt x="773" y="516"/>
                  <a:pt x="774" y="520"/>
                </a:cubicBezTo>
                <a:cubicBezTo>
                  <a:pt x="776" y="536"/>
                  <a:pt x="775" y="552"/>
                  <a:pt x="778" y="568"/>
                </a:cubicBezTo>
                <a:cubicBezTo>
                  <a:pt x="779" y="572"/>
                  <a:pt x="779" y="558"/>
                  <a:pt x="782" y="556"/>
                </a:cubicBezTo>
                <a:cubicBezTo>
                  <a:pt x="789" y="551"/>
                  <a:pt x="798" y="549"/>
                  <a:pt x="806" y="548"/>
                </a:cubicBezTo>
                <a:cubicBezTo>
                  <a:pt x="839" y="543"/>
                  <a:pt x="825" y="546"/>
                  <a:pt x="850" y="540"/>
                </a:cubicBezTo>
                <a:cubicBezTo>
                  <a:pt x="848" y="577"/>
                  <a:pt x="856" y="622"/>
                  <a:pt x="822" y="644"/>
                </a:cubicBezTo>
                <a:cubicBezTo>
                  <a:pt x="810" y="679"/>
                  <a:pt x="793" y="713"/>
                  <a:pt x="766" y="740"/>
                </a:cubicBezTo>
                <a:cubicBezTo>
                  <a:pt x="758" y="765"/>
                  <a:pt x="761" y="785"/>
                  <a:pt x="742" y="804"/>
                </a:cubicBezTo>
                <a:cubicBezTo>
                  <a:pt x="741" y="808"/>
                  <a:pt x="741" y="813"/>
                  <a:pt x="738" y="816"/>
                </a:cubicBezTo>
                <a:cubicBezTo>
                  <a:pt x="735" y="820"/>
                  <a:pt x="729" y="820"/>
                  <a:pt x="726" y="824"/>
                </a:cubicBezTo>
                <a:cubicBezTo>
                  <a:pt x="722" y="831"/>
                  <a:pt x="723" y="841"/>
                  <a:pt x="718" y="848"/>
                </a:cubicBezTo>
                <a:cubicBezTo>
                  <a:pt x="715" y="852"/>
                  <a:pt x="713" y="856"/>
                  <a:pt x="710" y="860"/>
                </a:cubicBezTo>
                <a:cubicBezTo>
                  <a:pt x="699" y="905"/>
                  <a:pt x="680" y="968"/>
                  <a:pt x="722" y="996"/>
                </a:cubicBezTo>
                <a:cubicBezTo>
                  <a:pt x="725" y="1004"/>
                  <a:pt x="733" y="1012"/>
                  <a:pt x="730" y="1020"/>
                </a:cubicBezTo>
                <a:cubicBezTo>
                  <a:pt x="727" y="1028"/>
                  <a:pt x="722" y="1044"/>
                  <a:pt x="722" y="1044"/>
                </a:cubicBezTo>
                <a:cubicBezTo>
                  <a:pt x="721" y="1055"/>
                  <a:pt x="711" y="1133"/>
                  <a:pt x="690" y="1140"/>
                </a:cubicBezTo>
                <a:cubicBezTo>
                  <a:pt x="673" y="1146"/>
                  <a:pt x="682" y="1142"/>
                  <a:pt x="666" y="1152"/>
                </a:cubicBezTo>
                <a:cubicBezTo>
                  <a:pt x="661" y="1168"/>
                  <a:pt x="659" y="1184"/>
                  <a:pt x="654" y="1200"/>
                </a:cubicBezTo>
                <a:cubicBezTo>
                  <a:pt x="651" y="1208"/>
                  <a:pt x="645" y="1216"/>
                  <a:pt x="642" y="1224"/>
                </a:cubicBezTo>
                <a:cubicBezTo>
                  <a:pt x="639" y="1261"/>
                  <a:pt x="643" y="1274"/>
                  <a:pt x="626" y="1300"/>
                </a:cubicBezTo>
                <a:cubicBezTo>
                  <a:pt x="623" y="1327"/>
                  <a:pt x="610" y="1392"/>
                  <a:pt x="586" y="1408"/>
                </a:cubicBezTo>
                <a:cubicBezTo>
                  <a:pt x="578" y="1441"/>
                  <a:pt x="562" y="1453"/>
                  <a:pt x="530" y="1464"/>
                </a:cubicBezTo>
                <a:cubicBezTo>
                  <a:pt x="509" y="1495"/>
                  <a:pt x="507" y="1488"/>
                  <a:pt x="462" y="1492"/>
                </a:cubicBezTo>
                <a:cubicBezTo>
                  <a:pt x="420" y="1520"/>
                  <a:pt x="434" y="1479"/>
                  <a:pt x="442" y="1456"/>
                </a:cubicBezTo>
                <a:cubicBezTo>
                  <a:pt x="429" y="1416"/>
                  <a:pt x="422" y="1375"/>
                  <a:pt x="398" y="1340"/>
                </a:cubicBezTo>
                <a:cubicBezTo>
                  <a:pt x="397" y="1305"/>
                  <a:pt x="396" y="1271"/>
                  <a:pt x="394" y="1236"/>
                </a:cubicBezTo>
                <a:cubicBezTo>
                  <a:pt x="393" y="1220"/>
                  <a:pt x="372" y="1183"/>
                  <a:pt x="366" y="1160"/>
                </a:cubicBezTo>
                <a:cubicBezTo>
                  <a:pt x="367" y="1132"/>
                  <a:pt x="367" y="1104"/>
                  <a:pt x="370" y="1076"/>
                </a:cubicBezTo>
                <a:cubicBezTo>
                  <a:pt x="370" y="1076"/>
                  <a:pt x="380" y="1046"/>
                  <a:pt x="382" y="1040"/>
                </a:cubicBezTo>
                <a:cubicBezTo>
                  <a:pt x="385" y="1032"/>
                  <a:pt x="390" y="1016"/>
                  <a:pt x="390" y="1016"/>
                </a:cubicBezTo>
                <a:cubicBezTo>
                  <a:pt x="380" y="965"/>
                  <a:pt x="385" y="915"/>
                  <a:pt x="346" y="876"/>
                </a:cubicBezTo>
                <a:cubicBezTo>
                  <a:pt x="334" y="841"/>
                  <a:pt x="342" y="803"/>
                  <a:pt x="330" y="768"/>
                </a:cubicBezTo>
                <a:cubicBezTo>
                  <a:pt x="329" y="743"/>
                  <a:pt x="338" y="714"/>
                  <a:pt x="326" y="692"/>
                </a:cubicBezTo>
                <a:cubicBezTo>
                  <a:pt x="320" y="680"/>
                  <a:pt x="299" y="693"/>
                  <a:pt x="286" y="688"/>
                </a:cubicBezTo>
                <a:cubicBezTo>
                  <a:pt x="278" y="685"/>
                  <a:pt x="278" y="671"/>
                  <a:pt x="270" y="668"/>
                </a:cubicBezTo>
                <a:cubicBezTo>
                  <a:pt x="262" y="665"/>
                  <a:pt x="246" y="660"/>
                  <a:pt x="246" y="660"/>
                </a:cubicBezTo>
                <a:cubicBezTo>
                  <a:pt x="245" y="655"/>
                  <a:pt x="246" y="647"/>
                  <a:pt x="242" y="644"/>
                </a:cubicBezTo>
                <a:cubicBezTo>
                  <a:pt x="233" y="637"/>
                  <a:pt x="223" y="666"/>
                  <a:pt x="214" y="668"/>
                </a:cubicBezTo>
                <a:cubicBezTo>
                  <a:pt x="196" y="671"/>
                  <a:pt x="177" y="671"/>
                  <a:pt x="158" y="672"/>
                </a:cubicBezTo>
                <a:cubicBezTo>
                  <a:pt x="135" y="678"/>
                  <a:pt x="128" y="681"/>
                  <a:pt x="98" y="672"/>
                </a:cubicBezTo>
                <a:cubicBezTo>
                  <a:pt x="91" y="670"/>
                  <a:pt x="88" y="653"/>
                  <a:pt x="86" y="648"/>
                </a:cubicBezTo>
                <a:cubicBezTo>
                  <a:pt x="79" y="634"/>
                  <a:pt x="67" y="625"/>
                  <a:pt x="54" y="616"/>
                </a:cubicBezTo>
                <a:cubicBezTo>
                  <a:pt x="40" y="594"/>
                  <a:pt x="44" y="567"/>
                  <a:pt x="22" y="552"/>
                </a:cubicBezTo>
                <a:cubicBezTo>
                  <a:pt x="16" y="533"/>
                  <a:pt x="9" y="525"/>
                  <a:pt x="6" y="504"/>
                </a:cubicBezTo>
                <a:cubicBezTo>
                  <a:pt x="9" y="448"/>
                  <a:pt x="0" y="439"/>
                  <a:pt x="26" y="404"/>
                </a:cubicBezTo>
                <a:cubicBezTo>
                  <a:pt x="25" y="397"/>
                  <a:pt x="26" y="390"/>
                  <a:pt x="22" y="384"/>
                </a:cubicBezTo>
                <a:cubicBezTo>
                  <a:pt x="20" y="380"/>
                  <a:pt x="10" y="384"/>
                  <a:pt x="10" y="380"/>
                </a:cubicBezTo>
                <a:cubicBezTo>
                  <a:pt x="3" y="307"/>
                  <a:pt x="14" y="313"/>
                  <a:pt x="30" y="264"/>
                </a:cubicBezTo>
                <a:cubicBezTo>
                  <a:pt x="33" y="254"/>
                  <a:pt x="30" y="240"/>
                  <a:pt x="38" y="232"/>
                </a:cubicBezTo>
                <a:cubicBezTo>
                  <a:pt x="43" y="227"/>
                  <a:pt x="51" y="229"/>
                  <a:pt x="58" y="228"/>
                </a:cubicBezTo>
                <a:cubicBezTo>
                  <a:pt x="74" y="204"/>
                  <a:pt x="52" y="214"/>
                  <a:pt x="74" y="192"/>
                </a:cubicBezTo>
                <a:cubicBezTo>
                  <a:pt x="75" y="188"/>
                  <a:pt x="76" y="184"/>
                  <a:pt x="78" y="180"/>
                </a:cubicBezTo>
                <a:cubicBezTo>
                  <a:pt x="80" y="176"/>
                  <a:pt x="84" y="172"/>
                  <a:pt x="86" y="168"/>
                </a:cubicBezTo>
                <a:cubicBezTo>
                  <a:pt x="89" y="160"/>
                  <a:pt x="94" y="144"/>
                  <a:pt x="94" y="144"/>
                </a:cubicBezTo>
                <a:cubicBezTo>
                  <a:pt x="95" y="131"/>
                  <a:pt x="94" y="117"/>
                  <a:pt x="98" y="104"/>
                </a:cubicBezTo>
                <a:cubicBezTo>
                  <a:pt x="101" y="95"/>
                  <a:pt x="114" y="80"/>
                  <a:pt x="114" y="80"/>
                </a:cubicBezTo>
                <a:cubicBezTo>
                  <a:pt x="121" y="53"/>
                  <a:pt x="116" y="53"/>
                  <a:pt x="146" y="48"/>
                </a:cubicBezTo>
                <a:cubicBezTo>
                  <a:pt x="157" y="32"/>
                  <a:pt x="154" y="41"/>
                  <a:pt x="154" y="2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4641" name="Text Box 17"/>
          <p:cNvSpPr txBox="1"/>
          <p:nvPr/>
        </p:nvSpPr>
        <p:spPr>
          <a:xfrm rot="-5400000">
            <a:off x="2933700" y="2824163"/>
            <a:ext cx="1905000" cy="67627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29710" name="Text Box 20"/>
          <p:cNvSpPr txBox="1"/>
          <p:nvPr/>
        </p:nvSpPr>
        <p:spPr>
          <a:xfrm>
            <a:off x="3657600" y="1600200"/>
            <a:ext cx="2057400" cy="66992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67413" y="3582988"/>
            <a:ext cx="176213" cy="479425"/>
          </a:xfrm>
          <a:custGeom>
            <a:avLst/>
            <a:gdLst>
              <a:gd name="connsiteX0" fmla="*/ 144379 w 176463"/>
              <a:gd name="connsiteY0" fmla="*/ 26737 h 479772"/>
              <a:gd name="connsiteX1" fmla="*/ 128337 w 176463"/>
              <a:gd name="connsiteY1" fmla="*/ 90905 h 479772"/>
              <a:gd name="connsiteX2" fmla="*/ 80211 w 176463"/>
              <a:gd name="connsiteY2" fmla="*/ 122989 h 479772"/>
              <a:gd name="connsiteX3" fmla="*/ 48126 w 176463"/>
              <a:gd name="connsiteY3" fmla="*/ 155074 h 479772"/>
              <a:gd name="connsiteX4" fmla="*/ 32084 w 176463"/>
              <a:gd name="connsiteY4" fmla="*/ 219242 h 479772"/>
              <a:gd name="connsiteX5" fmla="*/ 0 w 176463"/>
              <a:gd name="connsiteY5" fmla="*/ 315495 h 479772"/>
              <a:gd name="connsiteX6" fmla="*/ 16042 w 176463"/>
              <a:gd name="connsiteY6" fmla="*/ 443831 h 479772"/>
              <a:gd name="connsiteX7" fmla="*/ 48126 w 176463"/>
              <a:gd name="connsiteY7" fmla="*/ 475916 h 479772"/>
              <a:gd name="connsiteX8" fmla="*/ 128337 w 176463"/>
              <a:gd name="connsiteY8" fmla="*/ 459874 h 479772"/>
              <a:gd name="connsiteX9" fmla="*/ 144379 w 176463"/>
              <a:gd name="connsiteY9" fmla="*/ 411747 h 479772"/>
              <a:gd name="connsiteX10" fmla="*/ 160421 w 176463"/>
              <a:gd name="connsiteY10" fmla="*/ 315495 h 479772"/>
              <a:gd name="connsiteX11" fmla="*/ 176463 w 176463"/>
              <a:gd name="connsiteY11" fmla="*/ 251326 h 479772"/>
              <a:gd name="connsiteX12" fmla="*/ 144379 w 176463"/>
              <a:gd name="connsiteY12" fmla="*/ 26737 h 4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463" h="479772">
                <a:moveTo>
                  <a:pt x="144379" y="26737"/>
                </a:moveTo>
                <a:cubicBezTo>
                  <a:pt x="136358" y="0"/>
                  <a:pt x="140567" y="72560"/>
                  <a:pt x="128337" y="90905"/>
                </a:cubicBezTo>
                <a:cubicBezTo>
                  <a:pt x="117642" y="106947"/>
                  <a:pt x="95266" y="110945"/>
                  <a:pt x="80211" y="122989"/>
                </a:cubicBezTo>
                <a:cubicBezTo>
                  <a:pt x="68400" y="132438"/>
                  <a:pt x="58821" y="144379"/>
                  <a:pt x="48126" y="155074"/>
                </a:cubicBezTo>
                <a:cubicBezTo>
                  <a:pt x="42779" y="176463"/>
                  <a:pt x="38419" y="198124"/>
                  <a:pt x="32084" y="219242"/>
                </a:cubicBezTo>
                <a:cubicBezTo>
                  <a:pt x="22366" y="251636"/>
                  <a:pt x="0" y="315495"/>
                  <a:pt x="0" y="315495"/>
                </a:cubicBezTo>
                <a:cubicBezTo>
                  <a:pt x="5347" y="358274"/>
                  <a:pt x="3654" y="402538"/>
                  <a:pt x="16042" y="443831"/>
                </a:cubicBezTo>
                <a:cubicBezTo>
                  <a:pt x="20388" y="458318"/>
                  <a:pt x="33153" y="473777"/>
                  <a:pt x="48126" y="475916"/>
                </a:cubicBezTo>
                <a:cubicBezTo>
                  <a:pt x="75118" y="479772"/>
                  <a:pt x="101600" y="465221"/>
                  <a:pt x="128337" y="459874"/>
                </a:cubicBezTo>
                <a:cubicBezTo>
                  <a:pt x="133684" y="443832"/>
                  <a:pt x="140711" y="428254"/>
                  <a:pt x="144379" y="411747"/>
                </a:cubicBezTo>
                <a:cubicBezTo>
                  <a:pt x="151435" y="379995"/>
                  <a:pt x="154042" y="347390"/>
                  <a:pt x="160421" y="315495"/>
                </a:cubicBezTo>
                <a:cubicBezTo>
                  <a:pt x="164745" y="293875"/>
                  <a:pt x="171116" y="272716"/>
                  <a:pt x="176463" y="251326"/>
                </a:cubicBezTo>
                <a:cubicBezTo>
                  <a:pt x="150046" y="145656"/>
                  <a:pt x="152400" y="53474"/>
                  <a:pt x="144379" y="26737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9712" name="Rectangle 15"/>
          <p:cNvSpPr/>
          <p:nvPr/>
        </p:nvSpPr>
        <p:spPr>
          <a:xfrm>
            <a:off x="3962400" y="5486400"/>
            <a:ext cx="12525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29713" name="Rectangle 16"/>
          <p:cNvSpPr/>
          <p:nvPr/>
        </p:nvSpPr>
        <p:spPr>
          <a:xfrm>
            <a:off x="4343400" y="533400"/>
            <a:ext cx="12525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29714" name="Rectangle 17"/>
          <p:cNvSpPr/>
          <p:nvPr/>
        </p:nvSpPr>
        <p:spPr>
          <a:xfrm>
            <a:off x="4267200" y="4419600"/>
            <a:ext cx="1252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29715" name="Rectangle 18"/>
          <p:cNvSpPr/>
          <p:nvPr/>
        </p:nvSpPr>
        <p:spPr>
          <a:xfrm>
            <a:off x="4267200" y="1447800"/>
            <a:ext cx="1252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3200400"/>
            <a:ext cx="830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2308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1.11111E-6 L 0.52307 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0" grpId="0" animBg="1"/>
      <p:bldP spid="154641" grpId="0"/>
      <p:bldP spid="154641" grpId="1"/>
      <p:bldP spid="154641" grpId="2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lstStyle/>
          <a:p>
            <a:pPr eaLnBrk="1" hangingPunct="1"/>
            <a:endParaRPr dirty="0"/>
          </a:p>
        </p:txBody>
      </p:sp>
      <p:pic>
        <p:nvPicPr>
          <p:cNvPr id="31747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lum contrast="26000"/>
          </a:blip>
          <a:srcRect/>
          <a:stretch>
            <a:fillRect/>
          </a:stretch>
        </p:blipFill>
        <p:spPr>
          <a:xfrm>
            <a:off x="685800" y="533400"/>
            <a:ext cx="8351715" cy="6324600"/>
          </a:xfrm>
        </p:spPr>
      </p:pic>
    </p:spTree>
    <p:extLst>
      <p:ext uri="{BB962C8B-B14F-4D97-AF65-F5344CB8AC3E}">
        <p14:creationId xmlns:p14="http://schemas.microsoft.com/office/powerpoint/2010/main" val="458263913"/>
      </p:ext>
    </p:extLst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n_ocdao3012008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441960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nguyên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502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486400" y="5257800"/>
            <a:ext cx="373380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Bồn địa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lstStyle/>
          <a:p>
            <a:pPr eaLnBrk="1" hangingPunct="1"/>
            <a:endParaRPr dirty="0"/>
          </a:p>
        </p:txBody>
      </p:sp>
      <p:pic>
        <p:nvPicPr>
          <p:cNvPr id="31747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lum contrast="26000"/>
          </a:blip>
          <a:srcRect/>
          <a:stretch>
            <a:fillRect/>
          </a:stretch>
        </p:blipFill>
        <p:spPr>
          <a:xfrm>
            <a:off x="685800" y="533400"/>
            <a:ext cx="8351715" cy="6324600"/>
          </a:xfrm>
        </p:spPr>
      </p:pic>
    </p:spTree>
    <p:extLst>
      <p:ext uri="{BB962C8B-B14F-4D97-AF65-F5344CB8AC3E}">
        <p14:creationId xmlns:p14="http://schemas.microsoft.com/office/powerpoint/2010/main" val="3627644500"/>
      </p:ext>
    </p:extLst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6" name="Picture 8" descr="800px-Vallee_fertile_du_Nil_a_Loux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77" name="Text Box 9"/>
          <p:cNvSpPr txBox="1"/>
          <p:nvPr/>
        </p:nvSpPr>
        <p:spPr>
          <a:xfrm>
            <a:off x="0" y="0"/>
            <a:ext cx="5029200" cy="677863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Sông Nin </a:t>
            </a:r>
          </a:p>
        </p:txBody>
      </p:sp>
      <p:pic>
        <p:nvPicPr>
          <p:cNvPr id="263179" name="Picture 5" descr="photo_lg_con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9530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80" name="Text Box 6"/>
          <p:cNvSpPr txBox="1"/>
          <p:nvPr/>
        </p:nvSpPr>
        <p:spPr>
          <a:xfrm>
            <a:off x="5791200" y="2286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Sông  Côn-gô </a:t>
            </a:r>
          </a:p>
        </p:txBody>
      </p:sp>
      <p:pic>
        <p:nvPicPr>
          <p:cNvPr id="263181" name="Picture 13" descr="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9906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82" name="Text Box 14"/>
          <p:cNvSpPr txBox="1"/>
          <p:nvPr/>
        </p:nvSpPr>
        <p:spPr>
          <a:xfrm>
            <a:off x="2743200" y="6278563"/>
            <a:ext cx="4495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Hồ Vic-to-ri-a</a:t>
            </a:r>
          </a:p>
        </p:txBody>
      </p:sp>
    </p:spTree>
  </p:cSld>
  <p:clrMapOvr>
    <a:masterClrMapping/>
  </p:clrMapOvr>
  <p:transition spd="slow">
    <p:strips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7" grpId="0"/>
      <p:bldP spid="263180" grpId="0"/>
      <p:bldP spid="2631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lstStyle/>
          <a:p>
            <a:pPr eaLnBrk="1" hangingPunct="1"/>
            <a:endParaRPr dirty="0"/>
          </a:p>
        </p:txBody>
      </p:sp>
      <p:pic>
        <p:nvPicPr>
          <p:cNvPr id="31747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lum contrast="26000"/>
          </a:blip>
          <a:srcRect/>
          <a:stretch>
            <a:fillRect/>
          </a:stretch>
        </p:blipFill>
        <p:spPr>
          <a:xfrm>
            <a:off x="685800" y="533400"/>
            <a:ext cx="8351715" cy="6324600"/>
          </a:xfrm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04800"/>
            <a:ext cx="8915400" cy="6096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43" name="Picture 3" descr="Tập tin:Michael martin wüste (4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304800"/>
            <a:ext cx="8915400" cy="61722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44" name="Picture 4" descr="imagesCA4C1F2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323850"/>
            <a:ext cx="9080500" cy="622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a mac Saha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04800"/>
            <a:ext cx="9328150" cy="553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/>
          <p:nvPr/>
        </p:nvSpPr>
        <p:spPr>
          <a:xfrm>
            <a:off x="457200" y="70457"/>
            <a:ext cx="9906000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r>
              <a:rPr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i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Châu Phi</a:t>
            </a:r>
          </a:p>
        </p:txBody>
      </p:sp>
      <p:pic>
        <p:nvPicPr>
          <p:cNvPr id="8205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79492"/>
            <a:ext cx="8255000" cy="5021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1194467"/>
            <a:ext cx="364869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địa lí, giới hạn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190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của châu Phi trên lược đồ?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a mac Sahara 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81000"/>
            <a:ext cx="89154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51816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685800"/>
            <a:ext cx="4724400" cy="3352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52" name="Picture 12" descr="xuong r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89400"/>
            <a:ext cx="51054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114800"/>
            <a:ext cx="4800600" cy="2743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plus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1"/>
          <p:cNvSpPr/>
          <p:nvPr/>
        </p:nvSpPr>
        <p:spPr>
          <a:xfrm>
            <a:off x="4572000" y="4730591"/>
            <a:ext cx="5334000" cy="1524000"/>
          </a:xfrm>
          <a:prstGeom prst="cloudCallout">
            <a:avLst>
              <a:gd name="adj1" fmla="val -53143"/>
              <a:gd name="adj2" fmla="val 73548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Thảo luận </a:t>
            </a:r>
            <a:r>
              <a:rPr sz="3400">
                <a:solidFill>
                  <a:srgbClr val="FFFF00"/>
                </a:solidFill>
                <a:latin typeface="Times New Roman" panose="02020603050405020304" pitchFamily="18" charset="0"/>
              </a:rPr>
              <a:t>nhóm </a:t>
            </a:r>
            <a:r>
              <a:rPr sz="340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</a:rPr>
              <a:t>: (2 phút)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295400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 SGK/117, em hãy hoàn thành phiếu bài tập sau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64348"/>
              </p:ext>
            </p:extLst>
          </p:nvPr>
        </p:nvGraphicFramePr>
        <p:xfrm>
          <a:off x="304800" y="2285999"/>
          <a:ext cx="3352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Cảnh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 mạc Xa-ha-ra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 van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 rậm nhiệt đới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22261"/>
              </p:ext>
            </p:extLst>
          </p:nvPr>
        </p:nvGraphicFramePr>
        <p:xfrm>
          <a:off x="4267200" y="1930163"/>
          <a:ext cx="51053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Đặc điểm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 nhiều mưa, nhiều sông lớn, hồ nước lớn, cây cối rậm rạp, tốt tươi. Động vật phong phú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 hậu nóng và khô nhất thế giới. Hầu như không có sông ngòi, hồ nước; Động thực vật nghèo nàn.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Ít mưa, có vài sông nhỏ,thực vật chủ yếu là cỏ và cây bao báp, động vật chủ yếu là loài ăn cỏ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88550"/>
      </p:ext>
    </p:extLst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295400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 SGK/117, em hãy hoàn thành phiếu bài tập sau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502160" y="6318360"/>
              <a:ext cx="360" cy="6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2800" y="6309000"/>
                <a:ext cx="19080" cy="252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38526"/>
              </p:ext>
            </p:extLst>
          </p:nvPr>
        </p:nvGraphicFramePr>
        <p:xfrm>
          <a:off x="304800" y="1905001"/>
          <a:ext cx="20574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Cảnh</a:t>
                      </a:r>
                      <a:r>
                        <a:rPr lang="en-US" sz="25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</a:t>
                      </a:r>
                      <a:endParaRPr lang="en-US" sz="25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 mạc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Xa-ha-ra</a:t>
                      </a:r>
                      <a:endParaRPr lang="en-US" sz="2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 van</a:t>
                      </a:r>
                      <a:endParaRPr lang="en-US" sz="2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 rậm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 đới</a:t>
                      </a:r>
                      <a:endParaRPr lang="en-US" sz="2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03974"/>
              </p:ext>
            </p:extLst>
          </p:nvPr>
        </p:nvGraphicFramePr>
        <p:xfrm>
          <a:off x="3352800" y="1930163"/>
          <a:ext cx="6400800" cy="408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5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Đặc điểm</a:t>
                      </a:r>
                      <a:endParaRPr lang="en-US" sz="25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 nhiều mưa, nhiều sông lớn, hồ nước lớn, cây cối rậm rạp, tốt tươi. Động vật phong phú</a:t>
                      </a:r>
                      <a:endParaRPr lang="en-US" sz="2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 hậu nóng và khô nhất thế giới. Hầu như không có sông ngòi, hồ nước; Động thực vật nghèo nàn.</a:t>
                      </a:r>
                      <a:endParaRPr lang="en-US" sz="2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Ít mưa, có vài sông nhỏ,thực vật chủ yếu là cỏ và cây bao báp, động vật chủ yếu là loài ăn cỏ</a:t>
                      </a:r>
                      <a:endParaRPr lang="en-US" sz="2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856886"/>
      </p:ext>
    </p:extLst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/>
          <p:nvPr/>
        </p:nvGrpSpPr>
        <p:grpSpPr>
          <a:xfrm>
            <a:off x="914400" y="762000"/>
            <a:ext cx="7848600" cy="5867400"/>
            <a:chOff x="2016" y="0"/>
            <a:chExt cx="3744" cy="4320"/>
          </a:xfrm>
        </p:grpSpPr>
        <p:pic>
          <p:nvPicPr>
            <p:cNvPr id="37906" name="Picture 3" descr="ChauPhi0001"/>
            <p:cNvPicPr>
              <a:picLocks noChangeAspect="1"/>
            </p:cNvPicPr>
            <p:nvPr/>
          </p:nvPicPr>
          <p:blipFill>
            <a:blip r:embed="rId3">
              <a:lum bright="-23999" contrast="-17999"/>
            </a:blip>
            <a:srcRect l="3413" t="1111" r="1250" b="1111"/>
            <a:stretch>
              <a:fillRect/>
            </a:stretch>
          </p:blipFill>
          <p:spPr>
            <a:xfrm>
              <a:off x="2016" y="0"/>
              <a:ext cx="3744" cy="4320"/>
            </a:xfrm>
            <a:prstGeom prst="rect">
              <a:avLst/>
            </a:prstGeom>
            <a:noFill/>
            <a:ln w="38100" cap="flat" cmpd="sng">
              <a:solidFill>
                <a:srgbClr val="00FF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6372" name="Text Box 4"/>
            <p:cNvSpPr txBox="1">
              <a:spLocks noChangeArrowheads="1"/>
            </p:cNvSpPr>
            <p:nvPr/>
          </p:nvSpPr>
          <p:spPr bwMode="auto">
            <a:xfrm rot="3409289">
              <a:off x="4666" y="1095"/>
              <a:ext cx="735" cy="1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None/>
              </a:pPr>
              <a:r>
                <a:rPr sz="1200" b="1" dirty="0">
                  <a:solidFill>
                    <a:srgbClr val="003399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NI-Times" pitchFamily="2" charset="0"/>
                </a:rPr>
                <a:t>BIEÅN ÑOÛ</a:t>
              </a:r>
            </a:p>
          </p:txBody>
        </p:sp>
      </p:grpSp>
      <p:pic>
        <p:nvPicPr>
          <p:cNvPr id="186378" name="Picture 10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8956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9" name="Picture 11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819400"/>
            <a:ext cx="533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0" name="Picture 12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67000"/>
            <a:ext cx="533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1" name="Picture 13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5052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2" name="Picture 14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7338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3" name="Picture 15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718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4" name="Picture 16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766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5" name="Picture 17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1242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Picture 18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434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7" name="Picture 19" descr="AG00176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9530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9" name="Picture 21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8194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90" name="Picture 22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9530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91" name="Picture 23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7338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92" name="Picture 24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4196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5" name="Rectangle 18"/>
          <p:cNvSpPr/>
          <p:nvPr/>
        </p:nvSpPr>
        <p:spPr>
          <a:xfrm>
            <a:off x="-152400" y="76200"/>
            <a:ext cx="10507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Arial" panose="020B0604020202020204" pitchFamily="34" charset="0"/>
              </a:rPr>
              <a:t>Tìm và chỉ vùng rừng rậm nhiệt đới và Xa-van của châu Phi.</a:t>
            </a:r>
          </a:p>
        </p:txBody>
      </p:sp>
    </p:spTree>
  </p:cSld>
  <p:clrMapOvr>
    <a:masterClrMapping/>
  </p:clrMapOvr>
  <p:transition advClick="0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6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63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63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6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63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63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6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63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6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7" descr="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9906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9" descr="ivoorku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51816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851650" y="2376488"/>
            <a:ext cx="247650" cy="228600"/>
            <a:chOff x="2256" y="1200"/>
            <a:chExt cx="96" cy="144"/>
          </a:xfrm>
        </p:grpSpPr>
        <p:sp>
          <p:nvSpPr>
            <p:cNvPr id="40031" name="Line 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32" name="Line 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33" name="Line 1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9939" name="Group 14"/>
          <p:cNvGrpSpPr/>
          <p:nvPr/>
        </p:nvGrpSpPr>
        <p:grpSpPr>
          <a:xfrm>
            <a:off x="1828800" y="457200"/>
            <a:ext cx="6356350" cy="6248400"/>
            <a:chOff x="1968" y="0"/>
            <a:chExt cx="3696" cy="4320"/>
          </a:xfrm>
        </p:grpSpPr>
        <p:pic>
          <p:nvPicPr>
            <p:cNvPr id="40029" name="Picture 15" descr="ChauPhi0001"/>
            <p:cNvPicPr>
              <a:picLocks noChangeAspect="1"/>
            </p:cNvPicPr>
            <p:nvPr/>
          </p:nvPicPr>
          <p:blipFill>
            <a:blip r:embed="rId3">
              <a:lum bright="-23999" contrast="-17999"/>
            </a:blip>
            <a:srcRect l="2217" r="1282" b="-8"/>
            <a:stretch>
              <a:fillRect/>
            </a:stretch>
          </p:blipFill>
          <p:spPr>
            <a:xfrm>
              <a:off x="1968" y="0"/>
              <a:ext cx="3696" cy="4320"/>
            </a:xfrm>
            <a:prstGeom prst="rect">
              <a:avLst/>
            </a:prstGeom>
            <a:noFill/>
            <a:ln w="38100" cap="flat" cmpd="sng">
              <a:solidFill>
                <a:srgbClr val="00FF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0030" name="Text Box 16"/>
            <p:cNvSpPr txBox="1"/>
            <p:nvPr/>
          </p:nvSpPr>
          <p:spPr>
            <a:xfrm rot="3409289">
              <a:off x="4719" y="881"/>
              <a:ext cx="246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10800000" vert="eaVert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endParaRPr sz="1200" b="1" dirty="0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521450" y="2819400"/>
            <a:ext cx="247650" cy="228600"/>
            <a:chOff x="2256" y="1200"/>
            <a:chExt cx="96" cy="144"/>
          </a:xfrm>
        </p:grpSpPr>
        <p:sp>
          <p:nvSpPr>
            <p:cNvPr id="40026" name="Line 1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7" name="Line 1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8" name="Line 2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21"/>
          <p:cNvGrpSpPr/>
          <p:nvPr/>
        </p:nvGrpSpPr>
        <p:grpSpPr>
          <a:xfrm>
            <a:off x="5778500" y="2438400"/>
            <a:ext cx="247650" cy="228600"/>
            <a:chOff x="2256" y="1200"/>
            <a:chExt cx="96" cy="144"/>
          </a:xfrm>
        </p:grpSpPr>
        <p:sp>
          <p:nvSpPr>
            <p:cNvPr id="40023" name="Line 2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4" name="Line 2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5" name="Line 2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25"/>
          <p:cNvGrpSpPr/>
          <p:nvPr/>
        </p:nvGrpSpPr>
        <p:grpSpPr>
          <a:xfrm>
            <a:off x="2971800" y="2743200"/>
            <a:ext cx="247650" cy="228600"/>
            <a:chOff x="2256" y="1200"/>
            <a:chExt cx="96" cy="144"/>
          </a:xfrm>
        </p:grpSpPr>
        <p:sp>
          <p:nvSpPr>
            <p:cNvPr id="40020" name="Line 2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1" name="Line 2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2" name="Line 2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29"/>
          <p:cNvGrpSpPr/>
          <p:nvPr/>
        </p:nvGrpSpPr>
        <p:grpSpPr>
          <a:xfrm>
            <a:off x="2559050" y="2667000"/>
            <a:ext cx="247650" cy="228600"/>
            <a:chOff x="2256" y="1200"/>
            <a:chExt cx="96" cy="144"/>
          </a:xfrm>
        </p:grpSpPr>
        <p:sp>
          <p:nvSpPr>
            <p:cNvPr id="40017" name="Line 3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8" name="Line 3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9" name="Line 3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33"/>
          <p:cNvGrpSpPr/>
          <p:nvPr/>
        </p:nvGrpSpPr>
        <p:grpSpPr>
          <a:xfrm>
            <a:off x="3467100" y="2286000"/>
            <a:ext cx="247650" cy="228600"/>
            <a:chOff x="2256" y="1200"/>
            <a:chExt cx="96" cy="144"/>
          </a:xfrm>
        </p:grpSpPr>
        <p:sp>
          <p:nvSpPr>
            <p:cNvPr id="40014" name="Line 34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5" name="Line 35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6" name="Line 36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" name="Group 37"/>
          <p:cNvGrpSpPr/>
          <p:nvPr/>
        </p:nvGrpSpPr>
        <p:grpSpPr>
          <a:xfrm>
            <a:off x="2641600" y="2286000"/>
            <a:ext cx="247650" cy="228600"/>
            <a:chOff x="2256" y="1200"/>
            <a:chExt cx="96" cy="144"/>
          </a:xfrm>
        </p:grpSpPr>
        <p:sp>
          <p:nvSpPr>
            <p:cNvPr id="40011" name="Line 3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2" name="Line 3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3" name="Line 4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41"/>
          <p:cNvGrpSpPr/>
          <p:nvPr/>
        </p:nvGrpSpPr>
        <p:grpSpPr>
          <a:xfrm>
            <a:off x="1981200" y="2133600"/>
            <a:ext cx="247650" cy="228600"/>
            <a:chOff x="2256" y="1200"/>
            <a:chExt cx="96" cy="144"/>
          </a:xfrm>
        </p:grpSpPr>
        <p:sp>
          <p:nvSpPr>
            <p:cNvPr id="40008" name="Line 4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9" name="Line 4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0" name="Line 4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" name="Group 45"/>
          <p:cNvGrpSpPr/>
          <p:nvPr/>
        </p:nvGrpSpPr>
        <p:grpSpPr>
          <a:xfrm>
            <a:off x="4705350" y="3200400"/>
            <a:ext cx="247650" cy="228600"/>
            <a:chOff x="2256" y="1200"/>
            <a:chExt cx="96" cy="144"/>
          </a:xfrm>
        </p:grpSpPr>
        <p:sp>
          <p:nvSpPr>
            <p:cNvPr id="40005" name="Line 4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6" name="Line 4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7" name="Line 4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" name="Group 49"/>
          <p:cNvGrpSpPr/>
          <p:nvPr/>
        </p:nvGrpSpPr>
        <p:grpSpPr>
          <a:xfrm>
            <a:off x="5118100" y="2590800"/>
            <a:ext cx="247650" cy="228600"/>
            <a:chOff x="2256" y="1200"/>
            <a:chExt cx="96" cy="144"/>
          </a:xfrm>
        </p:grpSpPr>
        <p:sp>
          <p:nvSpPr>
            <p:cNvPr id="40002" name="Line 5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3" name="Line 5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4" name="Line 5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53"/>
          <p:cNvGrpSpPr/>
          <p:nvPr/>
        </p:nvGrpSpPr>
        <p:grpSpPr>
          <a:xfrm>
            <a:off x="3797300" y="2590800"/>
            <a:ext cx="247650" cy="228600"/>
            <a:chOff x="2256" y="1200"/>
            <a:chExt cx="96" cy="144"/>
          </a:xfrm>
        </p:grpSpPr>
        <p:sp>
          <p:nvSpPr>
            <p:cNvPr id="39999" name="Line 54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0" name="Line 55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1" name="Line 56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" name="Group 57"/>
          <p:cNvGrpSpPr/>
          <p:nvPr/>
        </p:nvGrpSpPr>
        <p:grpSpPr>
          <a:xfrm>
            <a:off x="4210050" y="2438400"/>
            <a:ext cx="247650" cy="228600"/>
            <a:chOff x="2256" y="1200"/>
            <a:chExt cx="96" cy="144"/>
          </a:xfrm>
        </p:grpSpPr>
        <p:sp>
          <p:nvSpPr>
            <p:cNvPr id="39996" name="Line 5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7" name="Line 5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8" name="Line 6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61"/>
          <p:cNvGrpSpPr/>
          <p:nvPr/>
        </p:nvGrpSpPr>
        <p:grpSpPr>
          <a:xfrm>
            <a:off x="6769100" y="4191000"/>
            <a:ext cx="247650" cy="228600"/>
            <a:chOff x="2256" y="1200"/>
            <a:chExt cx="96" cy="144"/>
          </a:xfrm>
        </p:grpSpPr>
        <p:sp>
          <p:nvSpPr>
            <p:cNvPr id="39993" name="Line 6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4" name="Line 6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5" name="Line 6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" name="Group 65"/>
          <p:cNvGrpSpPr/>
          <p:nvPr/>
        </p:nvGrpSpPr>
        <p:grpSpPr>
          <a:xfrm>
            <a:off x="4870450" y="4114800"/>
            <a:ext cx="247650" cy="228600"/>
            <a:chOff x="2256" y="1200"/>
            <a:chExt cx="96" cy="144"/>
          </a:xfrm>
        </p:grpSpPr>
        <p:sp>
          <p:nvSpPr>
            <p:cNvPr id="39990" name="Line 6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1" name="Line 6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2" name="Line 6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" name="Group 69"/>
          <p:cNvGrpSpPr/>
          <p:nvPr/>
        </p:nvGrpSpPr>
        <p:grpSpPr>
          <a:xfrm>
            <a:off x="6026150" y="3048000"/>
            <a:ext cx="247650" cy="228600"/>
            <a:chOff x="2256" y="1200"/>
            <a:chExt cx="96" cy="144"/>
          </a:xfrm>
        </p:grpSpPr>
        <p:sp>
          <p:nvSpPr>
            <p:cNvPr id="39987" name="Line 7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8" name="Line 7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9" name="Line 7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" name="Group 73"/>
          <p:cNvGrpSpPr/>
          <p:nvPr/>
        </p:nvGrpSpPr>
        <p:grpSpPr>
          <a:xfrm>
            <a:off x="7016750" y="3276600"/>
            <a:ext cx="247650" cy="228600"/>
            <a:chOff x="2256" y="1200"/>
            <a:chExt cx="96" cy="144"/>
          </a:xfrm>
        </p:grpSpPr>
        <p:sp>
          <p:nvSpPr>
            <p:cNvPr id="39984" name="Line 74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5" name="Line 75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6" name="Line 76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" name="Group 77"/>
          <p:cNvGrpSpPr/>
          <p:nvPr/>
        </p:nvGrpSpPr>
        <p:grpSpPr>
          <a:xfrm>
            <a:off x="6273800" y="4038600"/>
            <a:ext cx="247650" cy="228600"/>
            <a:chOff x="2256" y="1200"/>
            <a:chExt cx="96" cy="144"/>
          </a:xfrm>
        </p:grpSpPr>
        <p:sp>
          <p:nvSpPr>
            <p:cNvPr id="39981" name="Line 7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2" name="Line 7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3" name="Line 8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0" name="Group 81"/>
          <p:cNvGrpSpPr/>
          <p:nvPr/>
        </p:nvGrpSpPr>
        <p:grpSpPr>
          <a:xfrm>
            <a:off x="5118100" y="4953000"/>
            <a:ext cx="247650" cy="228600"/>
            <a:chOff x="2256" y="1200"/>
            <a:chExt cx="96" cy="144"/>
          </a:xfrm>
        </p:grpSpPr>
        <p:sp>
          <p:nvSpPr>
            <p:cNvPr id="39978" name="Line 8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9" name="Line 8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0" name="Line 8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" name="Group 85"/>
          <p:cNvGrpSpPr/>
          <p:nvPr/>
        </p:nvGrpSpPr>
        <p:grpSpPr>
          <a:xfrm>
            <a:off x="5035550" y="4495800"/>
            <a:ext cx="247650" cy="228600"/>
            <a:chOff x="2256" y="1200"/>
            <a:chExt cx="96" cy="144"/>
          </a:xfrm>
        </p:grpSpPr>
        <p:sp>
          <p:nvSpPr>
            <p:cNvPr id="39975" name="Line 8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6" name="Line 8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7" name="Line 8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" name="Group 89"/>
          <p:cNvGrpSpPr/>
          <p:nvPr/>
        </p:nvGrpSpPr>
        <p:grpSpPr>
          <a:xfrm>
            <a:off x="5861050" y="4419600"/>
            <a:ext cx="247650" cy="228600"/>
            <a:chOff x="2256" y="1200"/>
            <a:chExt cx="96" cy="144"/>
          </a:xfrm>
        </p:grpSpPr>
        <p:sp>
          <p:nvSpPr>
            <p:cNvPr id="39972" name="Line 9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3" name="Line 9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4" name="Line 9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" name="Group 101"/>
          <p:cNvGrpSpPr/>
          <p:nvPr/>
        </p:nvGrpSpPr>
        <p:grpSpPr>
          <a:xfrm>
            <a:off x="5778500" y="5334000"/>
            <a:ext cx="247650" cy="228600"/>
            <a:chOff x="2256" y="1200"/>
            <a:chExt cx="96" cy="144"/>
          </a:xfrm>
        </p:grpSpPr>
        <p:sp>
          <p:nvSpPr>
            <p:cNvPr id="39969" name="Line 10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0" name="Line 10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1" name="Line 10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4" name="Group 105"/>
          <p:cNvGrpSpPr/>
          <p:nvPr/>
        </p:nvGrpSpPr>
        <p:grpSpPr>
          <a:xfrm>
            <a:off x="7346950" y="4724400"/>
            <a:ext cx="247650" cy="228600"/>
            <a:chOff x="2256" y="1200"/>
            <a:chExt cx="96" cy="144"/>
          </a:xfrm>
        </p:grpSpPr>
        <p:sp>
          <p:nvSpPr>
            <p:cNvPr id="39966" name="Line 10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7" name="Line 10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8" name="Line 10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5" name="Group 109"/>
          <p:cNvGrpSpPr/>
          <p:nvPr/>
        </p:nvGrpSpPr>
        <p:grpSpPr>
          <a:xfrm>
            <a:off x="4622800" y="4495800"/>
            <a:ext cx="247650" cy="228600"/>
            <a:chOff x="2256" y="1200"/>
            <a:chExt cx="96" cy="144"/>
          </a:xfrm>
        </p:grpSpPr>
        <p:sp>
          <p:nvSpPr>
            <p:cNvPr id="39963" name="Line 11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4" name="Line 11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5" name="Line 11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62" name="Rectangle 113"/>
          <p:cNvSpPr>
            <a:spLocks noGrp="1"/>
          </p:cNvSpPr>
          <p:nvPr>
            <p:ph type="title"/>
          </p:nvPr>
        </p:nvSpPr>
        <p:spPr>
          <a:xfrm>
            <a:off x="0" y="-228600"/>
            <a:ext cx="9740900" cy="685800"/>
          </a:xfrm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sz="2800" b="1" dirty="0"/>
              <a:t>Tìm và chỉ vùng rừng rậm nhiệt đới và Xa- van của châu Phi.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53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5" descr="800px-Sahara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5029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11" descr="bao ba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733800"/>
            <a:ext cx="50292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4810125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d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7" descr="129672468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4870450" cy="5486400"/>
          </a:xfrm>
        </p:spPr>
      </p:pic>
      <p:pic>
        <p:nvPicPr>
          <p:cNvPr id="103432" name="Picture 8" descr="a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70450" y="914400"/>
            <a:ext cx="5035550" cy="5486400"/>
          </a:xfrm>
        </p:spPr>
      </p:pic>
      <p:sp>
        <p:nvSpPr>
          <p:cNvPr id="103433" name="Text Box 9"/>
          <p:cNvSpPr txBox="1"/>
          <p:nvPr/>
        </p:nvSpPr>
        <p:spPr>
          <a:xfrm>
            <a:off x="2393950" y="152400"/>
            <a:ext cx="4375150" cy="646113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ăn cỏ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Burchell's Zebra and Blue Wildebeest, Kenya, Africa"/>
          <p:cNvPicPr>
            <a:picLocks noChangeAspect="1"/>
          </p:cNvPicPr>
          <p:nvPr/>
        </p:nvPicPr>
        <p:blipFill>
          <a:blip r:embed="rId3"/>
          <a:srcRect l="4411" t="5588" r="11765" b="3143"/>
          <a:stretch>
            <a:fillRect/>
          </a:stretch>
        </p:blipFill>
        <p:spPr>
          <a:xfrm>
            <a:off x="381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6" descr="AK3"/>
          <p:cNvPicPr>
            <a:picLocks noChangeAspect="1"/>
          </p:cNvPicPr>
          <p:nvPr/>
        </p:nvPicPr>
        <p:blipFill>
          <a:blip r:embed="rId4"/>
          <a:srcRect l="12500" t="4445" r="42500" b="1111"/>
          <a:stretch>
            <a:fillRect/>
          </a:stretch>
        </p:blipFill>
        <p:spPr>
          <a:xfrm>
            <a:off x="4953000" y="0"/>
            <a:ext cx="4648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7" descr="elephant04"/>
          <p:cNvPicPr>
            <a:picLocks noChangeAspect="1"/>
          </p:cNvPicPr>
          <p:nvPr/>
        </p:nvPicPr>
        <p:blipFill>
          <a:blip r:embed="rId5"/>
          <a:srcRect t="37440" r="54961" b="17599"/>
          <a:stretch>
            <a:fillRect/>
          </a:stretch>
        </p:blipFill>
        <p:spPr>
          <a:xfrm>
            <a:off x="4953000" y="3432175"/>
            <a:ext cx="4648200" cy="342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Rectangle 5"/>
          <p:cNvSpPr/>
          <p:nvPr/>
        </p:nvSpPr>
        <p:spPr>
          <a:xfrm>
            <a:off x="2895600" y="76200"/>
            <a:ext cx="18630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Ngựa Vằn</a:t>
            </a:r>
          </a:p>
        </p:txBody>
      </p:sp>
      <p:sp>
        <p:nvSpPr>
          <p:cNvPr id="43014" name="Rectangle 6"/>
          <p:cNvSpPr/>
          <p:nvPr/>
        </p:nvSpPr>
        <p:spPr>
          <a:xfrm>
            <a:off x="7086600" y="152400"/>
            <a:ext cx="23920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Hươu cao cổ</a:t>
            </a:r>
          </a:p>
        </p:txBody>
      </p:sp>
      <p:sp>
        <p:nvSpPr>
          <p:cNvPr id="43015" name="Rectangle 7"/>
          <p:cNvSpPr/>
          <p:nvPr/>
        </p:nvSpPr>
        <p:spPr>
          <a:xfrm>
            <a:off x="3657600" y="2743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b="1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Rectangle 8"/>
          <p:cNvSpPr/>
          <p:nvPr/>
        </p:nvSpPr>
        <p:spPr>
          <a:xfrm>
            <a:off x="8686800" y="3657600"/>
            <a:ext cx="7848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Voi</a:t>
            </a:r>
          </a:p>
        </p:txBody>
      </p:sp>
      <p:pic>
        <p:nvPicPr>
          <p:cNvPr id="43017" name="Picture 10" descr="africa-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8" name="Rectangle 10"/>
          <p:cNvSpPr/>
          <p:nvPr/>
        </p:nvSpPr>
        <p:spPr>
          <a:xfrm>
            <a:off x="3581400" y="3505835"/>
            <a:ext cx="14077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Tê giác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48143" y="19050"/>
            <a:ext cx="6962457" cy="683895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292" name="Line 6"/>
          <p:cNvSpPr/>
          <p:nvPr/>
        </p:nvSpPr>
        <p:spPr>
          <a:xfrm>
            <a:off x="1703244" y="3404977"/>
            <a:ext cx="6907356" cy="49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2293" name="Rectangle 7"/>
          <p:cNvSpPr/>
          <p:nvPr/>
        </p:nvSpPr>
        <p:spPr>
          <a:xfrm>
            <a:off x="1559541" y="3105512"/>
            <a:ext cx="11557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</a:p>
        </p:txBody>
      </p:sp>
      <p:sp>
        <p:nvSpPr>
          <p:cNvPr id="12294" name="Arc 10"/>
          <p:cNvSpPr/>
          <p:nvPr/>
        </p:nvSpPr>
        <p:spPr>
          <a:xfrm rot="138584" flipV="1">
            <a:off x="1648565" y="1426832"/>
            <a:ext cx="6961612" cy="16131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algn="ctr"/>
            <a:endParaRPr dirty="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Rectangle 11"/>
          <p:cNvSpPr/>
          <p:nvPr/>
        </p:nvSpPr>
        <p:spPr>
          <a:xfrm>
            <a:off x="1447800" y="1220341"/>
            <a:ext cx="143192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296" name="Arc 12"/>
          <p:cNvSpPr/>
          <p:nvPr/>
        </p:nvSpPr>
        <p:spPr>
          <a:xfrm>
            <a:off x="1648142" y="5212080"/>
            <a:ext cx="6962458" cy="45719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7" name="Rectangle 13"/>
          <p:cNvSpPr/>
          <p:nvPr/>
        </p:nvSpPr>
        <p:spPr>
          <a:xfrm>
            <a:off x="2058987" y="4858325"/>
            <a:ext cx="820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tuyến</a:t>
            </a:r>
            <a:r>
              <a:rPr sz="1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799" y="457200"/>
            <a:ext cx="1142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 Phi tiếp giáp với châu lục, biển, đại dương nào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77324"/>
      </p:ext>
    </p:extLst>
  </p:cSld>
  <p:clrMapOvr>
    <a:masterClrMapping/>
  </p:clrMapOvr>
  <p:transition spd="slow">
    <p:newsflash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nimBg="1"/>
      <p:bldP spid="12295" grpId="0"/>
      <p:bldP spid="122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lstStyle/>
          <a:p>
            <a:pPr eaLnBrk="1" hangingPunct="1"/>
            <a:endParaRPr dirty="0"/>
          </a:p>
        </p:txBody>
      </p:sp>
      <p:pic>
        <p:nvPicPr>
          <p:cNvPr id="61446" name="Picture 4" descr="Lion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05350" y="0"/>
            <a:ext cx="5200650" cy="3048000"/>
          </a:xfrm>
        </p:spPr>
      </p:pic>
      <p:pic>
        <p:nvPicPr>
          <p:cNvPr id="61447" name="Picture 7" descr="linh cau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4787900" cy="325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1" name="Text Box 11"/>
          <p:cNvSpPr txBox="1"/>
          <p:nvPr/>
        </p:nvSpPr>
        <p:spPr>
          <a:xfrm>
            <a:off x="247650" y="6324600"/>
            <a:ext cx="9328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ăn thịt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8" name="Text Box 14"/>
          <p:cNvSpPr txBox="1"/>
          <p:nvPr/>
        </p:nvSpPr>
        <p:spPr>
          <a:xfrm>
            <a:off x="8337550" y="152400"/>
            <a:ext cx="1320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Sư tử</a:t>
            </a:r>
          </a:p>
        </p:txBody>
      </p:sp>
      <p:sp>
        <p:nvSpPr>
          <p:cNvPr id="44039" name="Text Box 15"/>
          <p:cNvSpPr txBox="1"/>
          <p:nvPr/>
        </p:nvSpPr>
        <p:spPr>
          <a:xfrm>
            <a:off x="0" y="3124200"/>
            <a:ext cx="1981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990000"/>
                </a:solidFill>
                <a:latin typeface="Arial" panose="020B0604020202020204" pitchFamily="34" charset="0"/>
              </a:rPr>
              <a:t>Linh cẩu</a:t>
            </a:r>
          </a:p>
        </p:txBody>
      </p:sp>
      <p:pic>
        <p:nvPicPr>
          <p:cNvPr id="61456" name="Picture 16" descr="animal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0" y="3048000"/>
            <a:ext cx="520065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1" name="Text Box 17"/>
          <p:cNvSpPr txBox="1"/>
          <p:nvPr/>
        </p:nvSpPr>
        <p:spPr>
          <a:xfrm>
            <a:off x="5035550" y="3200400"/>
            <a:ext cx="1651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Hổ</a:t>
            </a:r>
          </a:p>
        </p:txBody>
      </p:sp>
      <p:pic>
        <p:nvPicPr>
          <p:cNvPr id="44042" name="Picture 18" descr="cp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746625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3" name="Text Box 19"/>
          <p:cNvSpPr txBox="1"/>
          <p:nvPr/>
        </p:nvSpPr>
        <p:spPr>
          <a:xfrm>
            <a:off x="0" y="0"/>
            <a:ext cx="1238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</a:rPr>
              <a:t>Báo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5"/>
          <p:cNvSpPr/>
          <p:nvPr/>
        </p:nvSpPr>
        <p:spPr>
          <a:xfrm>
            <a:off x="6362700" y="5924550"/>
            <a:ext cx="3427413" cy="487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680970" name="Rectangle 10"/>
          <p:cNvSpPr/>
          <p:nvPr/>
        </p:nvSpPr>
        <p:spPr>
          <a:xfrm>
            <a:off x="4038600" y="381000"/>
            <a:ext cx="243522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sz="4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nhớ:</a:t>
            </a:r>
          </a:p>
        </p:txBody>
      </p:sp>
      <p:sp>
        <p:nvSpPr>
          <p:cNvPr id="680971" name="AutoShape 11"/>
          <p:cNvSpPr/>
          <p:nvPr/>
        </p:nvSpPr>
        <p:spPr>
          <a:xfrm>
            <a:off x="228600" y="1447800"/>
            <a:ext cx="9245600" cy="283019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80972" name="Text Box 12"/>
          <p:cNvSpPr txBox="1"/>
          <p:nvPr/>
        </p:nvSpPr>
        <p:spPr>
          <a:xfrm>
            <a:off x="803275" y="1981200"/>
            <a:ext cx="84010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Phi ở phía nam Châu Âu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phía tây nam Châu Á, có đường Xích đạo đi ngang qua giữa châu lục. </a:t>
            </a:r>
          </a:p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Châu Phi có khí hậu nóng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 bậc nhất thế giới, đại bộ phận lãnh thổ l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hoang mạc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Xa-van. Xa-ha-ra l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hoang mạc nhiệt đới lớn nhất thế giới.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0" grpId="0"/>
      <p:bldP spid="680971" grpId="0" bldLvl="0" animBg="1"/>
      <p:bldP spid="6809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166937" y="2005013"/>
            <a:ext cx="5881688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925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925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Ai nhanh- ai đúng</a:t>
            </a:r>
            <a:endParaRPr lang="en-US" sz="2925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8675" name="Picture 3" descr="LIN_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3924300"/>
            <a:ext cx="6376988" cy="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766764"/>
            <a:ext cx="246361" cy="40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5968703"/>
            <a:ext cx="5695950" cy="2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90" y="2124968"/>
            <a:ext cx="246360" cy="40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642939"/>
            <a:ext cx="5951339" cy="24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1910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3499" y="940117"/>
            <a:ext cx="9446079" cy="5009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6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09" y="3025591"/>
            <a:ext cx="3795930" cy="2868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33" y="1027043"/>
            <a:ext cx="5387967" cy="5279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24" y="1692769"/>
            <a:ext cx="1297228" cy="972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21" y="4575857"/>
            <a:ext cx="1757830" cy="13183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6590" y="1461881"/>
            <a:ext cx="3320964" cy="1563710"/>
            <a:chOff x="672726" y="1007930"/>
            <a:chExt cx="4087340" cy="1924566"/>
          </a:xfrm>
        </p:grpSpPr>
        <p:sp>
          <p:nvSpPr>
            <p:cNvPr id="12" name="Speech Bubble: Rectangle with Corners Rounded 5">
              <a:extLst>
                <a:ext uri="{FF2B5EF4-FFF2-40B4-BE49-F238E27FC236}">
                  <a16:creationId xmlns:a16="http://schemas.microsoft.com/office/drawing/2014/main" id="{9762EA1C-7C46-4E5A-A34B-2040D595ED62}"/>
                </a:ext>
              </a:extLst>
            </p:cNvPr>
            <p:cNvSpPr/>
            <p:nvPr/>
          </p:nvSpPr>
          <p:spPr>
            <a:xfrm rot="10800000" flipH="1" flipV="1">
              <a:off x="686239" y="1007930"/>
              <a:ext cx="4073827" cy="1924566"/>
            </a:xfrm>
            <a:custGeom>
              <a:avLst/>
              <a:gdLst>
                <a:gd name="connsiteX0" fmla="*/ 0 w 4073827"/>
                <a:gd name="connsiteY0" fmla="*/ 320767 h 1924566"/>
                <a:gd name="connsiteX1" fmla="*/ 320767 w 4073827"/>
                <a:gd name="connsiteY1" fmla="*/ 0 h 1924566"/>
                <a:gd name="connsiteX2" fmla="*/ 1026534 w 4073827"/>
                <a:gd name="connsiteY2" fmla="*/ 0 h 1924566"/>
                <a:gd name="connsiteX3" fmla="*/ 1691188 w 4073827"/>
                <a:gd name="connsiteY3" fmla="*/ 0 h 1924566"/>
                <a:gd name="connsiteX4" fmla="*/ 2376399 w 4073827"/>
                <a:gd name="connsiteY4" fmla="*/ 0 h 1924566"/>
                <a:gd name="connsiteX5" fmla="*/ 2376399 w 4073827"/>
                <a:gd name="connsiteY5" fmla="*/ 0 h 1924566"/>
                <a:gd name="connsiteX6" fmla="*/ 2865258 w 4073827"/>
                <a:gd name="connsiteY6" fmla="*/ 0 h 1924566"/>
                <a:gd name="connsiteX7" fmla="*/ 3394856 w 4073827"/>
                <a:gd name="connsiteY7" fmla="*/ 0 h 1924566"/>
                <a:gd name="connsiteX8" fmla="*/ 3753060 w 4073827"/>
                <a:gd name="connsiteY8" fmla="*/ 0 h 1924566"/>
                <a:gd name="connsiteX9" fmla="*/ 4073827 w 4073827"/>
                <a:gd name="connsiteY9" fmla="*/ 320767 h 1924566"/>
                <a:gd name="connsiteX10" fmla="*/ 4073827 w 4073827"/>
                <a:gd name="connsiteY10" fmla="*/ 705678 h 1924566"/>
                <a:gd name="connsiteX11" fmla="*/ 4073827 w 4073827"/>
                <a:gd name="connsiteY11" fmla="*/ 1122664 h 1924566"/>
                <a:gd name="connsiteX12" fmla="*/ 4073827 w 4073827"/>
                <a:gd name="connsiteY12" fmla="*/ 1122664 h 1924566"/>
                <a:gd name="connsiteX13" fmla="*/ 4073827 w 4073827"/>
                <a:gd name="connsiteY13" fmla="*/ 1603805 h 1924566"/>
                <a:gd name="connsiteX14" fmla="*/ 4073827 w 4073827"/>
                <a:gd name="connsiteY14" fmla="*/ 1603799 h 1924566"/>
                <a:gd name="connsiteX15" fmla="*/ 3753060 w 4073827"/>
                <a:gd name="connsiteY15" fmla="*/ 1924566 h 1924566"/>
                <a:gd name="connsiteX16" fmla="*/ 3394856 w 4073827"/>
                <a:gd name="connsiteY16" fmla="*/ 1924566 h 1924566"/>
                <a:gd name="connsiteX17" fmla="*/ 3644120 w 4073827"/>
                <a:gd name="connsiteY17" fmla="*/ 2396874 h 1924566"/>
                <a:gd name="connsiteX18" fmla="*/ 2984905 w 4073827"/>
                <a:gd name="connsiteY18" fmla="*/ 2151274 h 1924566"/>
                <a:gd name="connsiteX19" fmla="*/ 2376399 w 4073827"/>
                <a:gd name="connsiteY19" fmla="*/ 1924566 h 1924566"/>
                <a:gd name="connsiteX20" fmla="*/ 1670632 w 4073827"/>
                <a:gd name="connsiteY20" fmla="*/ 1924566 h 1924566"/>
                <a:gd name="connsiteX21" fmla="*/ 985421 w 4073827"/>
                <a:gd name="connsiteY21" fmla="*/ 1924566 h 1924566"/>
                <a:gd name="connsiteX22" fmla="*/ 320767 w 4073827"/>
                <a:gd name="connsiteY22" fmla="*/ 1924566 h 1924566"/>
                <a:gd name="connsiteX23" fmla="*/ 0 w 4073827"/>
                <a:gd name="connsiteY23" fmla="*/ 1603799 h 1924566"/>
                <a:gd name="connsiteX24" fmla="*/ 0 w 4073827"/>
                <a:gd name="connsiteY24" fmla="*/ 1603805 h 1924566"/>
                <a:gd name="connsiteX25" fmla="*/ 0 w 4073827"/>
                <a:gd name="connsiteY25" fmla="*/ 1122664 h 1924566"/>
                <a:gd name="connsiteX26" fmla="*/ 0 w 4073827"/>
                <a:gd name="connsiteY26" fmla="*/ 1122664 h 1924566"/>
                <a:gd name="connsiteX27" fmla="*/ 0 w 4073827"/>
                <a:gd name="connsiteY27" fmla="*/ 705678 h 1924566"/>
                <a:gd name="connsiteX28" fmla="*/ 0 w 4073827"/>
                <a:gd name="connsiteY28" fmla="*/ 320767 h 192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73827" h="1924566" fill="none" extrusionOk="0">
                  <a:moveTo>
                    <a:pt x="0" y="320767"/>
                  </a:moveTo>
                  <a:cubicBezTo>
                    <a:pt x="-7015" y="143765"/>
                    <a:pt x="148983" y="-3346"/>
                    <a:pt x="320767" y="0"/>
                  </a:cubicBezTo>
                  <a:cubicBezTo>
                    <a:pt x="629874" y="-34905"/>
                    <a:pt x="863061" y="-31983"/>
                    <a:pt x="1026534" y="0"/>
                  </a:cubicBezTo>
                  <a:cubicBezTo>
                    <a:pt x="1190007" y="31983"/>
                    <a:pt x="1383138" y="21423"/>
                    <a:pt x="1691188" y="0"/>
                  </a:cubicBezTo>
                  <a:cubicBezTo>
                    <a:pt x="1999238" y="-21423"/>
                    <a:pt x="2040680" y="21853"/>
                    <a:pt x="2376399" y="0"/>
                  </a:cubicBezTo>
                  <a:lnTo>
                    <a:pt x="2376399" y="0"/>
                  </a:lnTo>
                  <a:cubicBezTo>
                    <a:pt x="2519806" y="463"/>
                    <a:pt x="2758458" y="-17085"/>
                    <a:pt x="2865258" y="0"/>
                  </a:cubicBezTo>
                  <a:cubicBezTo>
                    <a:pt x="2972058" y="17085"/>
                    <a:pt x="3275346" y="-14880"/>
                    <a:pt x="3394856" y="0"/>
                  </a:cubicBezTo>
                  <a:cubicBezTo>
                    <a:pt x="3478291" y="-17693"/>
                    <a:pt x="3671354" y="16766"/>
                    <a:pt x="3753060" y="0"/>
                  </a:cubicBezTo>
                  <a:cubicBezTo>
                    <a:pt x="3956405" y="-27598"/>
                    <a:pt x="4079377" y="119802"/>
                    <a:pt x="4073827" y="320767"/>
                  </a:cubicBezTo>
                  <a:cubicBezTo>
                    <a:pt x="4078903" y="441168"/>
                    <a:pt x="4082632" y="536248"/>
                    <a:pt x="4073827" y="705678"/>
                  </a:cubicBezTo>
                  <a:cubicBezTo>
                    <a:pt x="4065022" y="875108"/>
                    <a:pt x="4080366" y="934239"/>
                    <a:pt x="4073827" y="1122664"/>
                  </a:cubicBezTo>
                  <a:lnTo>
                    <a:pt x="4073827" y="1122664"/>
                  </a:lnTo>
                  <a:cubicBezTo>
                    <a:pt x="4087008" y="1326097"/>
                    <a:pt x="4095675" y="1410865"/>
                    <a:pt x="4073827" y="1603805"/>
                  </a:cubicBezTo>
                  <a:lnTo>
                    <a:pt x="4073827" y="1603799"/>
                  </a:lnTo>
                  <a:cubicBezTo>
                    <a:pt x="4096124" y="1800581"/>
                    <a:pt x="3939278" y="1903557"/>
                    <a:pt x="3753060" y="1924566"/>
                  </a:cubicBezTo>
                  <a:cubicBezTo>
                    <a:pt x="3603274" y="1913674"/>
                    <a:pt x="3476113" y="1920290"/>
                    <a:pt x="3394856" y="1924566"/>
                  </a:cubicBezTo>
                  <a:cubicBezTo>
                    <a:pt x="3487533" y="2084877"/>
                    <a:pt x="3549420" y="2225426"/>
                    <a:pt x="3644120" y="2396874"/>
                  </a:cubicBezTo>
                  <a:cubicBezTo>
                    <a:pt x="3471219" y="2308557"/>
                    <a:pt x="3229996" y="2223385"/>
                    <a:pt x="2984905" y="2151274"/>
                  </a:cubicBezTo>
                  <a:cubicBezTo>
                    <a:pt x="2739814" y="2079163"/>
                    <a:pt x="2524353" y="1993337"/>
                    <a:pt x="2376399" y="1924566"/>
                  </a:cubicBezTo>
                  <a:cubicBezTo>
                    <a:pt x="2209892" y="1918063"/>
                    <a:pt x="1886006" y="1948570"/>
                    <a:pt x="1670632" y="1924566"/>
                  </a:cubicBezTo>
                  <a:cubicBezTo>
                    <a:pt x="1455258" y="1900562"/>
                    <a:pt x="1266534" y="1954329"/>
                    <a:pt x="985421" y="1924566"/>
                  </a:cubicBezTo>
                  <a:cubicBezTo>
                    <a:pt x="704308" y="1894803"/>
                    <a:pt x="547783" y="1919648"/>
                    <a:pt x="320767" y="1924566"/>
                  </a:cubicBezTo>
                  <a:cubicBezTo>
                    <a:pt x="133242" y="1883041"/>
                    <a:pt x="3532" y="1799242"/>
                    <a:pt x="0" y="1603799"/>
                  </a:cubicBezTo>
                  <a:lnTo>
                    <a:pt x="0" y="1603805"/>
                  </a:lnTo>
                  <a:cubicBezTo>
                    <a:pt x="-2234" y="1468063"/>
                    <a:pt x="-6271" y="1262820"/>
                    <a:pt x="0" y="1122664"/>
                  </a:cubicBezTo>
                  <a:lnTo>
                    <a:pt x="0" y="1122664"/>
                  </a:lnTo>
                  <a:cubicBezTo>
                    <a:pt x="-8599" y="914732"/>
                    <a:pt x="-6435" y="868862"/>
                    <a:pt x="0" y="705678"/>
                  </a:cubicBezTo>
                  <a:cubicBezTo>
                    <a:pt x="6435" y="542494"/>
                    <a:pt x="14861" y="502045"/>
                    <a:pt x="0" y="320767"/>
                  </a:cubicBezTo>
                  <a:close/>
                </a:path>
                <a:path w="4073827" h="1924566" stroke="0" extrusionOk="0">
                  <a:moveTo>
                    <a:pt x="0" y="320767"/>
                  </a:moveTo>
                  <a:cubicBezTo>
                    <a:pt x="-14961" y="169195"/>
                    <a:pt x="167631" y="-16243"/>
                    <a:pt x="320767" y="0"/>
                  </a:cubicBezTo>
                  <a:cubicBezTo>
                    <a:pt x="544992" y="11344"/>
                    <a:pt x="675158" y="-24117"/>
                    <a:pt x="1026534" y="0"/>
                  </a:cubicBezTo>
                  <a:cubicBezTo>
                    <a:pt x="1377910" y="24117"/>
                    <a:pt x="1416396" y="-18015"/>
                    <a:pt x="1711745" y="0"/>
                  </a:cubicBezTo>
                  <a:cubicBezTo>
                    <a:pt x="2007094" y="18015"/>
                    <a:pt x="2208292" y="-26572"/>
                    <a:pt x="2376399" y="0"/>
                  </a:cubicBezTo>
                  <a:lnTo>
                    <a:pt x="2376399" y="0"/>
                  </a:lnTo>
                  <a:cubicBezTo>
                    <a:pt x="2563307" y="10453"/>
                    <a:pt x="2705107" y="17014"/>
                    <a:pt x="2885628" y="0"/>
                  </a:cubicBezTo>
                  <a:cubicBezTo>
                    <a:pt x="3066149" y="-17014"/>
                    <a:pt x="3158927" y="-13888"/>
                    <a:pt x="3394856" y="0"/>
                  </a:cubicBezTo>
                  <a:cubicBezTo>
                    <a:pt x="3514203" y="13513"/>
                    <a:pt x="3626315" y="6896"/>
                    <a:pt x="3753060" y="0"/>
                  </a:cubicBezTo>
                  <a:cubicBezTo>
                    <a:pt x="3962914" y="-3567"/>
                    <a:pt x="4066509" y="145732"/>
                    <a:pt x="4073827" y="320767"/>
                  </a:cubicBezTo>
                  <a:cubicBezTo>
                    <a:pt x="4056988" y="477991"/>
                    <a:pt x="4075544" y="542533"/>
                    <a:pt x="4073827" y="721716"/>
                  </a:cubicBezTo>
                  <a:cubicBezTo>
                    <a:pt x="4072110" y="900899"/>
                    <a:pt x="4058959" y="999945"/>
                    <a:pt x="4073827" y="1122664"/>
                  </a:cubicBezTo>
                  <a:lnTo>
                    <a:pt x="4073827" y="1122664"/>
                  </a:lnTo>
                  <a:cubicBezTo>
                    <a:pt x="4073949" y="1243754"/>
                    <a:pt x="4082699" y="1437128"/>
                    <a:pt x="4073827" y="1603805"/>
                  </a:cubicBezTo>
                  <a:lnTo>
                    <a:pt x="4073827" y="1603799"/>
                  </a:lnTo>
                  <a:cubicBezTo>
                    <a:pt x="4057748" y="1804955"/>
                    <a:pt x="3920965" y="1926756"/>
                    <a:pt x="3753060" y="1924566"/>
                  </a:cubicBezTo>
                  <a:cubicBezTo>
                    <a:pt x="3618838" y="1918888"/>
                    <a:pt x="3493260" y="1933417"/>
                    <a:pt x="3394856" y="1924566"/>
                  </a:cubicBezTo>
                  <a:cubicBezTo>
                    <a:pt x="3441609" y="2051355"/>
                    <a:pt x="3579037" y="2302643"/>
                    <a:pt x="3644120" y="2396874"/>
                  </a:cubicBezTo>
                  <a:cubicBezTo>
                    <a:pt x="3436943" y="2289535"/>
                    <a:pt x="3319000" y="2255190"/>
                    <a:pt x="3048291" y="2174889"/>
                  </a:cubicBezTo>
                  <a:cubicBezTo>
                    <a:pt x="2777582" y="2094589"/>
                    <a:pt x="2516384" y="1962831"/>
                    <a:pt x="2376399" y="1924566"/>
                  </a:cubicBezTo>
                  <a:cubicBezTo>
                    <a:pt x="2092499" y="1905889"/>
                    <a:pt x="1940960" y="1922864"/>
                    <a:pt x="1711745" y="1924566"/>
                  </a:cubicBezTo>
                  <a:cubicBezTo>
                    <a:pt x="1482530" y="1926268"/>
                    <a:pt x="1398367" y="1901698"/>
                    <a:pt x="1088203" y="1924566"/>
                  </a:cubicBezTo>
                  <a:cubicBezTo>
                    <a:pt x="778039" y="1947434"/>
                    <a:pt x="653624" y="1944780"/>
                    <a:pt x="320767" y="1924566"/>
                  </a:cubicBezTo>
                  <a:cubicBezTo>
                    <a:pt x="127393" y="1926834"/>
                    <a:pt x="36551" y="1775808"/>
                    <a:pt x="0" y="1603799"/>
                  </a:cubicBezTo>
                  <a:lnTo>
                    <a:pt x="0" y="1603805"/>
                  </a:lnTo>
                  <a:cubicBezTo>
                    <a:pt x="7515" y="1437666"/>
                    <a:pt x="16711" y="1235659"/>
                    <a:pt x="0" y="1122664"/>
                  </a:cubicBezTo>
                  <a:lnTo>
                    <a:pt x="0" y="1122664"/>
                  </a:lnTo>
                  <a:cubicBezTo>
                    <a:pt x="-7559" y="984408"/>
                    <a:pt x="9480" y="908252"/>
                    <a:pt x="0" y="737753"/>
                  </a:cubicBezTo>
                  <a:cubicBezTo>
                    <a:pt x="-9480" y="567254"/>
                    <a:pt x="6634" y="497444"/>
                    <a:pt x="0" y="320767"/>
                  </a:cubicBezTo>
                  <a:close/>
                </a:path>
              </a:pathLst>
            </a:custGeom>
            <a:solidFill>
              <a:srgbClr val="79FF79"/>
            </a:solidFill>
            <a:ln w="38100">
              <a:solidFill>
                <a:srgbClr val="009900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39452"/>
                        <a:gd name="adj2" fmla="val 74541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2726" y="1216810"/>
              <a:ext cx="4087340" cy="159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50">
                  <a:solidFill>
                    <a:prstClr val="black"/>
                  </a:solidFill>
                  <a:latin typeface="Calibri"/>
                </a:rPr>
                <a:t>Trước khi đi chơi, các chú ếch con phải hoàn thành bài tập về nhà. Các bạn hãy giúp ếch con trả lời các câu hỏi sau nhé!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1" y="3130933"/>
            <a:ext cx="1171516" cy="8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0234"/>
      </p:ext>
    </p:extLst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352675" y="1138238"/>
            <a:ext cx="5634038" cy="76758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388" b="1" ker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609600" y="2005014"/>
            <a:ext cx="8991600" cy="2843086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u="sng" kern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50" b="1" u="sng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u="sng" kern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50" b="1" kern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Châu Phi nằm ở:</a:t>
            </a:r>
            <a:endParaRPr lang="en-US" altLang="en-US" sz="325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5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5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Nam châu Âu và phía Tây châu Á.</a:t>
            </a:r>
            <a:endParaRPr lang="en-US" altLang="en-US" sz="325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5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5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Đông châu Âu và phía Đông Nam châu Á.</a:t>
            </a:r>
            <a:endParaRPr lang="en-US" altLang="en-US" sz="325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5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5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Nam châu Âu và phía Tây Nam châu Á.</a:t>
            </a:r>
            <a:endParaRPr lang="en-US" altLang="en-US" sz="325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3439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348288"/>
            <a:ext cx="1300163" cy="8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352675" y="1138238"/>
            <a:ext cx="5634038" cy="76758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388" b="1" ker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981200" y="2005014"/>
            <a:ext cx="6376988" cy="2843086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5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Khí </a:t>
            </a:r>
            <a:r>
              <a:rPr lang="en-US" altLang="en-US" sz="325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altLang="en-US" sz="325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50" b="1" kern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25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ẩm ướt</a:t>
            </a: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5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5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và nắng.</a:t>
            </a:r>
            <a:endParaRPr lang="en-US" altLang="en-US" sz="325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5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5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 và khô.</a:t>
            </a:r>
            <a:endParaRPr lang="en-US" altLang="en-US" sz="325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29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481512"/>
            <a:ext cx="26003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4357689"/>
            <a:ext cx="2600325" cy="18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78" y="4605338"/>
            <a:ext cx="26003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2352675" y="1014413"/>
            <a:ext cx="5634038" cy="76758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388" b="1" ker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81200" y="1986956"/>
            <a:ext cx="6376988" cy="2843086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5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5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5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là ...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Cao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khổng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chủ </a:t>
            </a:r>
            <a:r>
              <a:rPr lang="en-US" altLang="en-US" sz="3250" b="1" kern="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altLang="en-US" sz="3250" b="1" kern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310077"/>
      </p:ext>
    </p:extLst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3499" y="940117"/>
            <a:ext cx="9446079" cy="5009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6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09" y="3025591"/>
            <a:ext cx="3795930" cy="2868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33" y="1027043"/>
            <a:ext cx="5387967" cy="5279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24" y="1692769"/>
            <a:ext cx="1297228" cy="972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21" y="4575857"/>
            <a:ext cx="1757830" cy="13183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7570" y="1461881"/>
            <a:ext cx="3309984" cy="1563710"/>
            <a:chOff x="686239" y="1007930"/>
            <a:chExt cx="4073827" cy="1924566"/>
          </a:xfrm>
        </p:grpSpPr>
        <p:sp>
          <p:nvSpPr>
            <p:cNvPr id="12" name="Speech Bubble: Rectangle with Corners Rounded 5">
              <a:extLst>
                <a:ext uri="{FF2B5EF4-FFF2-40B4-BE49-F238E27FC236}">
                  <a16:creationId xmlns:a16="http://schemas.microsoft.com/office/drawing/2014/main" id="{9762EA1C-7C46-4E5A-A34B-2040D595ED62}"/>
                </a:ext>
              </a:extLst>
            </p:cNvPr>
            <p:cNvSpPr/>
            <p:nvPr/>
          </p:nvSpPr>
          <p:spPr>
            <a:xfrm rot="10800000" flipH="1" flipV="1">
              <a:off x="686239" y="1007930"/>
              <a:ext cx="4073827" cy="1924566"/>
            </a:xfrm>
            <a:custGeom>
              <a:avLst/>
              <a:gdLst>
                <a:gd name="connsiteX0" fmla="*/ 0 w 4073827"/>
                <a:gd name="connsiteY0" fmla="*/ 320767 h 1924566"/>
                <a:gd name="connsiteX1" fmla="*/ 320767 w 4073827"/>
                <a:gd name="connsiteY1" fmla="*/ 0 h 1924566"/>
                <a:gd name="connsiteX2" fmla="*/ 1026534 w 4073827"/>
                <a:gd name="connsiteY2" fmla="*/ 0 h 1924566"/>
                <a:gd name="connsiteX3" fmla="*/ 1691188 w 4073827"/>
                <a:gd name="connsiteY3" fmla="*/ 0 h 1924566"/>
                <a:gd name="connsiteX4" fmla="*/ 2376399 w 4073827"/>
                <a:gd name="connsiteY4" fmla="*/ 0 h 1924566"/>
                <a:gd name="connsiteX5" fmla="*/ 2376399 w 4073827"/>
                <a:gd name="connsiteY5" fmla="*/ 0 h 1924566"/>
                <a:gd name="connsiteX6" fmla="*/ 2865258 w 4073827"/>
                <a:gd name="connsiteY6" fmla="*/ 0 h 1924566"/>
                <a:gd name="connsiteX7" fmla="*/ 3394856 w 4073827"/>
                <a:gd name="connsiteY7" fmla="*/ 0 h 1924566"/>
                <a:gd name="connsiteX8" fmla="*/ 3753060 w 4073827"/>
                <a:gd name="connsiteY8" fmla="*/ 0 h 1924566"/>
                <a:gd name="connsiteX9" fmla="*/ 4073827 w 4073827"/>
                <a:gd name="connsiteY9" fmla="*/ 320767 h 1924566"/>
                <a:gd name="connsiteX10" fmla="*/ 4073827 w 4073827"/>
                <a:gd name="connsiteY10" fmla="*/ 705678 h 1924566"/>
                <a:gd name="connsiteX11" fmla="*/ 4073827 w 4073827"/>
                <a:gd name="connsiteY11" fmla="*/ 1122664 h 1924566"/>
                <a:gd name="connsiteX12" fmla="*/ 4073827 w 4073827"/>
                <a:gd name="connsiteY12" fmla="*/ 1122664 h 1924566"/>
                <a:gd name="connsiteX13" fmla="*/ 4073827 w 4073827"/>
                <a:gd name="connsiteY13" fmla="*/ 1603805 h 1924566"/>
                <a:gd name="connsiteX14" fmla="*/ 4073827 w 4073827"/>
                <a:gd name="connsiteY14" fmla="*/ 1603799 h 1924566"/>
                <a:gd name="connsiteX15" fmla="*/ 3753060 w 4073827"/>
                <a:gd name="connsiteY15" fmla="*/ 1924566 h 1924566"/>
                <a:gd name="connsiteX16" fmla="*/ 3394856 w 4073827"/>
                <a:gd name="connsiteY16" fmla="*/ 1924566 h 1924566"/>
                <a:gd name="connsiteX17" fmla="*/ 3644120 w 4073827"/>
                <a:gd name="connsiteY17" fmla="*/ 2396874 h 1924566"/>
                <a:gd name="connsiteX18" fmla="*/ 2984905 w 4073827"/>
                <a:gd name="connsiteY18" fmla="*/ 2151274 h 1924566"/>
                <a:gd name="connsiteX19" fmla="*/ 2376399 w 4073827"/>
                <a:gd name="connsiteY19" fmla="*/ 1924566 h 1924566"/>
                <a:gd name="connsiteX20" fmla="*/ 1670632 w 4073827"/>
                <a:gd name="connsiteY20" fmla="*/ 1924566 h 1924566"/>
                <a:gd name="connsiteX21" fmla="*/ 985421 w 4073827"/>
                <a:gd name="connsiteY21" fmla="*/ 1924566 h 1924566"/>
                <a:gd name="connsiteX22" fmla="*/ 320767 w 4073827"/>
                <a:gd name="connsiteY22" fmla="*/ 1924566 h 1924566"/>
                <a:gd name="connsiteX23" fmla="*/ 0 w 4073827"/>
                <a:gd name="connsiteY23" fmla="*/ 1603799 h 1924566"/>
                <a:gd name="connsiteX24" fmla="*/ 0 w 4073827"/>
                <a:gd name="connsiteY24" fmla="*/ 1603805 h 1924566"/>
                <a:gd name="connsiteX25" fmla="*/ 0 w 4073827"/>
                <a:gd name="connsiteY25" fmla="*/ 1122664 h 1924566"/>
                <a:gd name="connsiteX26" fmla="*/ 0 w 4073827"/>
                <a:gd name="connsiteY26" fmla="*/ 1122664 h 1924566"/>
                <a:gd name="connsiteX27" fmla="*/ 0 w 4073827"/>
                <a:gd name="connsiteY27" fmla="*/ 705678 h 1924566"/>
                <a:gd name="connsiteX28" fmla="*/ 0 w 4073827"/>
                <a:gd name="connsiteY28" fmla="*/ 320767 h 192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73827" h="1924566" fill="none" extrusionOk="0">
                  <a:moveTo>
                    <a:pt x="0" y="320767"/>
                  </a:moveTo>
                  <a:cubicBezTo>
                    <a:pt x="-7015" y="143765"/>
                    <a:pt x="148983" y="-3346"/>
                    <a:pt x="320767" y="0"/>
                  </a:cubicBezTo>
                  <a:cubicBezTo>
                    <a:pt x="629874" y="-34905"/>
                    <a:pt x="863061" y="-31983"/>
                    <a:pt x="1026534" y="0"/>
                  </a:cubicBezTo>
                  <a:cubicBezTo>
                    <a:pt x="1190007" y="31983"/>
                    <a:pt x="1383138" y="21423"/>
                    <a:pt x="1691188" y="0"/>
                  </a:cubicBezTo>
                  <a:cubicBezTo>
                    <a:pt x="1999238" y="-21423"/>
                    <a:pt x="2040680" y="21853"/>
                    <a:pt x="2376399" y="0"/>
                  </a:cubicBezTo>
                  <a:lnTo>
                    <a:pt x="2376399" y="0"/>
                  </a:lnTo>
                  <a:cubicBezTo>
                    <a:pt x="2519806" y="463"/>
                    <a:pt x="2758458" y="-17085"/>
                    <a:pt x="2865258" y="0"/>
                  </a:cubicBezTo>
                  <a:cubicBezTo>
                    <a:pt x="2972058" y="17085"/>
                    <a:pt x="3275346" y="-14880"/>
                    <a:pt x="3394856" y="0"/>
                  </a:cubicBezTo>
                  <a:cubicBezTo>
                    <a:pt x="3478291" y="-17693"/>
                    <a:pt x="3671354" y="16766"/>
                    <a:pt x="3753060" y="0"/>
                  </a:cubicBezTo>
                  <a:cubicBezTo>
                    <a:pt x="3956405" y="-27598"/>
                    <a:pt x="4079377" y="119802"/>
                    <a:pt x="4073827" y="320767"/>
                  </a:cubicBezTo>
                  <a:cubicBezTo>
                    <a:pt x="4078903" y="441168"/>
                    <a:pt x="4082632" y="536248"/>
                    <a:pt x="4073827" y="705678"/>
                  </a:cubicBezTo>
                  <a:cubicBezTo>
                    <a:pt x="4065022" y="875108"/>
                    <a:pt x="4080366" y="934239"/>
                    <a:pt x="4073827" y="1122664"/>
                  </a:cubicBezTo>
                  <a:lnTo>
                    <a:pt x="4073827" y="1122664"/>
                  </a:lnTo>
                  <a:cubicBezTo>
                    <a:pt x="4087008" y="1326097"/>
                    <a:pt x="4095675" y="1410865"/>
                    <a:pt x="4073827" y="1603805"/>
                  </a:cubicBezTo>
                  <a:lnTo>
                    <a:pt x="4073827" y="1603799"/>
                  </a:lnTo>
                  <a:cubicBezTo>
                    <a:pt x="4096124" y="1800581"/>
                    <a:pt x="3939278" y="1903557"/>
                    <a:pt x="3753060" y="1924566"/>
                  </a:cubicBezTo>
                  <a:cubicBezTo>
                    <a:pt x="3603274" y="1913674"/>
                    <a:pt x="3476113" y="1920290"/>
                    <a:pt x="3394856" y="1924566"/>
                  </a:cubicBezTo>
                  <a:cubicBezTo>
                    <a:pt x="3487533" y="2084877"/>
                    <a:pt x="3549420" y="2225426"/>
                    <a:pt x="3644120" y="2396874"/>
                  </a:cubicBezTo>
                  <a:cubicBezTo>
                    <a:pt x="3471219" y="2308557"/>
                    <a:pt x="3229996" y="2223385"/>
                    <a:pt x="2984905" y="2151274"/>
                  </a:cubicBezTo>
                  <a:cubicBezTo>
                    <a:pt x="2739814" y="2079163"/>
                    <a:pt x="2524353" y="1993337"/>
                    <a:pt x="2376399" y="1924566"/>
                  </a:cubicBezTo>
                  <a:cubicBezTo>
                    <a:pt x="2209892" y="1918063"/>
                    <a:pt x="1886006" y="1948570"/>
                    <a:pt x="1670632" y="1924566"/>
                  </a:cubicBezTo>
                  <a:cubicBezTo>
                    <a:pt x="1455258" y="1900562"/>
                    <a:pt x="1266534" y="1954329"/>
                    <a:pt x="985421" y="1924566"/>
                  </a:cubicBezTo>
                  <a:cubicBezTo>
                    <a:pt x="704308" y="1894803"/>
                    <a:pt x="547783" y="1919648"/>
                    <a:pt x="320767" y="1924566"/>
                  </a:cubicBezTo>
                  <a:cubicBezTo>
                    <a:pt x="133242" y="1883041"/>
                    <a:pt x="3532" y="1799242"/>
                    <a:pt x="0" y="1603799"/>
                  </a:cubicBezTo>
                  <a:lnTo>
                    <a:pt x="0" y="1603805"/>
                  </a:lnTo>
                  <a:cubicBezTo>
                    <a:pt x="-2234" y="1468063"/>
                    <a:pt x="-6271" y="1262820"/>
                    <a:pt x="0" y="1122664"/>
                  </a:cubicBezTo>
                  <a:lnTo>
                    <a:pt x="0" y="1122664"/>
                  </a:lnTo>
                  <a:cubicBezTo>
                    <a:pt x="-8599" y="914732"/>
                    <a:pt x="-6435" y="868862"/>
                    <a:pt x="0" y="705678"/>
                  </a:cubicBezTo>
                  <a:cubicBezTo>
                    <a:pt x="6435" y="542494"/>
                    <a:pt x="14861" y="502045"/>
                    <a:pt x="0" y="320767"/>
                  </a:cubicBezTo>
                  <a:close/>
                </a:path>
                <a:path w="4073827" h="1924566" stroke="0" extrusionOk="0">
                  <a:moveTo>
                    <a:pt x="0" y="320767"/>
                  </a:moveTo>
                  <a:cubicBezTo>
                    <a:pt x="-14961" y="169195"/>
                    <a:pt x="167631" y="-16243"/>
                    <a:pt x="320767" y="0"/>
                  </a:cubicBezTo>
                  <a:cubicBezTo>
                    <a:pt x="544992" y="11344"/>
                    <a:pt x="675158" y="-24117"/>
                    <a:pt x="1026534" y="0"/>
                  </a:cubicBezTo>
                  <a:cubicBezTo>
                    <a:pt x="1377910" y="24117"/>
                    <a:pt x="1416396" y="-18015"/>
                    <a:pt x="1711745" y="0"/>
                  </a:cubicBezTo>
                  <a:cubicBezTo>
                    <a:pt x="2007094" y="18015"/>
                    <a:pt x="2208292" y="-26572"/>
                    <a:pt x="2376399" y="0"/>
                  </a:cubicBezTo>
                  <a:lnTo>
                    <a:pt x="2376399" y="0"/>
                  </a:lnTo>
                  <a:cubicBezTo>
                    <a:pt x="2563307" y="10453"/>
                    <a:pt x="2705107" y="17014"/>
                    <a:pt x="2885628" y="0"/>
                  </a:cubicBezTo>
                  <a:cubicBezTo>
                    <a:pt x="3066149" y="-17014"/>
                    <a:pt x="3158927" y="-13888"/>
                    <a:pt x="3394856" y="0"/>
                  </a:cubicBezTo>
                  <a:cubicBezTo>
                    <a:pt x="3514203" y="13513"/>
                    <a:pt x="3626315" y="6896"/>
                    <a:pt x="3753060" y="0"/>
                  </a:cubicBezTo>
                  <a:cubicBezTo>
                    <a:pt x="3962914" y="-3567"/>
                    <a:pt x="4066509" y="145732"/>
                    <a:pt x="4073827" y="320767"/>
                  </a:cubicBezTo>
                  <a:cubicBezTo>
                    <a:pt x="4056988" y="477991"/>
                    <a:pt x="4075544" y="542533"/>
                    <a:pt x="4073827" y="721716"/>
                  </a:cubicBezTo>
                  <a:cubicBezTo>
                    <a:pt x="4072110" y="900899"/>
                    <a:pt x="4058959" y="999945"/>
                    <a:pt x="4073827" y="1122664"/>
                  </a:cubicBezTo>
                  <a:lnTo>
                    <a:pt x="4073827" y="1122664"/>
                  </a:lnTo>
                  <a:cubicBezTo>
                    <a:pt x="4073949" y="1243754"/>
                    <a:pt x="4082699" y="1437128"/>
                    <a:pt x="4073827" y="1603805"/>
                  </a:cubicBezTo>
                  <a:lnTo>
                    <a:pt x="4073827" y="1603799"/>
                  </a:lnTo>
                  <a:cubicBezTo>
                    <a:pt x="4057748" y="1804955"/>
                    <a:pt x="3920965" y="1926756"/>
                    <a:pt x="3753060" y="1924566"/>
                  </a:cubicBezTo>
                  <a:cubicBezTo>
                    <a:pt x="3618838" y="1918888"/>
                    <a:pt x="3493260" y="1933417"/>
                    <a:pt x="3394856" y="1924566"/>
                  </a:cubicBezTo>
                  <a:cubicBezTo>
                    <a:pt x="3441609" y="2051355"/>
                    <a:pt x="3579037" y="2302643"/>
                    <a:pt x="3644120" y="2396874"/>
                  </a:cubicBezTo>
                  <a:cubicBezTo>
                    <a:pt x="3436943" y="2289535"/>
                    <a:pt x="3319000" y="2255190"/>
                    <a:pt x="3048291" y="2174889"/>
                  </a:cubicBezTo>
                  <a:cubicBezTo>
                    <a:pt x="2777582" y="2094589"/>
                    <a:pt x="2516384" y="1962831"/>
                    <a:pt x="2376399" y="1924566"/>
                  </a:cubicBezTo>
                  <a:cubicBezTo>
                    <a:pt x="2092499" y="1905889"/>
                    <a:pt x="1940960" y="1922864"/>
                    <a:pt x="1711745" y="1924566"/>
                  </a:cubicBezTo>
                  <a:cubicBezTo>
                    <a:pt x="1482530" y="1926268"/>
                    <a:pt x="1398367" y="1901698"/>
                    <a:pt x="1088203" y="1924566"/>
                  </a:cubicBezTo>
                  <a:cubicBezTo>
                    <a:pt x="778039" y="1947434"/>
                    <a:pt x="653624" y="1944780"/>
                    <a:pt x="320767" y="1924566"/>
                  </a:cubicBezTo>
                  <a:cubicBezTo>
                    <a:pt x="127393" y="1926834"/>
                    <a:pt x="36551" y="1775808"/>
                    <a:pt x="0" y="1603799"/>
                  </a:cubicBezTo>
                  <a:lnTo>
                    <a:pt x="0" y="1603805"/>
                  </a:lnTo>
                  <a:cubicBezTo>
                    <a:pt x="7515" y="1437666"/>
                    <a:pt x="16711" y="1235659"/>
                    <a:pt x="0" y="1122664"/>
                  </a:cubicBezTo>
                  <a:lnTo>
                    <a:pt x="0" y="1122664"/>
                  </a:lnTo>
                  <a:cubicBezTo>
                    <a:pt x="-7559" y="984408"/>
                    <a:pt x="9480" y="908252"/>
                    <a:pt x="0" y="737753"/>
                  </a:cubicBezTo>
                  <a:cubicBezTo>
                    <a:pt x="-9480" y="567254"/>
                    <a:pt x="6634" y="497444"/>
                    <a:pt x="0" y="320767"/>
                  </a:cubicBezTo>
                  <a:close/>
                </a:path>
              </a:pathLst>
            </a:custGeom>
            <a:solidFill>
              <a:srgbClr val="79FF79"/>
            </a:solidFill>
            <a:ln w="38100">
              <a:solidFill>
                <a:srgbClr val="009900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39452"/>
                        <a:gd name="adj2" fmla="val 74541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609" y="1411082"/>
              <a:ext cx="3693086" cy="122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50">
                  <a:solidFill>
                    <a:prstClr val="black"/>
                  </a:solidFill>
                  <a:latin typeface="Calibri"/>
                </a:rPr>
                <a:t>Cảm ơn các bạn đã giúp tớ. Nhờ có các bạn mà tớ được vui chơi cùng bạn bè.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1" y="3130933"/>
            <a:ext cx="1171516" cy="8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7655"/>
      </p:ext>
    </p:extLst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EJ1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WordArt 3"/>
          <p:cNvSpPr>
            <a:spLocks noTextEdit="1"/>
          </p:cNvSpPr>
          <p:nvPr/>
        </p:nvSpPr>
        <p:spPr>
          <a:xfrm>
            <a:off x="1733550" y="2057400"/>
            <a:ext cx="6521450" cy="2624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i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</a:p>
        </p:txBody>
      </p:sp>
      <p:pic>
        <p:nvPicPr>
          <p:cNvPr id="48132" name="Picture 4" descr="blumen-pflanzen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570">
            <a:off x="0" y="4732338"/>
            <a:ext cx="2620963" cy="2125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3643" y="19050"/>
            <a:ext cx="5943600" cy="6838950"/>
          </a:xfrm>
        </p:spPr>
      </p:pic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6395942" y="1604502"/>
            <a:ext cx="3276600" cy="2400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3000" smtClean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sz="30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xích đạo đi qua phần lãnh thổ nào của Châu Phi ?</a:t>
            </a:r>
          </a:p>
          <a:p>
            <a:pPr>
              <a:spcBef>
                <a:spcPct val="50000"/>
              </a:spcBef>
              <a:buNone/>
            </a:pPr>
            <a:endParaRPr sz="4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Line 6"/>
          <p:cNvSpPr/>
          <p:nvPr/>
        </p:nvSpPr>
        <p:spPr>
          <a:xfrm>
            <a:off x="61913" y="3395663"/>
            <a:ext cx="5881687" cy="33337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3" name="Rectangle 7"/>
          <p:cNvSpPr/>
          <p:nvPr/>
        </p:nvSpPr>
        <p:spPr>
          <a:xfrm>
            <a:off x="-107950" y="3181350"/>
            <a:ext cx="11557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</a:p>
        </p:txBody>
      </p:sp>
      <p:sp>
        <p:nvSpPr>
          <p:cNvPr id="12294" name="Arc 10"/>
          <p:cNvSpPr/>
          <p:nvPr/>
        </p:nvSpPr>
        <p:spPr>
          <a:xfrm rot="138584" flipV="1">
            <a:off x="305796" y="1379353"/>
            <a:ext cx="5639384" cy="16310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algn="ctr"/>
            <a:endParaRPr dirty="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Rectangle 11"/>
          <p:cNvSpPr/>
          <p:nvPr/>
        </p:nvSpPr>
        <p:spPr>
          <a:xfrm>
            <a:off x="46355" y="1262380"/>
            <a:ext cx="143192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sz="1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296" name="Arc 12"/>
          <p:cNvSpPr/>
          <p:nvPr/>
        </p:nvSpPr>
        <p:spPr>
          <a:xfrm>
            <a:off x="163643" y="5168636"/>
            <a:ext cx="5779957" cy="89164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7" name="Rectangle 13"/>
          <p:cNvSpPr/>
          <p:nvPr/>
        </p:nvSpPr>
        <p:spPr>
          <a:xfrm>
            <a:off x="469900" y="4819650"/>
            <a:ext cx="820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tuyến</a:t>
            </a:r>
            <a:r>
              <a:rPr sz="1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ransition spd="slow">
    <p:newsflash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6084888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8"/>
          <p:cNvSpPr txBox="1"/>
          <p:nvPr/>
        </p:nvSpPr>
        <p:spPr>
          <a:xfrm>
            <a:off x="4724400" y="3733800"/>
            <a:ext cx="167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ÂN ĐỘ DƯƠNG</a:t>
            </a:r>
          </a:p>
        </p:txBody>
      </p:sp>
      <p:sp>
        <p:nvSpPr>
          <p:cNvPr id="14340" name="Text Box 9"/>
          <p:cNvSpPr txBox="1"/>
          <p:nvPr/>
        </p:nvSpPr>
        <p:spPr>
          <a:xfrm>
            <a:off x="990600" y="228600"/>
            <a:ext cx="1371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ÂU </a:t>
            </a:r>
          </a:p>
        </p:txBody>
      </p:sp>
      <p:sp>
        <p:nvSpPr>
          <p:cNvPr id="14341" name="Text Box 11"/>
          <p:cNvSpPr txBox="1"/>
          <p:nvPr/>
        </p:nvSpPr>
        <p:spPr>
          <a:xfrm>
            <a:off x="4419600" y="121920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Á</a:t>
            </a:r>
          </a:p>
        </p:txBody>
      </p:sp>
      <p:sp>
        <p:nvSpPr>
          <p:cNvPr id="14342" name="Text Box 15"/>
          <p:cNvSpPr txBox="1"/>
          <p:nvPr/>
        </p:nvSpPr>
        <p:spPr>
          <a:xfrm>
            <a:off x="381000" y="3657600"/>
            <a:ext cx="167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14343" name="Text Box 22"/>
          <p:cNvSpPr txBox="1"/>
          <p:nvPr/>
        </p:nvSpPr>
        <p:spPr>
          <a:xfrm rot="465066">
            <a:off x="2273300" y="625475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ĐỊA TRUNG HẢI</a:t>
            </a:r>
          </a:p>
        </p:txBody>
      </p:sp>
      <p:pic>
        <p:nvPicPr>
          <p:cNvPr id="245784" name="Picture 24" descr="suez kenh d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33800"/>
            <a:ext cx="3657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5" name="Picture 25" descr="panama124f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81000"/>
            <a:ext cx="36576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6" name="Line 26"/>
          <p:cNvSpPr/>
          <p:nvPr/>
        </p:nvSpPr>
        <p:spPr>
          <a:xfrm>
            <a:off x="4191000" y="1295400"/>
            <a:ext cx="4038600" cy="1143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787" name="Text Box 27"/>
          <p:cNvSpPr txBox="1"/>
          <p:nvPr/>
        </p:nvSpPr>
        <p:spPr>
          <a:xfrm>
            <a:off x="8001000" y="2438400"/>
            <a:ext cx="16764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KÊNH ĐÀO</a:t>
            </a:r>
          </a:p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XUY -Ê</a:t>
            </a:r>
          </a:p>
        </p:txBody>
      </p:sp>
      <p:sp>
        <p:nvSpPr>
          <p:cNvPr id="14348" name="Text Box 28"/>
          <p:cNvSpPr txBox="1"/>
          <p:nvPr/>
        </p:nvSpPr>
        <p:spPr>
          <a:xfrm rot="-10800000" flipV="1">
            <a:off x="2209800" y="236220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PHI</a:t>
            </a:r>
            <a:r>
              <a:rPr sz="2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9" name="Text Box 29"/>
          <p:cNvSpPr txBox="1"/>
          <p:nvPr/>
        </p:nvSpPr>
        <p:spPr>
          <a:xfrm rot="-7052802" flipV="1">
            <a:off x="3740150" y="1973263"/>
            <a:ext cx="17541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BIỂN ĐỎ</a:t>
            </a:r>
          </a:p>
        </p:txBody>
      </p:sp>
      <p:sp>
        <p:nvSpPr>
          <p:cNvPr id="245792" name="Line 15"/>
          <p:cNvSpPr/>
          <p:nvPr/>
        </p:nvSpPr>
        <p:spPr>
          <a:xfrm flipH="1" flipV="1">
            <a:off x="4038600" y="1143000"/>
            <a:ext cx="76200" cy="228600"/>
          </a:xfrm>
          <a:prstGeom prst="line">
            <a:avLst/>
          </a:prstGeom>
          <a:ln w="1143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pull dir="d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Text Box 243"/>
          <p:cNvSpPr txBox="1"/>
          <p:nvPr/>
        </p:nvSpPr>
        <p:spPr>
          <a:xfrm>
            <a:off x="914400" y="304979"/>
            <a:ext cx="91630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Arial" panose="020B0604020202020204" pitchFamily="34" charset="0"/>
              </a:rPr>
              <a:t>BẢNG SỐ LIỆU VỀ DIỆN TÍCH VÀ DÂN SỐ CÁC CHÂU LỤC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1854"/>
            <a:ext cx="9525000" cy="44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4864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 vào bảng số liệu, em hãy so sánh diện tích châu Phi với các châu lục khác?</a:t>
            </a:r>
            <a:endParaRPr lang="en-US" sz="2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5344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7" name="AutoShape 9"/>
          <p:cNvSpPr>
            <a:spLocks noChangeArrowheads="1"/>
          </p:cNvSpPr>
          <p:nvPr/>
        </p:nvSpPr>
        <p:spPr bwMode="auto">
          <a:xfrm>
            <a:off x="7315200" y="609600"/>
            <a:ext cx="1828800" cy="838200"/>
          </a:xfrm>
          <a:prstGeom prst="wedgeRoundRectCallout">
            <a:avLst>
              <a:gd name="adj1" fmla="val -67708"/>
              <a:gd name="adj2" fmla="val 96403"/>
              <a:gd name="adj3" fmla="val 16667"/>
            </a:avLst>
          </a:prstGeom>
          <a:solidFill>
            <a:srgbClr val="D1F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3300"/>
                </a:solidFill>
              </a:rPr>
              <a:t>44 triệu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3300"/>
                </a:solidFill>
              </a:rPr>
              <a:t>km</a:t>
            </a:r>
            <a:r>
              <a:rPr lang="en-US" altLang="en-US" sz="2200" baseline="30000">
                <a:solidFill>
                  <a:srgbClr val="FF3300"/>
                </a:solidFill>
              </a:rPr>
              <a:t>2</a:t>
            </a:r>
            <a:endParaRPr lang="en-US" altLang="en-US" sz="2200">
              <a:solidFill>
                <a:srgbClr val="FF3300"/>
              </a:solidFill>
            </a:endParaRPr>
          </a:p>
        </p:txBody>
      </p:sp>
      <p:sp>
        <p:nvSpPr>
          <p:cNvPr id="457738" name="AutoShape 10"/>
          <p:cNvSpPr>
            <a:spLocks noChangeArrowheads="1"/>
          </p:cNvSpPr>
          <p:nvPr/>
        </p:nvSpPr>
        <p:spPr bwMode="auto">
          <a:xfrm>
            <a:off x="5334000" y="0"/>
            <a:ext cx="1371600" cy="762000"/>
          </a:xfrm>
          <a:prstGeom prst="wedgeRoundRectCallout">
            <a:avLst>
              <a:gd name="adj1" fmla="val -38889"/>
              <a:gd name="adj2" fmla="val 93958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10 triệu km</a:t>
            </a:r>
            <a:r>
              <a:rPr lang="en-US" altLang="en-US" sz="2200" baseline="30000"/>
              <a:t>2</a:t>
            </a:r>
            <a:endParaRPr lang="en-US" altLang="en-US" sz="2200"/>
          </a:p>
        </p:txBody>
      </p:sp>
      <p:sp>
        <p:nvSpPr>
          <p:cNvPr id="457739" name="AutoShape 11"/>
          <p:cNvSpPr>
            <a:spLocks noChangeArrowheads="1"/>
          </p:cNvSpPr>
          <p:nvPr/>
        </p:nvSpPr>
        <p:spPr bwMode="auto">
          <a:xfrm flipH="1">
            <a:off x="1371600" y="304800"/>
            <a:ext cx="1295400" cy="762000"/>
          </a:xfrm>
          <a:prstGeom prst="wedgeRoundRectCallout">
            <a:avLst>
              <a:gd name="adj1" fmla="val -56250"/>
              <a:gd name="adj2" fmla="val 70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42 triệu km</a:t>
            </a:r>
            <a:r>
              <a:rPr lang="en-US" altLang="en-US" sz="2200" baseline="30000"/>
              <a:t>2</a:t>
            </a:r>
            <a:endParaRPr lang="en-US" altLang="en-US" sz="2200"/>
          </a:p>
        </p:txBody>
      </p:sp>
      <p:sp>
        <p:nvSpPr>
          <p:cNvPr id="457740" name="AutoShape 12"/>
          <p:cNvSpPr>
            <a:spLocks noChangeArrowheads="1"/>
          </p:cNvSpPr>
          <p:nvPr/>
        </p:nvSpPr>
        <p:spPr bwMode="auto">
          <a:xfrm>
            <a:off x="7696200" y="2743200"/>
            <a:ext cx="1219200" cy="762000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solidFill>
            <a:srgbClr val="99CC00">
              <a:alpha val="9097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9 triệu km</a:t>
            </a:r>
            <a:r>
              <a:rPr lang="en-US" altLang="en-US" sz="2200" baseline="30000"/>
              <a:t>2</a:t>
            </a:r>
            <a:endParaRPr lang="en-US" altLang="en-US" sz="2200"/>
          </a:p>
        </p:txBody>
      </p:sp>
      <p:sp>
        <p:nvSpPr>
          <p:cNvPr id="457741" name="AutoShape 13"/>
          <p:cNvSpPr>
            <a:spLocks noChangeArrowheads="1"/>
          </p:cNvSpPr>
          <p:nvPr/>
        </p:nvSpPr>
        <p:spPr bwMode="auto">
          <a:xfrm>
            <a:off x="7391400" y="5105400"/>
            <a:ext cx="1371600" cy="762000"/>
          </a:xfrm>
          <a:prstGeom prst="wedgeRoundRectCallout">
            <a:avLst>
              <a:gd name="adj1" fmla="val -97222"/>
              <a:gd name="adj2" fmla="val -83958"/>
              <a:gd name="adj3" fmla="val 16667"/>
            </a:avLst>
          </a:prstGeom>
          <a:solidFill>
            <a:srgbClr val="F3F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3300"/>
                </a:solidFill>
              </a:rPr>
              <a:t>14 triệu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3300"/>
                </a:solidFill>
              </a:rPr>
              <a:t>km</a:t>
            </a:r>
            <a:r>
              <a:rPr lang="en-US" altLang="en-US" sz="2200" baseline="30000">
                <a:solidFill>
                  <a:srgbClr val="FF3300"/>
                </a:solidFill>
              </a:rPr>
              <a:t>2</a:t>
            </a:r>
            <a:endParaRPr lang="en-US" altLang="en-US" sz="2200">
              <a:solidFill>
                <a:srgbClr val="FF3300"/>
              </a:solidFill>
            </a:endParaRPr>
          </a:p>
        </p:txBody>
      </p:sp>
      <p:sp>
        <p:nvSpPr>
          <p:cNvPr id="457742" name="AutoShape 14"/>
          <p:cNvSpPr>
            <a:spLocks noChangeArrowheads="1"/>
          </p:cNvSpPr>
          <p:nvPr/>
        </p:nvSpPr>
        <p:spPr bwMode="auto">
          <a:xfrm flipH="1">
            <a:off x="4114800" y="3657600"/>
            <a:ext cx="1295400" cy="762000"/>
          </a:xfrm>
          <a:prstGeom prst="wedgeRoundRectCallout">
            <a:avLst>
              <a:gd name="adj1" fmla="val -56250"/>
              <a:gd name="adj2" fmla="val -11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30 triệu km</a:t>
            </a:r>
            <a:r>
              <a:rPr lang="en-US" altLang="en-US" sz="2200" baseline="30000">
                <a:solidFill>
                  <a:srgbClr val="FF0000"/>
                </a:solidFill>
              </a:rPr>
              <a:t>2</a:t>
            </a:r>
            <a:endParaRPr lang="en-US" altLang="en-US" sz="2200">
              <a:solidFill>
                <a:srgbClr val="FF0000"/>
              </a:solidFill>
            </a:endParaRP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381000" y="5103814"/>
            <a:ext cx="6324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/>
              <a:t>- Châu Phi đứng thứ 3 về diện tích so với các châu lục khác trên thế giới.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074560974"/>
      </p:ext>
    </p:extLst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649663" y="609601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1945602"/>
            <a:ext cx="8980489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b="1" u="sng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cs typeface="Times New Roman" panose="02020603050405020304" pitchFamily="18" charset="0"/>
              </a:rPr>
              <a:t>     </a:t>
            </a:r>
            <a:r>
              <a:rPr lang="en-US" altLang="en-US" sz="4400">
                <a:solidFill>
                  <a:srgbClr val="CC0000"/>
                </a:solidFill>
                <a:cs typeface="Times New Roman" panose="02020603050405020304" pitchFamily="18" charset="0"/>
              </a:rPr>
              <a:t>Châu  Phi </a:t>
            </a:r>
            <a:r>
              <a:rPr lang="en-US" altLang="en-US" sz="4400" smtClean="0">
                <a:solidFill>
                  <a:srgbClr val="CC0000"/>
                </a:solidFill>
                <a:cs typeface="Times New Roman" panose="02020603050405020304" pitchFamily="18" charset="0"/>
              </a:rPr>
              <a:t>là châu lục lớn thứ 3 thế giới, nằm ở phía Nam châu Âu và phía Tây Nam châu Á. Đại bộ phận diện tích nằm giữa hai chí tuyến, có đường xích đạo đi ngang qua giữa châu lục.</a:t>
            </a:r>
            <a:endParaRPr lang="en-US" altLang="en-US" sz="440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 rot="21434590">
            <a:off x="478074" y="409576"/>
            <a:ext cx="2963862" cy="1447800"/>
          </a:xfrm>
          <a:prstGeom prst="cloudCallout">
            <a:avLst>
              <a:gd name="adj1" fmla="val -13886"/>
              <a:gd name="adj2" fmla="val 1477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0613" y="98107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u="sng"/>
              <a:t>Kết luận</a:t>
            </a:r>
            <a:endParaRPr lang="en-US" altLang="en-US" sz="2800" u="sng"/>
          </a:p>
        </p:txBody>
      </p:sp>
    </p:spTree>
    <p:extLst>
      <p:ext uri="{BB962C8B-B14F-4D97-AF65-F5344CB8AC3E}">
        <p14:creationId xmlns:p14="http://schemas.microsoft.com/office/powerpoint/2010/main" val="1573249790"/>
      </p:ext>
    </p:extLst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1"/>
          <p:cNvSpPr/>
          <p:nvPr/>
        </p:nvSpPr>
        <p:spPr>
          <a:xfrm>
            <a:off x="4572000" y="4730591"/>
            <a:ext cx="5334000" cy="1524000"/>
          </a:xfrm>
          <a:prstGeom prst="cloudCallout">
            <a:avLst>
              <a:gd name="adj1" fmla="val -53143"/>
              <a:gd name="adj2" fmla="val 73548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Thảo luận </a:t>
            </a:r>
            <a:r>
              <a:rPr sz="3400">
                <a:solidFill>
                  <a:srgbClr val="FFFF00"/>
                </a:solidFill>
                <a:latin typeface="Times New Roman" panose="02020603050405020304" pitchFamily="18" charset="0"/>
              </a:rPr>
              <a:t>nhóm </a:t>
            </a:r>
            <a:r>
              <a:rPr sz="340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</a:rPr>
              <a:t>: (2 phút)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295400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 SGK/117, em hãy hoàn thành phiếu bài tập sau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937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Đ-S vào trước các ý sau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Địa hình châu Phi tương đối thấp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Toàn bộ lục địa châu Phi như một cao nguyên khổng lồ, trên có các bồn địa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Châu Phi có khí hậu nóng và khô bậc nhất thế giới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Châu Phi có khí hậu gió mùa nóng ẩm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438401"/>
            <a:ext cx="27431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1" y="2971800"/>
            <a:ext cx="27431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2743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647" y="4190917"/>
            <a:ext cx="274319" cy="35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986</Words>
  <Application>Microsoft Office PowerPoint</Application>
  <PresentationFormat>A4 Paper (210x297 mm)</PresentationFormat>
  <Paragraphs>131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Tahoma</vt:lpstr>
      <vt:lpstr>Times New Roman</vt:lpstr>
      <vt:lpstr>VNI-Times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và chỉ vùng rừng rậm nhiệt đới và Xa- van của châu Phi.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Nhatthai</dc:creator>
  <cp:lastModifiedBy>STD_DELL</cp:lastModifiedBy>
  <cp:revision>630</cp:revision>
  <dcterms:created xsi:type="dcterms:W3CDTF">2008-03-14T03:19:00Z</dcterms:created>
  <dcterms:modified xsi:type="dcterms:W3CDTF">2024-03-24T13:00:57Z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DE6E2CF1FCFA4421861A3EE6FA724A80</vt:lpwstr>
  </property>
  <property fmtid="{D5CDD505-2E9C-101B-9397-08002B2CF9AE}" pid="3" name="KSOProductBuildVer">
    <vt:lpwstr>1033-11.2.0.11486</vt:lpwstr>
  </property>
</Properties>
</file>