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714" r:id="rId3"/>
    <p:sldMasterId id="2147483726" r:id="rId4"/>
    <p:sldMasterId id="2147483738" r:id="rId5"/>
  </p:sldMasterIdLst>
  <p:notesMasterIdLst>
    <p:notesMasterId r:id="rId35"/>
  </p:notesMasterIdLst>
  <p:sldIdLst>
    <p:sldId id="4152" r:id="rId6"/>
    <p:sldId id="4246" r:id="rId7"/>
    <p:sldId id="4208" r:id="rId8"/>
    <p:sldId id="4234" r:id="rId9"/>
    <p:sldId id="4247" r:id="rId10"/>
    <p:sldId id="4248" r:id="rId11"/>
    <p:sldId id="4249" r:id="rId12"/>
    <p:sldId id="4250" r:id="rId13"/>
    <p:sldId id="4251" r:id="rId14"/>
    <p:sldId id="4252" r:id="rId15"/>
    <p:sldId id="4253" r:id="rId16"/>
    <p:sldId id="4255" r:id="rId17"/>
    <p:sldId id="4256" r:id="rId18"/>
    <p:sldId id="4216" r:id="rId19"/>
    <p:sldId id="4217" r:id="rId20"/>
    <p:sldId id="4258" r:id="rId21"/>
    <p:sldId id="4259" r:id="rId22"/>
    <p:sldId id="4260" r:id="rId23"/>
    <p:sldId id="4273" r:id="rId24"/>
    <p:sldId id="4261" r:id="rId25"/>
    <p:sldId id="4262" r:id="rId26"/>
    <p:sldId id="4263" r:id="rId27"/>
    <p:sldId id="4264" r:id="rId28"/>
    <p:sldId id="4265" r:id="rId29"/>
    <p:sldId id="4274" r:id="rId30"/>
    <p:sldId id="4268" r:id="rId31"/>
    <p:sldId id="4269" r:id="rId32"/>
    <p:sldId id="4271" r:id="rId33"/>
    <p:sldId id="4272" r:id="rId34"/>
  </p:sldIdLst>
  <p:sldSz cx="12192000" cy="6858000"/>
  <p:notesSz cx="6858000" cy="9144000"/>
  <p:embeddedFontLst>
    <p:embeddedFont>
      <p:font typeface="Roboto" panose="02000000000000000000" pitchFamily="2" charset="0"/>
      <p:regular r:id="rId36"/>
      <p:bold r:id="rId37"/>
      <p:italic r:id="rId38"/>
      <p:boldItalic r:id="rId39"/>
    </p:embeddedFont>
    <p:embeddedFont>
      <p:font typeface="Roboto Black" panose="02000000000000000000" pitchFamily="2" charset="0"/>
      <p:regular r:id="rId40"/>
      <p:bold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C1A"/>
    <a:srgbClr val="B4E0EB"/>
    <a:srgbClr val="B9E6FB"/>
    <a:srgbClr val="F7CB9E"/>
    <a:srgbClr val="71BDCB"/>
    <a:srgbClr val="706366"/>
    <a:srgbClr val="636F6D"/>
    <a:srgbClr val="8F9216"/>
    <a:srgbClr val="C1C51D"/>
    <a:srgbClr val="DCE0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062" autoAdjust="0"/>
  </p:normalViewPr>
  <p:slideViewPr>
    <p:cSldViewPr snapToGrid="0">
      <p:cViewPr varScale="1">
        <p:scale>
          <a:sx n="59" d="100"/>
          <a:sy n="59" d="100"/>
        </p:scale>
        <p:origin x="9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25/03/2024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đặt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715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tổ chức cho học sinh làm việc nhóm,</a:t>
            </a:r>
            <a:r>
              <a:rPr lang="en-US" baseline="0"/>
              <a:t> tự kể tên các con vật mà mình biết. Sau đó đại diện một số nhóm lên trình bày xem nhóm nào tìm được nhiều con vật hơn.</a:t>
            </a:r>
          </a:p>
          <a:p>
            <a:r>
              <a:rPr lang="en-US" baseline="0"/>
              <a:t>GV chiếu tên ác con vật lên bảng và hỏi xem có con vật nào nhà em nuôi? Con vật nào em đã nhìn thấy? Ở đâu...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768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sắp</a:t>
            </a:r>
            <a:r>
              <a:rPr lang="en-US" baseline="0" dirty="0"/>
              <a:t> </a:t>
            </a:r>
            <a:r>
              <a:rPr lang="en-US" baseline="0" dirty="0" err="1"/>
              <a:t>xếp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nơi</a:t>
            </a:r>
            <a:r>
              <a:rPr lang="en-US" baseline="0" dirty="0"/>
              <a:t> </a:t>
            </a:r>
            <a:r>
              <a:rPr lang="en-US" baseline="0" dirty="0" err="1"/>
              <a:t>sống</a:t>
            </a:r>
            <a:r>
              <a:rPr lang="en-US" baseline="0" dirty="0"/>
              <a:t> (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vài</a:t>
            </a:r>
            <a:r>
              <a:rPr lang="en-US" baseline="0" dirty="0"/>
              <a:t> </a:t>
            </a:r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baseline="0" dirty="0" err="1"/>
              <a:t>minh</a:t>
            </a:r>
            <a:r>
              <a:rPr lang="en-US" baseline="0" dirty="0"/>
              <a:t> </a:t>
            </a:r>
            <a:r>
              <a:rPr lang="en-US" baseline="0" dirty="0" err="1"/>
              <a:t>họa</a:t>
            </a:r>
            <a:r>
              <a:rPr lang="en-US" baseline="0" dirty="0"/>
              <a:t>: </a:t>
            </a:r>
            <a:r>
              <a:rPr lang="en-US" baseline="0" dirty="0" err="1"/>
              <a:t>dê</a:t>
            </a:r>
            <a:r>
              <a:rPr lang="en-US" baseline="0" dirty="0"/>
              <a:t>, </a:t>
            </a:r>
            <a:r>
              <a:rPr lang="en-US" baseline="0" dirty="0" err="1"/>
              <a:t>mực</a:t>
            </a:r>
            <a:r>
              <a:rPr lang="en-US" baseline="0" dirty="0"/>
              <a:t>, </a:t>
            </a:r>
            <a:r>
              <a:rPr lang="en-US" baseline="0" dirty="0" err="1"/>
              <a:t>hà</a:t>
            </a:r>
            <a:r>
              <a:rPr lang="en-US" baseline="0" dirty="0"/>
              <a:t> </a:t>
            </a:r>
            <a:r>
              <a:rPr lang="en-US" baseline="0" dirty="0" err="1"/>
              <a:t>mã</a:t>
            </a:r>
            <a:r>
              <a:rPr lang="en-US" baseline="0" dirty="0"/>
              <a:t>, </a:t>
            </a:r>
            <a:r>
              <a:rPr lang="en-US" baseline="0" dirty="0" err="1"/>
              <a:t>vịt</a:t>
            </a:r>
            <a:r>
              <a:rPr lang="en-US" baseline="0" dirty="0"/>
              <a:t>, </a:t>
            </a:r>
            <a:r>
              <a:rPr lang="en-US" baseline="0" dirty="0" err="1"/>
              <a:t>trâu</a:t>
            </a:r>
            <a:r>
              <a:rPr lang="en-US" baseline="0" dirty="0"/>
              <a:t>. </a:t>
            </a:r>
            <a:r>
              <a:rPr lang="en-US" baseline="0" dirty="0" err="1"/>
              <a:t>Hươu</a:t>
            </a:r>
            <a:r>
              <a:rPr lang="en-US" baseline="0" dirty="0"/>
              <a:t>, </a:t>
            </a:r>
            <a:r>
              <a:rPr lang="en-US" baseline="0" dirty="0" err="1"/>
              <a:t>ngựa</a:t>
            </a:r>
            <a:r>
              <a:rPr lang="en-US" baseline="0" dirty="0"/>
              <a:t>, </a:t>
            </a:r>
            <a:r>
              <a:rPr lang="en-US" baseline="0" dirty="0" err="1"/>
              <a:t>rắn</a:t>
            </a:r>
            <a:r>
              <a:rPr lang="en-US" baseline="0" dirty="0"/>
              <a:t>, </a:t>
            </a:r>
            <a:r>
              <a:rPr lang="en-US" baseline="0" dirty="0" err="1"/>
              <a:t>cá</a:t>
            </a:r>
            <a:r>
              <a:rPr lang="en-US" baseline="0" dirty="0"/>
              <a:t>). </a:t>
            </a:r>
          </a:p>
          <a:p>
            <a:r>
              <a:rPr lang="en-US" baseline="0" dirty="0"/>
              <a:t>Sau </a:t>
            </a:r>
            <a:r>
              <a:rPr lang="en-US" baseline="0" dirty="0" err="1"/>
              <a:t>đó</a:t>
            </a:r>
            <a:r>
              <a:rPr lang="en-US" baseline="0" dirty="0"/>
              <a:t> y</a:t>
            </a:r>
            <a:r>
              <a:rPr lang="vi-VN" baseline="0" dirty="0"/>
              <a:t>êu cầu mỗi nhóm liệt kê ít nhất 10 con vật (không trùng lặp với tên các con vật đã nêu ở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)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phiếu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3.</a:t>
            </a:r>
            <a:r>
              <a:rPr lang="vi-VN" baseline="0" dirty="0"/>
              <a:t> </a:t>
            </a:r>
            <a:r>
              <a:rPr lang="en-US" baseline="0" dirty="0"/>
              <a:t>S</a:t>
            </a:r>
            <a:r>
              <a:rPr lang="vi-VN" baseline="0" dirty="0"/>
              <a:t>ố lượng con vật được liệt kê càng nhiều càng tốt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41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vi-VN" baseline="0" dirty="0"/>
              <a:t>hướng dẫn HS hoàn thiện phiếu số </a:t>
            </a:r>
            <a:r>
              <a:rPr lang="en-US" baseline="0" dirty="0"/>
              <a:t>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9061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bị nguyên, vật 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842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Trong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dạy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, GV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xuyên</a:t>
            </a:r>
            <a:r>
              <a:rPr lang="en-US" dirty="0"/>
              <a:t> </a:t>
            </a:r>
            <a:r>
              <a:rPr lang="en-US" dirty="0" err="1"/>
              <a:t>khuyến</a:t>
            </a:r>
            <a:r>
              <a:rPr lang="en-US" dirty="0"/>
              <a:t> </a:t>
            </a:r>
            <a:r>
              <a:rPr lang="en-US" dirty="0" err="1"/>
              <a:t>khích</a:t>
            </a:r>
            <a:r>
              <a:rPr lang="en-US" dirty="0"/>
              <a:t> HS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khen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941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vi-VN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256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56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490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29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vi-VN" baseline="0" dirty="0"/>
              <a:t>hướng dẫn HS hoàn thiện phiếu số </a:t>
            </a:r>
            <a:r>
              <a:rPr lang="en-US" baseline="0" dirty="0"/>
              <a:t>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457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Giáo viên yêu cầu HS hoạt động nhóm đôi, kể cho bạn về 1 con vật mà em biết và nơi sống của con vật đó.</a:t>
            </a:r>
          </a:p>
          <a:p>
            <a:r>
              <a:rPr lang="vi-VN" baseline="0"/>
              <a:t>Giáo viên gọi 3-4 HS chia sẻ trước lớp và và từ đó dẫn dắt, nêu nhiệm vụ của bài học làm mô hình môi trường sống của</a:t>
            </a:r>
            <a:r>
              <a:rPr lang="en-US" baseline="0"/>
              <a:t> </a:t>
            </a:r>
            <a:r>
              <a:rPr lang="vi-VN" baseline="0"/>
              <a:t>động vật để giới thiệu về nơi sống của chúng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631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18045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1828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21557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6318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92368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0758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trình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bày, thuyết minh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7931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err="1"/>
              <a:t>xem</a:t>
            </a:r>
            <a:r>
              <a:rPr lang="en-US"/>
              <a:t> các sản</a:t>
            </a:r>
            <a:r>
              <a:rPr lang="en-US" baseline="0"/>
              <a:t> phẩm </a:t>
            </a:r>
            <a:r>
              <a:rPr lang="en-US"/>
              <a:t>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11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3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002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tổ chức cho học sinh làm việc nhóm đôi, gọi tên các con vật,</a:t>
            </a:r>
            <a:r>
              <a:rPr lang="en-US" baseline="0"/>
              <a:t> cho HS dự đoán xem các con vật vày sống ở đâu. </a:t>
            </a:r>
            <a:r>
              <a:rPr lang="en-US"/>
              <a:t>Sau đó</a:t>
            </a:r>
            <a:r>
              <a:rPr lang="en-US" baseline="0"/>
              <a:t> cGV đưa ra các phương án và cho HS nối con vât j và nơi sống của con vật với nhau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774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tổ chức cho học sinh làm việc nhóm đôi, gọi tên các con vật,</a:t>
            </a:r>
            <a:r>
              <a:rPr lang="en-US" baseline="0"/>
              <a:t> cho HS dự đoán xem các con vật vày sống ở đâu. </a:t>
            </a:r>
            <a:r>
              <a:rPr lang="en-US"/>
              <a:t>Sau đó</a:t>
            </a:r>
            <a:r>
              <a:rPr lang="en-US" baseline="0"/>
              <a:t> cGV đưa ra các phương án và cho HS nối con vât j và nơi sống của con vật với nhau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11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tổ chức cho học sinh làm việc nhóm đôi, gọi tên các con vật,</a:t>
            </a:r>
            <a:r>
              <a:rPr lang="en-US" baseline="0"/>
              <a:t> cho HS dự đoán xem các con vật vày sống ở đâu. </a:t>
            </a:r>
            <a:r>
              <a:rPr lang="en-US"/>
              <a:t>Sau đó</a:t>
            </a:r>
            <a:r>
              <a:rPr lang="en-US" baseline="0"/>
              <a:t> cGV đưa ra các phương án và cho HS nối con vât j và nơi sống của con vật với nhau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64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tổ chức cho học sinh làm việc nhóm đôi, gọi tên các con vật,</a:t>
            </a:r>
            <a:r>
              <a:rPr lang="en-US" baseline="0"/>
              <a:t> cho HS dự đoán xem các con vật vày sống ở đâu. </a:t>
            </a:r>
            <a:r>
              <a:rPr lang="en-US"/>
              <a:t>Sau đó</a:t>
            </a:r>
            <a:r>
              <a:rPr lang="en-US" baseline="0"/>
              <a:t> cGV đưa ra các phương án và cho HS nối con vât j và nơi sống của con vật với nhau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062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68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lựa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, </a:t>
            </a:r>
            <a:r>
              <a:rPr lang="en-US" dirty="0" err="1"/>
              <a:t>gọi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loại</a:t>
            </a:r>
            <a:r>
              <a:rPr lang="en-US" dirty="0"/>
              <a:t> </a:t>
            </a:r>
            <a:r>
              <a:rPr lang="en-US" dirty="0" err="1"/>
              <a:t>môi</a:t>
            </a:r>
            <a:r>
              <a:rPr lang="en-US" dirty="0"/>
              <a:t> </a:t>
            </a:r>
            <a:r>
              <a:rPr lang="en-US" dirty="0" err="1"/>
              <a:t>trường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chúng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438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29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86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5374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162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117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015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6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437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39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269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53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81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1338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36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328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62198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1277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699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06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8107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06004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335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5824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035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63354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5013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6432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0473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74449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3185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8070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1261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0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95BBD3-5C32-492A-A9DB-0F4B03CAE8F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8E97-915E-48B9-A731-B711D4C3E1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7054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64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jp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4.png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7.jpeg"/><Relationship Id="rId5" Type="http://schemas.openxmlformats.org/officeDocument/2006/relationships/image" Target="../media/image4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9.jpeg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1.png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4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2.jpeg"/><Relationship Id="rId5" Type="http://schemas.openxmlformats.org/officeDocument/2006/relationships/image" Target="../media/image10.jpeg"/><Relationship Id="rId10" Type="http://schemas.openxmlformats.org/officeDocument/2006/relationships/image" Target="../media/image21.jpeg"/><Relationship Id="rId4" Type="http://schemas.openxmlformats.org/officeDocument/2006/relationships/image" Target="../media/image17.jpe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08258" y="0"/>
            <a:ext cx="1844922" cy="1457893"/>
            <a:chOff x="223610" y="-30871"/>
            <a:chExt cx="2179893" cy="1594314"/>
          </a:xfrm>
        </p:grpSpPr>
        <p:sp>
          <p:nvSpPr>
            <p:cNvPr id="4" name="Oval 3"/>
            <p:cNvSpPr/>
            <p:nvPr/>
          </p:nvSpPr>
          <p:spPr>
            <a:xfrm>
              <a:off x="426720" y="152426"/>
              <a:ext cx="1859280" cy="125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10" y="-30871"/>
              <a:ext cx="2179893" cy="15943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2758221" y="177806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488594" y="5704945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46698" y="1094160"/>
            <a:ext cx="421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NƠI SỐNG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80082" y="2304981"/>
            <a:ext cx="3128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rgbClr val="0070C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ĐỘNG VẬT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6238" y="2441402"/>
            <a:ext cx="2125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6000" b="1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CỦA </a:t>
            </a:r>
            <a:endParaRPr lang="en-US" altLang="zh-CN" sz="6000" b="1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23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29" r="12469" b="17590"/>
          <a:stretch/>
        </p:blipFill>
        <p:spPr>
          <a:xfrm>
            <a:off x="3473441" y="5074236"/>
            <a:ext cx="2292255" cy="16735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16" name="TextBox 115"/>
          <p:cNvSpPr txBox="1"/>
          <p:nvPr/>
        </p:nvSpPr>
        <p:spPr>
          <a:xfrm>
            <a:off x="1946787" y="745702"/>
            <a:ext cx="991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Đặt và trả lời câu hỏi về tên và môi trường sống của các con vật 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sau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946787" y="187835"/>
            <a:ext cx="1017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PHÂN LOẠI CÁC CON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836" y="5071280"/>
            <a:ext cx="2284991" cy="1758517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13" name="Group 12"/>
          <p:cNvGrpSpPr/>
          <p:nvPr/>
        </p:nvGrpSpPr>
        <p:grpSpPr>
          <a:xfrm>
            <a:off x="2591261" y="1375672"/>
            <a:ext cx="812691" cy="1637607"/>
            <a:chOff x="2610925" y="1415000"/>
            <a:chExt cx="812691" cy="1637607"/>
          </a:xfrm>
        </p:grpSpPr>
        <p:sp>
          <p:nvSpPr>
            <p:cNvPr id="10" name="Rounded Rectangle 9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10925" y="1807586"/>
              <a:ext cx="812691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dê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394" y="1229330"/>
            <a:ext cx="2326793" cy="162562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99818" y="3164014"/>
            <a:ext cx="2371483" cy="1736193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963" y="3164014"/>
            <a:ext cx="2209922" cy="1528674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6" name="Group 5"/>
          <p:cNvGrpSpPr/>
          <p:nvPr/>
        </p:nvGrpSpPr>
        <p:grpSpPr>
          <a:xfrm>
            <a:off x="469139" y="1372018"/>
            <a:ext cx="2170312" cy="1632006"/>
            <a:chOff x="469139" y="1372018"/>
            <a:chExt cx="2170312" cy="163200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139" y="1372018"/>
              <a:ext cx="2170312" cy="1627734"/>
            </a:xfrm>
            <a:prstGeom prst="round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3" name="Oval 2"/>
            <p:cNvSpPr/>
            <p:nvPr/>
          </p:nvSpPr>
          <p:spPr>
            <a:xfrm>
              <a:off x="560150" y="2512411"/>
              <a:ext cx="491613" cy="491613"/>
            </a:xfrm>
            <a:prstGeom prst="ellipse">
              <a:avLst/>
            </a:prstGeom>
            <a:solidFill>
              <a:srgbClr val="92D05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Roboto Black" panose="02000000000000000000" pitchFamily="2" charset="0"/>
                  <a:ea typeface="Roboto Black" panose="02000000000000000000" pitchFamily="2" charset="0"/>
                </a:rPr>
                <a:t>1</a:t>
              </a:r>
            </a:p>
          </p:txBody>
        </p:sp>
      </p:grpSp>
      <p:sp>
        <p:nvSpPr>
          <p:cNvPr id="29" name="Oval 28"/>
          <p:cNvSpPr/>
          <p:nvPr/>
        </p:nvSpPr>
        <p:spPr>
          <a:xfrm>
            <a:off x="1946787" y="4329636"/>
            <a:ext cx="491613" cy="49161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</a:p>
        </p:txBody>
      </p:sp>
      <p:sp>
        <p:nvSpPr>
          <p:cNvPr id="30" name="Oval 29"/>
          <p:cNvSpPr/>
          <p:nvPr/>
        </p:nvSpPr>
        <p:spPr>
          <a:xfrm>
            <a:off x="3512481" y="6145160"/>
            <a:ext cx="491613" cy="49161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</a:p>
        </p:txBody>
      </p:sp>
      <p:sp>
        <p:nvSpPr>
          <p:cNvPr id="32" name="Oval 31"/>
          <p:cNvSpPr/>
          <p:nvPr/>
        </p:nvSpPr>
        <p:spPr>
          <a:xfrm>
            <a:off x="7916460" y="2270142"/>
            <a:ext cx="491613" cy="49161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4</a:t>
            </a:r>
          </a:p>
        </p:txBody>
      </p:sp>
      <p:sp>
        <p:nvSpPr>
          <p:cNvPr id="34" name="Oval 33"/>
          <p:cNvSpPr/>
          <p:nvPr/>
        </p:nvSpPr>
        <p:spPr>
          <a:xfrm>
            <a:off x="8634272" y="4130747"/>
            <a:ext cx="491613" cy="49161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5</a:t>
            </a:r>
          </a:p>
        </p:txBody>
      </p:sp>
      <p:sp>
        <p:nvSpPr>
          <p:cNvPr id="38" name="Oval 37"/>
          <p:cNvSpPr/>
          <p:nvPr/>
        </p:nvSpPr>
        <p:spPr>
          <a:xfrm>
            <a:off x="9703214" y="6285809"/>
            <a:ext cx="491613" cy="491613"/>
          </a:xfrm>
          <a:prstGeom prst="ellipse">
            <a:avLst/>
          </a:prstGeom>
          <a:solidFill>
            <a:srgbClr val="92D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 Black" panose="02000000000000000000" pitchFamily="2" charset="0"/>
                <a:ea typeface="Roboto Black" panose="02000000000000000000" pitchFamily="2" charset="0"/>
              </a:rPr>
              <a:t>6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231043" y="3189778"/>
            <a:ext cx="812691" cy="1637607"/>
            <a:chOff x="2610925" y="1415000"/>
            <a:chExt cx="812691" cy="1637607"/>
          </a:xfrm>
        </p:grpSpPr>
        <p:sp>
          <p:nvSpPr>
            <p:cNvPr id="42" name="Rounded Rectangle 41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10925" y="1807586"/>
              <a:ext cx="812691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vịt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726368" y="5110146"/>
            <a:ext cx="812691" cy="1637607"/>
            <a:chOff x="2610925" y="1415000"/>
            <a:chExt cx="812691" cy="1637607"/>
          </a:xfrm>
        </p:grpSpPr>
        <p:sp>
          <p:nvSpPr>
            <p:cNvPr id="45" name="Rounded Rectangle 44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10925" y="1807586"/>
              <a:ext cx="812691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trâu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408073" y="1229330"/>
            <a:ext cx="812691" cy="1637607"/>
            <a:chOff x="2610925" y="1415000"/>
            <a:chExt cx="812691" cy="1637607"/>
          </a:xfrm>
        </p:grpSpPr>
        <p:sp>
          <p:nvSpPr>
            <p:cNvPr id="48" name="Rounded Rectangle 47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10925" y="1807586"/>
              <a:ext cx="812691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mực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9083553" y="3141299"/>
            <a:ext cx="983544" cy="2113550"/>
            <a:chOff x="2623213" y="1415000"/>
            <a:chExt cx="812691" cy="2113550"/>
          </a:xfrm>
        </p:grpSpPr>
        <p:sp>
          <p:nvSpPr>
            <p:cNvPr id="51" name="Rounded Rectangle 50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23213" y="1589558"/>
              <a:ext cx="812691" cy="19389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Chim cánh cụt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0146193" y="5131734"/>
            <a:ext cx="925457" cy="1637607"/>
            <a:chOff x="2610925" y="1415000"/>
            <a:chExt cx="812691" cy="1637607"/>
          </a:xfrm>
        </p:grpSpPr>
        <p:sp>
          <p:nvSpPr>
            <p:cNvPr id="54" name="Rounded Rectangle 53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10925" y="1807586"/>
              <a:ext cx="812691" cy="120032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ngựa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61271" y="1235975"/>
            <a:ext cx="1005826" cy="1637607"/>
            <a:chOff x="3260744" y="1414890"/>
            <a:chExt cx="1005826" cy="1637607"/>
          </a:xfrm>
        </p:grpSpPr>
        <p:sp>
          <p:nvSpPr>
            <p:cNvPr id="57" name="Rounded Rectangle 56"/>
            <p:cNvSpPr/>
            <p:nvPr/>
          </p:nvSpPr>
          <p:spPr>
            <a:xfrm>
              <a:off x="3403876" y="1414890"/>
              <a:ext cx="733014" cy="163760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60744" y="1843039"/>
              <a:ext cx="1005826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Dưới nước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99279" y="1375562"/>
            <a:ext cx="879670" cy="1637607"/>
            <a:chOff x="4056322" y="1404280"/>
            <a:chExt cx="879670" cy="1637607"/>
          </a:xfrm>
        </p:grpSpPr>
        <p:sp>
          <p:nvSpPr>
            <p:cNvPr id="59" name="Rounded Rectangle 58"/>
            <p:cNvSpPr/>
            <p:nvPr/>
          </p:nvSpPr>
          <p:spPr>
            <a:xfrm>
              <a:off x="4129650" y="1404280"/>
              <a:ext cx="733014" cy="16376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056322" y="1861760"/>
              <a:ext cx="879670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rên cạn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962574" y="3173978"/>
            <a:ext cx="879670" cy="1653407"/>
            <a:chOff x="4064155" y="1404280"/>
            <a:chExt cx="879670" cy="1653407"/>
          </a:xfrm>
        </p:grpSpPr>
        <p:sp>
          <p:nvSpPr>
            <p:cNvPr id="62" name="Rounded Rectangle 61"/>
            <p:cNvSpPr/>
            <p:nvPr/>
          </p:nvSpPr>
          <p:spPr>
            <a:xfrm>
              <a:off x="4129650" y="1404280"/>
              <a:ext cx="733014" cy="16376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4064155" y="1488027"/>
              <a:ext cx="879670" cy="156966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rên cạn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dưới nước</a:t>
              </a:r>
              <a:endPara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10980805" y="5110146"/>
            <a:ext cx="879670" cy="1637607"/>
            <a:chOff x="4056322" y="1404280"/>
            <a:chExt cx="879670" cy="1637607"/>
          </a:xfrm>
        </p:grpSpPr>
        <p:sp>
          <p:nvSpPr>
            <p:cNvPr id="65" name="Rounded Rectangle 64"/>
            <p:cNvSpPr/>
            <p:nvPr/>
          </p:nvSpPr>
          <p:spPr>
            <a:xfrm>
              <a:off x="4129650" y="1404280"/>
              <a:ext cx="733014" cy="16376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056322" y="1861760"/>
              <a:ext cx="879670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rên cạn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6436800" y="5087042"/>
            <a:ext cx="879670" cy="1637607"/>
            <a:chOff x="4056322" y="1404280"/>
            <a:chExt cx="879670" cy="1637607"/>
          </a:xfrm>
        </p:grpSpPr>
        <p:sp>
          <p:nvSpPr>
            <p:cNvPr id="68" name="Rounded Rectangle 67"/>
            <p:cNvSpPr/>
            <p:nvPr/>
          </p:nvSpPr>
          <p:spPr>
            <a:xfrm>
              <a:off x="4129650" y="1404280"/>
              <a:ext cx="733014" cy="16376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4056322" y="1861760"/>
              <a:ext cx="879670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rên cạn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9964524" y="3149661"/>
            <a:ext cx="879670" cy="1653407"/>
            <a:chOff x="4064155" y="1404280"/>
            <a:chExt cx="879670" cy="1653407"/>
          </a:xfrm>
        </p:grpSpPr>
        <p:sp>
          <p:nvSpPr>
            <p:cNvPr id="74" name="Rounded Rectangle 73"/>
            <p:cNvSpPr/>
            <p:nvPr/>
          </p:nvSpPr>
          <p:spPr>
            <a:xfrm>
              <a:off x="4129650" y="1404280"/>
              <a:ext cx="733014" cy="16376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064155" y="1488027"/>
              <a:ext cx="879670" cy="156966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rên cạn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, dưới nước</a:t>
              </a:r>
              <a:endPara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86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3299061" y="1158294"/>
            <a:ext cx="4829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Liệt kê tên các con vật mà em biết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grpSp>
        <p:nvGrpSpPr>
          <p:cNvPr id="13" name="Group 12"/>
          <p:cNvGrpSpPr/>
          <p:nvPr/>
        </p:nvGrpSpPr>
        <p:grpSpPr>
          <a:xfrm>
            <a:off x="641221" y="2486325"/>
            <a:ext cx="1323969" cy="540693"/>
            <a:chOff x="2620719" y="1415000"/>
            <a:chExt cx="812691" cy="1637607"/>
          </a:xfrm>
        </p:grpSpPr>
        <p:sp>
          <p:nvSpPr>
            <p:cNvPr id="10" name="Rounded Rectangle 9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20719" y="1563892"/>
              <a:ext cx="812691" cy="83099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dê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33666" y="2468258"/>
            <a:ext cx="1415692" cy="558760"/>
            <a:chOff x="2620719" y="1415000"/>
            <a:chExt cx="812691" cy="1637607"/>
          </a:xfrm>
        </p:grpSpPr>
        <p:sp>
          <p:nvSpPr>
            <p:cNvPr id="42" name="Rounded Rectangle 41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20719" y="1496332"/>
              <a:ext cx="812691" cy="83099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vịt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481298" y="3809360"/>
            <a:ext cx="1431516" cy="553427"/>
            <a:chOff x="2630633" y="1415000"/>
            <a:chExt cx="812691" cy="1637607"/>
          </a:xfrm>
        </p:grpSpPr>
        <p:sp>
          <p:nvSpPr>
            <p:cNvPr id="45" name="Rounded Rectangle 44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30633" y="1456273"/>
              <a:ext cx="812691" cy="83099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trâu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4525" y="3793601"/>
            <a:ext cx="1475883" cy="569186"/>
            <a:chOff x="2620719" y="1415000"/>
            <a:chExt cx="812691" cy="1637607"/>
          </a:xfrm>
        </p:grpSpPr>
        <p:sp>
          <p:nvSpPr>
            <p:cNvPr id="48" name="Rounded Rectangle 47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20719" y="1487673"/>
              <a:ext cx="812691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mực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60168" y="2457945"/>
            <a:ext cx="1618330" cy="555630"/>
            <a:chOff x="2623213" y="1415000"/>
            <a:chExt cx="812691" cy="1637607"/>
          </a:xfrm>
        </p:grpSpPr>
        <p:sp>
          <p:nvSpPr>
            <p:cNvPr id="51" name="Rounded Rectangle 50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23213" y="1589557"/>
              <a:ext cx="812691" cy="1360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chim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317834" y="2457945"/>
            <a:ext cx="1573859" cy="569073"/>
            <a:chOff x="2620719" y="1415000"/>
            <a:chExt cx="812691" cy="1637607"/>
          </a:xfrm>
        </p:grpSpPr>
        <p:sp>
          <p:nvSpPr>
            <p:cNvPr id="54" name="Rounded Rectangle 53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0719" y="1511175"/>
              <a:ext cx="812691" cy="12003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ngựa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437042" y="2479688"/>
            <a:ext cx="1205375" cy="555630"/>
            <a:chOff x="2623213" y="1415000"/>
            <a:chExt cx="812691" cy="1637607"/>
          </a:xfrm>
        </p:grpSpPr>
        <p:sp>
          <p:nvSpPr>
            <p:cNvPr id="58" name="Rounded Rectangle 57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3" y="1589557"/>
              <a:ext cx="812691" cy="1360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cá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313704" y="3793714"/>
            <a:ext cx="1573859" cy="569073"/>
            <a:chOff x="2620719" y="1415000"/>
            <a:chExt cx="812691" cy="1637607"/>
          </a:xfrm>
        </p:grpSpPr>
        <p:sp>
          <p:nvSpPr>
            <p:cNvPr id="71" name="Rounded Rectangle 70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rắn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463056" y="5027699"/>
            <a:ext cx="1323969" cy="633001"/>
            <a:chOff x="2620719" y="1415000"/>
            <a:chExt cx="812691" cy="1917185"/>
          </a:xfrm>
        </p:grpSpPr>
        <p:sp>
          <p:nvSpPr>
            <p:cNvPr id="77" name="Rounded Rectangle 76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20719" y="1551695"/>
              <a:ext cx="812691" cy="1780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bò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0095608" y="3793601"/>
            <a:ext cx="1599076" cy="646293"/>
            <a:chOff x="2611484" y="1415000"/>
            <a:chExt cx="1099903" cy="1837609"/>
          </a:xfrm>
        </p:grpSpPr>
        <p:sp>
          <p:nvSpPr>
            <p:cNvPr id="80" name="Rounded Rectangle 79"/>
            <p:cNvSpPr/>
            <p:nvPr/>
          </p:nvSpPr>
          <p:spPr>
            <a:xfrm>
              <a:off x="2660557" y="1415000"/>
              <a:ext cx="933928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611484" y="1529693"/>
              <a:ext cx="1099903" cy="172291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tôm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263202" y="3811833"/>
            <a:ext cx="1431516" cy="550954"/>
            <a:chOff x="2630633" y="1415000"/>
            <a:chExt cx="812691" cy="1637607"/>
          </a:xfrm>
        </p:grpSpPr>
        <p:sp>
          <p:nvSpPr>
            <p:cNvPr id="83" name="Rounded Rectangle 82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30633" y="1428358"/>
              <a:ext cx="812691" cy="137221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hổ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0121249" y="5027909"/>
            <a:ext cx="1475883" cy="632791"/>
            <a:chOff x="2620719" y="1415000"/>
            <a:chExt cx="812691" cy="1820602"/>
          </a:xfrm>
        </p:grpSpPr>
        <p:sp>
          <p:nvSpPr>
            <p:cNvPr id="86" name="Rounded Rectangle 85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620719" y="1544248"/>
              <a:ext cx="812691" cy="169135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gà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288453" y="3793714"/>
            <a:ext cx="1573859" cy="569073"/>
            <a:chOff x="2620719" y="1415000"/>
            <a:chExt cx="812691" cy="1637607"/>
          </a:xfrm>
        </p:grpSpPr>
        <p:sp>
          <p:nvSpPr>
            <p:cNvPr id="92" name="Rounded Rectangle 91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ốc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0120825" y="2457945"/>
            <a:ext cx="1573859" cy="569073"/>
            <a:chOff x="2620719" y="1415000"/>
            <a:chExt cx="812691" cy="1637607"/>
          </a:xfrm>
        </p:grpSpPr>
        <p:sp>
          <p:nvSpPr>
            <p:cNvPr id="98" name="Rounded Rectangle 97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khỉ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589489" y="5107273"/>
            <a:ext cx="1723171" cy="553427"/>
            <a:chOff x="2609950" y="1415000"/>
            <a:chExt cx="875206" cy="1637607"/>
          </a:xfrm>
        </p:grpSpPr>
        <p:sp>
          <p:nvSpPr>
            <p:cNvPr id="101" name="Rounded Rectangle 100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609950" y="1544132"/>
              <a:ext cx="875206" cy="1366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hươu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17080" y="5072114"/>
            <a:ext cx="1738183" cy="588586"/>
            <a:chOff x="2620719" y="1415000"/>
            <a:chExt cx="812691" cy="1637607"/>
          </a:xfrm>
        </p:grpSpPr>
        <p:sp>
          <p:nvSpPr>
            <p:cNvPr id="104" name="Rounded Rectangle 103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620719" y="1487673"/>
              <a:ext cx="812691" cy="128447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hà mã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646886" y="5091627"/>
            <a:ext cx="1573859" cy="569073"/>
            <a:chOff x="2620719" y="1415000"/>
            <a:chExt cx="812691" cy="1637607"/>
          </a:xfrm>
        </p:grpSpPr>
        <p:sp>
          <p:nvSpPr>
            <p:cNvPr id="107" name="Rounded Rectangle 106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giun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554971" y="5091627"/>
            <a:ext cx="1573859" cy="569073"/>
            <a:chOff x="2620719" y="1415000"/>
            <a:chExt cx="812691" cy="1637607"/>
          </a:xfrm>
        </p:grpSpPr>
        <p:sp>
          <p:nvSpPr>
            <p:cNvPr id="110" name="Rounded Rectangle 109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lợn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1946787" y="187835"/>
            <a:ext cx="1017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PHÂN LOẠI CÁC CON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2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2728783" y="839522"/>
            <a:ext cx="6160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Phân loại môi trường sống của các con vậ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grpSp>
        <p:nvGrpSpPr>
          <p:cNvPr id="59" name="Group 58"/>
          <p:cNvGrpSpPr/>
          <p:nvPr/>
        </p:nvGrpSpPr>
        <p:grpSpPr>
          <a:xfrm>
            <a:off x="8338199" y="1309246"/>
            <a:ext cx="3712885" cy="3023719"/>
            <a:chOff x="3403876" y="1414890"/>
            <a:chExt cx="733014" cy="1637607"/>
          </a:xfrm>
        </p:grpSpPr>
        <p:sp>
          <p:nvSpPr>
            <p:cNvPr id="61" name="Rounded Rectangle 60"/>
            <p:cNvSpPr/>
            <p:nvPr/>
          </p:nvSpPr>
          <p:spPr>
            <a:xfrm>
              <a:off x="3403876" y="1414890"/>
              <a:ext cx="733014" cy="1637607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89293" y="1477992"/>
              <a:ext cx="515094" cy="27127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Dưới nước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20170" y="1341961"/>
            <a:ext cx="3730924" cy="2991004"/>
            <a:chOff x="4129650" y="1404280"/>
            <a:chExt cx="733014" cy="1637607"/>
          </a:xfrm>
        </p:grpSpPr>
        <p:sp>
          <p:nvSpPr>
            <p:cNvPr id="64" name="Rounded Rectangle 63"/>
            <p:cNvSpPr/>
            <p:nvPr/>
          </p:nvSpPr>
          <p:spPr>
            <a:xfrm>
              <a:off x="4129650" y="1404280"/>
              <a:ext cx="733014" cy="163760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322377" y="1500155"/>
              <a:ext cx="316207" cy="25276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rên cạn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184801" y="1357716"/>
            <a:ext cx="3819692" cy="2975249"/>
            <a:chOff x="4129650" y="1404280"/>
            <a:chExt cx="733014" cy="1637607"/>
          </a:xfrm>
        </p:grpSpPr>
        <p:sp>
          <p:nvSpPr>
            <p:cNvPr id="67" name="Rounded Rectangle 66"/>
            <p:cNvSpPr/>
            <p:nvPr/>
          </p:nvSpPr>
          <p:spPr>
            <a:xfrm>
              <a:off x="4129650" y="1404280"/>
              <a:ext cx="733014" cy="1637607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08996" y="1426945"/>
              <a:ext cx="558147" cy="45738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Vừa t</a:t>
              </a:r>
              <a:r>
                <a:rPr lang="vi-VN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rên cạn</a:t>
              </a: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</a:p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vừa dưới nước</a:t>
              </a:r>
              <a:endPara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0028" y="4442800"/>
            <a:ext cx="1323969" cy="540693"/>
            <a:chOff x="2620719" y="1415000"/>
            <a:chExt cx="812691" cy="1637607"/>
          </a:xfrm>
        </p:grpSpPr>
        <p:sp>
          <p:nvSpPr>
            <p:cNvPr id="10" name="Rounded Rectangle 9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20719" y="1563892"/>
              <a:ext cx="812691" cy="83099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dê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432473" y="4424733"/>
            <a:ext cx="1415692" cy="558760"/>
            <a:chOff x="2620719" y="1415000"/>
            <a:chExt cx="812691" cy="1637607"/>
          </a:xfrm>
        </p:grpSpPr>
        <p:sp>
          <p:nvSpPr>
            <p:cNvPr id="42" name="Rounded Rectangle 41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620719" y="1496332"/>
              <a:ext cx="812691" cy="83099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vịt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480105" y="5233912"/>
            <a:ext cx="1431516" cy="553427"/>
            <a:chOff x="2630633" y="1415000"/>
            <a:chExt cx="812691" cy="1637607"/>
          </a:xfrm>
        </p:grpSpPr>
        <p:sp>
          <p:nvSpPr>
            <p:cNvPr id="45" name="Rounded Rectangle 44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630633" y="1456273"/>
              <a:ext cx="812691" cy="830999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trâu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03332" y="5218153"/>
            <a:ext cx="1475883" cy="569186"/>
            <a:chOff x="2620719" y="1415000"/>
            <a:chExt cx="812691" cy="1637607"/>
          </a:xfrm>
        </p:grpSpPr>
        <p:sp>
          <p:nvSpPr>
            <p:cNvPr id="48" name="Rounded Rectangle 47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620719" y="1487673"/>
              <a:ext cx="812691" cy="83099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mực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58975" y="4414420"/>
            <a:ext cx="1618330" cy="555630"/>
            <a:chOff x="2623213" y="1415000"/>
            <a:chExt cx="812691" cy="1637607"/>
          </a:xfrm>
        </p:grpSpPr>
        <p:sp>
          <p:nvSpPr>
            <p:cNvPr id="51" name="Rounded Rectangle 50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623213" y="1589557"/>
              <a:ext cx="812691" cy="1360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chim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4316641" y="4414420"/>
            <a:ext cx="1573859" cy="569073"/>
            <a:chOff x="2620719" y="1415000"/>
            <a:chExt cx="812691" cy="1637607"/>
          </a:xfrm>
        </p:grpSpPr>
        <p:sp>
          <p:nvSpPr>
            <p:cNvPr id="54" name="Rounded Rectangle 53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620719" y="1511175"/>
              <a:ext cx="812691" cy="120033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ngựa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435849" y="4436163"/>
            <a:ext cx="1205375" cy="555630"/>
            <a:chOff x="2623213" y="1415000"/>
            <a:chExt cx="812691" cy="1637607"/>
          </a:xfrm>
        </p:grpSpPr>
        <p:sp>
          <p:nvSpPr>
            <p:cNvPr id="58" name="Rounded Rectangle 57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623213" y="1589557"/>
              <a:ext cx="812691" cy="1360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cá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4312511" y="5218266"/>
            <a:ext cx="1573859" cy="569073"/>
            <a:chOff x="2620719" y="1415000"/>
            <a:chExt cx="812691" cy="1637607"/>
          </a:xfrm>
        </p:grpSpPr>
        <p:sp>
          <p:nvSpPr>
            <p:cNvPr id="71" name="Rounded Rectangle 70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rắn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8464100" y="6082063"/>
            <a:ext cx="1323969" cy="633001"/>
            <a:chOff x="2620719" y="1415000"/>
            <a:chExt cx="812691" cy="1917185"/>
          </a:xfrm>
        </p:grpSpPr>
        <p:sp>
          <p:nvSpPr>
            <p:cNvPr id="77" name="Rounded Rectangle 76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620719" y="1551695"/>
              <a:ext cx="812691" cy="178049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bò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10094415" y="5218153"/>
            <a:ext cx="1599076" cy="646293"/>
            <a:chOff x="2611484" y="1415000"/>
            <a:chExt cx="1099903" cy="1837609"/>
          </a:xfrm>
        </p:grpSpPr>
        <p:sp>
          <p:nvSpPr>
            <p:cNvPr id="80" name="Rounded Rectangle 79"/>
            <p:cNvSpPr/>
            <p:nvPr/>
          </p:nvSpPr>
          <p:spPr>
            <a:xfrm>
              <a:off x="2660557" y="1415000"/>
              <a:ext cx="933928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611484" y="1529693"/>
              <a:ext cx="1099903" cy="172291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tôm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262009" y="5236385"/>
            <a:ext cx="1431516" cy="550954"/>
            <a:chOff x="2630633" y="1415000"/>
            <a:chExt cx="812691" cy="1637607"/>
          </a:xfrm>
        </p:grpSpPr>
        <p:sp>
          <p:nvSpPr>
            <p:cNvPr id="83" name="Rounded Rectangle 82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630633" y="1428358"/>
              <a:ext cx="812691" cy="1372213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hổ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0122293" y="6082273"/>
            <a:ext cx="1475883" cy="632791"/>
            <a:chOff x="2620719" y="1415000"/>
            <a:chExt cx="812691" cy="1820602"/>
          </a:xfrm>
        </p:grpSpPr>
        <p:sp>
          <p:nvSpPr>
            <p:cNvPr id="86" name="Rounded Rectangle 85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620719" y="1544248"/>
              <a:ext cx="812691" cy="1691354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gà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6287260" y="5218266"/>
            <a:ext cx="1573859" cy="569073"/>
            <a:chOff x="2620719" y="1415000"/>
            <a:chExt cx="812691" cy="1637607"/>
          </a:xfrm>
        </p:grpSpPr>
        <p:sp>
          <p:nvSpPr>
            <p:cNvPr id="92" name="Rounded Rectangle 91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ốc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0119632" y="4414420"/>
            <a:ext cx="1573859" cy="569073"/>
            <a:chOff x="2620719" y="1415000"/>
            <a:chExt cx="812691" cy="1637607"/>
          </a:xfrm>
        </p:grpSpPr>
        <p:sp>
          <p:nvSpPr>
            <p:cNvPr id="98" name="Rounded Rectangle 97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khỉ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2590533" y="6161637"/>
            <a:ext cx="1723171" cy="553427"/>
            <a:chOff x="2609950" y="1415000"/>
            <a:chExt cx="875206" cy="1637607"/>
          </a:xfrm>
        </p:grpSpPr>
        <p:sp>
          <p:nvSpPr>
            <p:cNvPr id="101" name="Rounded Rectangle 100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609950" y="1544132"/>
              <a:ext cx="875206" cy="1366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hươu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518124" y="6126478"/>
            <a:ext cx="1738183" cy="588586"/>
            <a:chOff x="2620719" y="1415000"/>
            <a:chExt cx="812691" cy="1637607"/>
          </a:xfrm>
        </p:grpSpPr>
        <p:sp>
          <p:nvSpPr>
            <p:cNvPr id="104" name="Rounded Rectangle 103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620719" y="1487673"/>
              <a:ext cx="812691" cy="128447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hà mã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4588635" y="5981546"/>
            <a:ext cx="1573859" cy="830997"/>
            <a:chOff x="2620719" y="1340324"/>
            <a:chExt cx="812691" cy="1803825"/>
          </a:xfrm>
        </p:grpSpPr>
        <p:sp>
          <p:nvSpPr>
            <p:cNvPr id="107" name="Rounded Rectangle 106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2620719" y="1340324"/>
              <a:ext cx="812691" cy="180382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chim</a:t>
              </a: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cánh</a:t>
              </a: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cụt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6556015" y="6145991"/>
            <a:ext cx="1573859" cy="569073"/>
            <a:chOff x="2620719" y="1415000"/>
            <a:chExt cx="812691" cy="1637607"/>
          </a:xfrm>
        </p:grpSpPr>
        <p:sp>
          <p:nvSpPr>
            <p:cNvPr id="110" name="Rounded Rectangle 109"/>
            <p:cNvSpPr/>
            <p:nvPr/>
          </p:nvSpPr>
          <p:spPr>
            <a:xfrm>
              <a:off x="2660558" y="1415000"/>
              <a:ext cx="733014" cy="1637607"/>
            </a:xfrm>
            <a:prstGeom prst="roundRect">
              <a:avLst/>
            </a:prstGeom>
            <a:solidFill>
              <a:srgbClr val="B4E0EB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2620719" y="1511175"/>
              <a:ext cx="812691" cy="132852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altLang="zh-CN" sz="2400" dirty="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Con </a:t>
              </a:r>
              <a:r>
                <a:rPr lang="en-US" altLang="zh-CN" sz="2400" dirty="0" err="1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lợn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946787" y="187835"/>
            <a:ext cx="101728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PHÂN LOẠI CÁC CON VẬT THEO MÔI TRƯỜNG SỐNG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20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1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0.03503 -0.364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" y="-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64166 -0.4766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11111E-6 L 0.30612 -0.57477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-2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.01389 L 0.15169 -0.22708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8" y="-1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0.00278 L -0.19206 -0.3643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03 2.59259E-6 L -0.09284 -0.61343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3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87 0.00555 L -0.22813 -0.24954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9 -4.81481E-6 L 0.16094 -0.43101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-2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9 1.48148E-6 L -0.00092 -0.2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" y="-1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63906 -0.2095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53" y="-1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-0.33359 -0.2990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80" y="-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7037E-7 L -0.57969 -0.38287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84" y="-1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-0.00521 -0.30787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-0.6543 -0.26018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1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-0.64467 -0.387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40" y="-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00951 -0.30069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-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-0.4569 -0.53426 " pathEditMode="relative" rAng="0" ptsTypes="AA">
                                      <p:cBhvr>
                                        <p:cTn id="131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852" y="-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1.11111E-6 L 0.06406 -0.53889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  <p:bldLst>
      <p:bldP spid="116" grpId="0"/>
      <p:bldP spid="6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600C7D-8406-BE14-267A-65E78639F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375" y="1508865"/>
            <a:ext cx="9182550" cy="51056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3C368C-055E-DCB3-3A25-21405C042519}"/>
              </a:ext>
            </a:extLst>
          </p:cNvPr>
          <p:cNvSpPr txBox="1"/>
          <p:nvPr/>
        </p:nvSpPr>
        <p:spPr>
          <a:xfrm>
            <a:off x="2281030" y="2755927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chuột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05BB5C-1E61-DC0D-2000-6354FF7D0BC3}"/>
              </a:ext>
            </a:extLst>
          </p:cNvPr>
          <p:cNvSpPr txBox="1"/>
          <p:nvPr/>
        </p:nvSpPr>
        <p:spPr>
          <a:xfrm>
            <a:off x="2281030" y="3225063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nhện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260762-EE37-7CB2-BB20-8B4839BA5602}"/>
              </a:ext>
            </a:extLst>
          </p:cNvPr>
          <p:cNvSpPr txBox="1"/>
          <p:nvPr/>
        </p:nvSpPr>
        <p:spPr>
          <a:xfrm>
            <a:off x="2281030" y="4287270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tắc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kè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DA343A-1F0C-92B6-756C-C79108715590}"/>
              </a:ext>
            </a:extLst>
          </p:cNvPr>
          <p:cNvSpPr txBox="1"/>
          <p:nvPr/>
        </p:nvSpPr>
        <p:spPr>
          <a:xfrm>
            <a:off x="2281030" y="3694199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kiến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277C1-B601-46CD-7778-898D4CA93101}"/>
              </a:ext>
            </a:extLst>
          </p:cNvPr>
          <p:cNvSpPr txBox="1"/>
          <p:nvPr/>
        </p:nvSpPr>
        <p:spPr>
          <a:xfrm>
            <a:off x="2281029" y="4805316"/>
            <a:ext cx="199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đà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điểu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8BD7E-D2CF-1E7F-034E-7594EB9D7735}"/>
              </a:ext>
            </a:extLst>
          </p:cNvPr>
          <p:cNvSpPr txBox="1"/>
          <p:nvPr/>
        </p:nvSpPr>
        <p:spPr>
          <a:xfrm>
            <a:off x="2281030" y="5323362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nhím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7EDD73-2785-00BF-E8ED-10658CD3EAF2}"/>
              </a:ext>
            </a:extLst>
          </p:cNvPr>
          <p:cNvSpPr txBox="1"/>
          <p:nvPr/>
        </p:nvSpPr>
        <p:spPr>
          <a:xfrm>
            <a:off x="2281030" y="5841408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D3347F-6772-AEBD-934B-84889C3334D3}"/>
              </a:ext>
            </a:extLst>
          </p:cNvPr>
          <p:cNvSpPr txBox="1"/>
          <p:nvPr/>
        </p:nvSpPr>
        <p:spPr>
          <a:xfrm>
            <a:off x="5050110" y="2755927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voi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521E07-41DC-F409-1ADF-5FBC79185DB9}"/>
              </a:ext>
            </a:extLst>
          </p:cNvPr>
          <p:cNvSpPr txBox="1"/>
          <p:nvPr/>
        </p:nvSpPr>
        <p:spPr>
          <a:xfrm>
            <a:off x="5050110" y="3225063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heo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17E61C-2CE3-9C5F-2E92-565116BC6406}"/>
              </a:ext>
            </a:extLst>
          </p:cNvPr>
          <p:cNvSpPr txBox="1"/>
          <p:nvPr/>
        </p:nvSpPr>
        <p:spPr>
          <a:xfrm>
            <a:off x="5050110" y="4287270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san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hô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636568-A039-09EE-2DA2-D00159C59113}"/>
              </a:ext>
            </a:extLst>
          </p:cNvPr>
          <p:cNvSpPr txBox="1"/>
          <p:nvPr/>
        </p:nvSpPr>
        <p:spPr>
          <a:xfrm>
            <a:off x="5050110" y="3694199"/>
            <a:ext cx="1994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sao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biển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CEDAAA-5B3B-695A-BEA1-6070D30E4AAE}"/>
              </a:ext>
            </a:extLst>
          </p:cNvPr>
          <p:cNvSpPr txBox="1"/>
          <p:nvPr/>
        </p:nvSpPr>
        <p:spPr>
          <a:xfrm>
            <a:off x="5050109" y="4805316"/>
            <a:ext cx="199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cua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23644F-C1E3-A39D-213D-E2EDA2CCD3A4}"/>
              </a:ext>
            </a:extLst>
          </p:cNvPr>
          <p:cNvSpPr txBox="1"/>
          <p:nvPr/>
        </p:nvSpPr>
        <p:spPr>
          <a:xfrm>
            <a:off x="5050110" y="5323362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sò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B3B9E6-DD89-F7B9-CAD0-0C633ACE6A70}"/>
              </a:ext>
            </a:extLst>
          </p:cNvPr>
          <p:cNvSpPr txBox="1"/>
          <p:nvPr/>
        </p:nvSpPr>
        <p:spPr>
          <a:xfrm>
            <a:off x="5050110" y="5841408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ngao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46B635-67C4-5A61-715E-99FEA0FA1A64}"/>
              </a:ext>
            </a:extLst>
          </p:cNvPr>
          <p:cNvSpPr txBox="1"/>
          <p:nvPr/>
        </p:nvSpPr>
        <p:spPr>
          <a:xfrm>
            <a:off x="8091017" y="2733028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ếch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80DF1B-8611-BD61-B030-C3FD7C3F0BF7}"/>
              </a:ext>
            </a:extLst>
          </p:cNvPr>
          <p:cNvSpPr txBox="1"/>
          <p:nvPr/>
        </p:nvSpPr>
        <p:spPr>
          <a:xfrm>
            <a:off x="8091017" y="3202164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cóc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7ACD88-B8AA-1B5D-4563-38BC61006164}"/>
              </a:ext>
            </a:extLst>
          </p:cNvPr>
          <p:cNvSpPr txBox="1"/>
          <p:nvPr/>
        </p:nvSpPr>
        <p:spPr>
          <a:xfrm>
            <a:off x="8091017" y="4264371"/>
            <a:ext cx="2100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kì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nhông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8A1FBF-8696-A0BB-2A2A-47BB32C7089F}"/>
              </a:ext>
            </a:extLst>
          </p:cNvPr>
          <p:cNvSpPr txBox="1"/>
          <p:nvPr/>
        </p:nvSpPr>
        <p:spPr>
          <a:xfrm>
            <a:off x="8091017" y="3671300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ba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079985-333C-6A8D-93AF-8E8770C5FD53}"/>
              </a:ext>
            </a:extLst>
          </p:cNvPr>
          <p:cNvSpPr txBox="1"/>
          <p:nvPr/>
        </p:nvSpPr>
        <p:spPr>
          <a:xfrm>
            <a:off x="8091016" y="4782417"/>
            <a:ext cx="1994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rái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A4469E-AF92-E577-08D5-70647BD789AF}"/>
              </a:ext>
            </a:extLst>
          </p:cNvPr>
          <p:cNvSpPr txBox="1"/>
          <p:nvPr/>
        </p:nvSpPr>
        <p:spPr>
          <a:xfrm>
            <a:off x="8091017" y="5300463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ngỗng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77574C-C5F9-C03A-080B-0EAFB5798345}"/>
              </a:ext>
            </a:extLst>
          </p:cNvPr>
          <p:cNvSpPr txBox="1"/>
          <p:nvPr/>
        </p:nvSpPr>
        <p:spPr>
          <a:xfrm>
            <a:off x="8091017" y="5818509"/>
            <a:ext cx="2151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thiên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nga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65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61035" y="710781"/>
            <a:ext cx="5902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lvl="0">
              <a:defRPr/>
            </a:pPr>
            <a:r>
              <a:rPr lang="en-US" sz="320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CHUẨN BỊ CHO GIỜ HỌC SAU</a:t>
            </a:r>
            <a:endParaRPr lang="en-US" sz="3200" dirty="0">
              <a:solidFill>
                <a:srgbClr val="002060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14692" y="1701809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các nguyên, vật liệu cho buổi học sau: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8" y="2507790"/>
            <a:ext cx="87884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Bìa, giấy màu, bút chì, tẩy, thước kẻ, kéo, keo, xốp,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lõi giấy vệ sinh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8844">
                        <a14:foregroundMark x1="10983" y1="30189" x2="45087" y2="50000"/>
                        <a14:foregroundMark x1="40462" y1="65094" x2="25434" y2="80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199" y="400672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1098" y1="53846" x2="70122" y2="79290"/>
                        <a14:foregroundMark x1="74390" y1="52663" x2="60976" y2="81657"/>
                        <a14:foregroundMark x1="59146" y1="76923" x2="75000" y2="8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2753" y="4055995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58261" y="2976956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" y="23040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866" b="85489" l="9945" r="98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3641501" y="3119557"/>
            <a:ext cx="2505088" cy="20695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9215" y="3379079"/>
            <a:ext cx="2051539" cy="1097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58729" y="4091680"/>
            <a:ext cx="2051539" cy="1097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4" b="99338" l="9888" r="93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915" y="4091680"/>
            <a:ext cx="2038985" cy="1383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89969" l="4320" r="98704">
                        <a14:foregroundMark x1="21382" y1="11912" x2="87689" y2="23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9469" y="2862853"/>
            <a:ext cx="1558791" cy="10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036911" y="2871004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41" y="199042"/>
            <a:ext cx="2521417" cy="184409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55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70833E-6 3.33333E-6 L -2.70833E-6 -0.07223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5B1500B4-2A13-B105-884B-9C3A22343CC6}"/>
              </a:ext>
            </a:extLst>
          </p:cNvPr>
          <p:cNvSpPr txBox="1"/>
          <p:nvPr/>
        </p:nvSpPr>
        <p:spPr>
          <a:xfrm>
            <a:off x="11086971" y="6103204"/>
            <a:ext cx="1261301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Tiết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2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672108" y="196124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837" y="3530112"/>
            <a:ext cx="4301489" cy="2803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02" y="2874510"/>
            <a:ext cx="4462076" cy="31486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1885846" y="1430973"/>
            <a:ext cx="4211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NƠI SỐNG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87150" y="826020"/>
            <a:ext cx="31281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ĐỘNG VẬT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08384" y="2253278"/>
            <a:ext cx="21252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CỦA </a:t>
            </a:r>
            <a:endParaRPr kumimoji="0" lang="en-US" altLang="zh-CN" sz="60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6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980599" y="1934834"/>
            <a:ext cx="10031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 và chia sẻ ý tưởng làm mô hình môi trường sống của động vật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9312" y="585817"/>
            <a:ext cx="8817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99" y="2830133"/>
            <a:ext cx="4953178" cy="3335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44" y="2830132"/>
            <a:ext cx="4851529" cy="3335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903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nip Diagonal Corner Rectangle 27">
            <a:extLst>
              <a:ext uri="{FF2B5EF4-FFF2-40B4-BE49-F238E27FC236}">
                <a16:creationId xmlns:a16="http://schemas.microsoft.com/office/drawing/2014/main" id="{FD2D1B78-3A81-C09B-9053-48169FD8BC63}"/>
              </a:ext>
            </a:extLst>
          </p:cNvPr>
          <p:cNvSpPr/>
          <p:nvPr/>
        </p:nvSpPr>
        <p:spPr>
          <a:xfrm>
            <a:off x="7280944" y="1466426"/>
            <a:ext cx="3322463" cy="3193864"/>
          </a:xfrm>
          <a:prstGeom prst="snip2DiagRect">
            <a:avLst/>
          </a:prstGeom>
          <a:solidFill>
            <a:srgbClr val="F5CC1A"/>
          </a:solidFill>
          <a:ln w="12700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04553" y="2339344"/>
            <a:ext cx="2675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thân thiện với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Snip Diagonal Corner Rectangle 17">
            <a:extLst>
              <a:ext uri="{FF2B5EF4-FFF2-40B4-BE49-F238E27FC236}">
                <a16:creationId xmlns:a16="http://schemas.microsoft.com/office/drawing/2014/main" id="{FD2D1B78-3A81-C09B-9053-48169FD8BC63}"/>
              </a:ext>
            </a:extLst>
          </p:cNvPr>
          <p:cNvSpPr/>
          <p:nvPr/>
        </p:nvSpPr>
        <p:spPr>
          <a:xfrm>
            <a:off x="837115" y="1586453"/>
            <a:ext cx="3322463" cy="3193864"/>
          </a:xfrm>
          <a:prstGeom prst="snip2DiagRect">
            <a:avLst/>
          </a:prstGeom>
          <a:solidFill>
            <a:srgbClr val="F5CC1A"/>
          </a:solidFill>
          <a:ln w="12700">
            <a:noFill/>
            <a:prstDash val="sysDot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90543" y="2489613"/>
            <a:ext cx="2886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môi trường sống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các con vật: trên cạn, dưới nước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762">
            <a:off x="3930358" y="1579569"/>
            <a:ext cx="3883036" cy="432414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1947954" cy="14246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408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4" y="2700589"/>
            <a:ext cx="4033272" cy="27266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6" name="TextBox 115"/>
          <p:cNvSpPr txBox="1"/>
          <p:nvPr/>
        </p:nvSpPr>
        <p:spPr>
          <a:xfrm>
            <a:off x="769864" y="1840523"/>
            <a:ext cx="108279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ý tưởng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đề xuất cách làm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của động vật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09312" y="585817"/>
            <a:ext cx="8817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6252">
            <a:off x="4013137" y="3448439"/>
            <a:ext cx="2459567" cy="31480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980603" y="2700589"/>
            <a:ext cx="498548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Lựa chọn những vật liệu sử dụng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Xác định các phần của mô hình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Lựa chọn các con vật theo môi trường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của chúng</a:t>
            </a: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altLang="zh-CN" sz="2400">
                <a:solidFill>
                  <a:srgbClr val="00B050"/>
                </a:solidFill>
                <a:latin typeface="Roboto" panose="02000000000000000000" pitchFamily="2" charset="0"/>
                <a:ea typeface="Roboto" panose="02000000000000000000" pitchFamily="2" charset="0"/>
                <a:sym typeface="Wingdings" panose="05000000000000000000" pitchFamily="2" charset="2"/>
              </a:rPr>
              <a:t>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Nêu cách làm mô hình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4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105036" y="1700709"/>
            <a:ext cx="418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hát nói về con vật gì?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1189158" y="1269662"/>
            <a:ext cx="3183473" cy="3183473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105036" y="2399734"/>
            <a:ext cx="418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Bài hát nói về con cá vàng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55947" y="4215158"/>
            <a:ext cx="418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 vàng sống ở đâu?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5947" y="4913520"/>
            <a:ext cx="4186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Cá vàng sống dưới nước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2" t="419" r="128" b="-419"/>
          <a:stretch/>
        </p:blipFill>
        <p:spPr>
          <a:xfrm>
            <a:off x="8410048" y="3299682"/>
            <a:ext cx="3227676" cy="3227676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340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7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033637" y="1884400"/>
            <a:ext cx="375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các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dụng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trong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26196" y="1663246"/>
            <a:ext cx="555510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Nhóm dùng vật liệu gì để làm?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những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môi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trường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gì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những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gì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Bao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nhiêu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con?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mô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hình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như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thế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nào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 (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cắt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</a:t>
            </a:r>
            <a:r>
              <a:rPr kumimoji="0" lang="en-US" altLang="zh-CN" sz="2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dán</a:t>
            </a:r>
            <a:r>
              <a:rPr kumimoji="0" lang="en-US" altLang="zh-CN" sz="2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</a:t>
            </a:r>
            <a:endParaRPr kumimoji="0" lang="vi-VN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94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94984" y="423744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8" y="2507790"/>
            <a:ext cx="87884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Bìa, giấy màu, bút chì, tẩy, thước kẻ, kéo, keo, xốp, lõi giấy vệ sinh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844">
                        <a14:foregroundMark x1="10983" y1="30189" x2="45087" y2="50000"/>
                        <a14:foregroundMark x1="40462" y1="65094" x2="25434" y2="801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1199" y="4006728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1098" y1="53846" x2="70122" y2="79290"/>
                        <a14:foregroundMark x1="74390" y1="52663" x2="60976" y2="81657"/>
                        <a14:foregroundMark x1="59146" y1="76923" x2="75000" y2="84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2753" y="4055995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1" b="100000" l="22979" r="791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58261" y="2976956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866" b="85489" l="9945" r="983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3641501" y="3119557"/>
            <a:ext cx="2505088" cy="20695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9215" y="3379079"/>
            <a:ext cx="2051539" cy="1097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58729" y="4091680"/>
            <a:ext cx="2051539" cy="10974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4" b="99338" l="9888" r="9393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1915" y="4091680"/>
            <a:ext cx="2038985" cy="138376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89969" l="4320" r="98704">
                        <a14:foregroundMark x1="21382" y1="11912" x2="87689" y2="231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9469" y="2862853"/>
            <a:ext cx="1558791" cy="107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7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43666" y="1663567"/>
            <a:ext cx="1070140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51" y="2289420"/>
            <a:ext cx="5414256" cy="40328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2594984" y="423744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419" y="2289420"/>
            <a:ext cx="4574398" cy="4034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7354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216964" y="3714925"/>
            <a:ext cx="2937594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và trang trí nền không gian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mô hình đủ hai phần: trên cạn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và dưới nước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 rot="20702330">
            <a:off x="3432555" y="1685370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>
              <a:off x="5964581" y="1596496"/>
              <a:ext cx="1271353" cy="1365783"/>
            </a:xfrm>
            <a:prstGeom prst="chord">
              <a:avLst/>
            </a:prstGeom>
            <a:solidFill>
              <a:srgbClr val="F5CC1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897670">
              <a:off x="5977440" y="1904713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359" y="2232889"/>
            <a:ext cx="3215710" cy="3745431"/>
          </a:xfrm>
          <a:prstGeom prst="rect">
            <a:avLst/>
          </a:prstGeom>
          <a:effectLst>
            <a:outerShdw blurRad="279400" dir="7020000" algn="ctr" rotWithShape="0">
              <a:srgbClr val="000000">
                <a:alpha val="32000"/>
              </a:srgbClr>
            </a:outerShdw>
            <a:reflection stA="45000" endPos="65000" dist="50800" dir="5400000" sy="-100000" algn="bl" rotWithShape="0"/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2594984" y="423744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297" y="2232889"/>
            <a:ext cx="3013857" cy="3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7605460" y="1923404"/>
            <a:ext cx="36191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Tạo các cảnh vật, con vật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9" y="2253540"/>
            <a:ext cx="3625182" cy="31477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2625537" y="293617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grpSp>
        <p:nvGrpSpPr>
          <p:cNvPr id="24" name="Group 23"/>
          <p:cNvGrpSpPr/>
          <p:nvPr/>
        </p:nvGrpSpPr>
        <p:grpSpPr>
          <a:xfrm rot="20702330">
            <a:off x="6117881" y="1570649"/>
            <a:ext cx="1271353" cy="1365783"/>
            <a:chOff x="5964581" y="1596496"/>
            <a:chExt cx="1271353" cy="1365783"/>
          </a:xfrm>
        </p:grpSpPr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>
              <a:off x="5964581" y="1596496"/>
              <a:ext cx="1271353" cy="1365783"/>
            </a:xfrm>
            <a:prstGeom prst="chord">
              <a:avLst/>
            </a:prstGeom>
            <a:solidFill>
              <a:srgbClr val="F5CC1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897670">
              <a:off x="5977440" y="1904713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3" t="14798" r="15175" b="13553"/>
          <a:stretch/>
        </p:blipFill>
        <p:spPr>
          <a:xfrm>
            <a:off x="3946840" y="3496916"/>
            <a:ext cx="3832240" cy="27870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bliqueBottom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737877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474506" y="1538988"/>
            <a:ext cx="418914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Sắp xếp cảnh vật,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vật vừa tạo và</a:t>
            </a:r>
            <a:r>
              <a:rPr lang="en-US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hoàn thiện mô hình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23" name="TextBox 22"/>
          <p:cNvSpPr txBox="1"/>
          <p:nvPr/>
        </p:nvSpPr>
        <p:spPr>
          <a:xfrm>
            <a:off x="2625537" y="293617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grpSp>
        <p:nvGrpSpPr>
          <p:cNvPr id="24" name="Group 23"/>
          <p:cNvGrpSpPr/>
          <p:nvPr/>
        </p:nvGrpSpPr>
        <p:grpSpPr>
          <a:xfrm rot="20702330">
            <a:off x="2440750" y="1609844"/>
            <a:ext cx="1271353" cy="1365783"/>
            <a:chOff x="5964581" y="1596496"/>
            <a:chExt cx="1271353" cy="1365783"/>
          </a:xfrm>
        </p:grpSpPr>
        <p:sp>
          <p:nvSpPr>
            <p:cNvPr id="25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>
              <a:off x="5964581" y="1596496"/>
              <a:ext cx="1271353" cy="1365783"/>
            </a:xfrm>
            <a:prstGeom prst="chord">
              <a:avLst/>
            </a:prstGeom>
            <a:solidFill>
              <a:srgbClr val="F5CC1A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 rot="897670">
              <a:off x="5977440" y="1904713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7778" y="2518331"/>
            <a:ext cx="4802601" cy="423554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0097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72246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627476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239" y="2156449"/>
            <a:ext cx="4036798" cy="38641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FD2D1B78-3A81-C09B-9053-48169FD8BC63}"/>
              </a:ext>
            </a:extLst>
          </p:cNvPr>
          <p:cNvSpPr/>
          <p:nvPr/>
        </p:nvSpPr>
        <p:spPr>
          <a:xfrm>
            <a:off x="1646491" y="2198971"/>
            <a:ext cx="3322463" cy="3731509"/>
          </a:xfrm>
          <a:prstGeom prst="rect">
            <a:avLst/>
          </a:prstGeom>
          <a:solidFill>
            <a:srgbClr val="F5CC1A"/>
          </a:solidFill>
          <a:ln w="127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28" name="TextBox 27"/>
          <p:cNvSpPr txBox="1"/>
          <p:nvPr/>
        </p:nvSpPr>
        <p:spPr>
          <a:xfrm>
            <a:off x="2604923" y="283839"/>
            <a:ext cx="7358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</a:t>
            </a: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 HÌNH MÔI TRƯỜNG SỐNG CỦA ĐỘNG VẬT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20028" y="4319747"/>
            <a:ext cx="3030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thân thiện với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</a:t>
            </a:r>
            <a:endParaRPr kumimoji="0" lang="vi-VN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64665" y="2518856"/>
            <a:ext cx="28861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môi trường sống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các con vật: trên cạn, dưới nước</a:t>
            </a:r>
          </a:p>
        </p:txBody>
      </p:sp>
    </p:spTree>
    <p:extLst>
      <p:ext uri="{BB962C8B-B14F-4D97-AF65-F5344CB8AC3E}">
        <p14:creationId xmlns:p14="http://schemas.microsoft.com/office/powerpoint/2010/main" val="10735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28" grpId="0"/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6065" y="132866"/>
            <a:ext cx="599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TRƯNG BÀY SẢN PHẨM</a:t>
            </a:r>
            <a:endParaRPr kumimoji="0" lang="vi-VN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54" y="1129818"/>
            <a:ext cx="4651678" cy="26233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970" y="1026894"/>
            <a:ext cx="3966043" cy="2726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89" y="3612711"/>
            <a:ext cx="4259960" cy="28798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34" y="3753206"/>
            <a:ext cx="4784785" cy="26795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22088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2" y="1704386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66532" y="1704386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096000" y="3745785"/>
            <a:ext cx="868595" cy="86859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323999" y="4791312"/>
            <a:ext cx="848933" cy="848933"/>
          </a:xfrm>
          <a:prstGeom prst="ellipse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5642" t="6399" r="6278" b="6897"/>
          <a:stretch/>
        </p:blipFill>
        <p:spPr>
          <a:xfrm>
            <a:off x="8772856" y="4761448"/>
            <a:ext cx="878797" cy="878797"/>
          </a:xfrm>
          <a:prstGeom prst="ellipse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330622" y="4902891"/>
            <a:ext cx="3398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Đảm bảo tính thẩm mĩ, thân thiện với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môi trường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0622" y="3745785"/>
            <a:ext cx="36402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Thể hiện được các môi 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rường sống</a:t>
            </a:r>
            <a:r>
              <a:rPr lang="en-US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0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các con vật: trên cạn, dưới nước</a:t>
            </a:r>
          </a:p>
        </p:txBody>
      </p:sp>
    </p:spTree>
    <p:extLst>
      <p:ext uri="{BB962C8B-B14F-4D97-AF65-F5344CB8AC3E}">
        <p14:creationId xmlns:p14="http://schemas.microsoft.com/office/powerpoint/2010/main" val="337701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235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877961" y="931417"/>
            <a:ext cx="456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Kể tên một con vật mà em biết và nơi sống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 con vật đó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629096" y="250403"/>
            <a:ext cx="3047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1" y="1942360"/>
            <a:ext cx="5247419" cy="363996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15" y="3305435"/>
            <a:ext cx="5247419" cy="341179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00" y="378272"/>
            <a:ext cx="5158407" cy="363996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34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2C991E-6382-D924-1FEC-3D370B89B662}"/>
              </a:ext>
            </a:extLst>
          </p:cNvPr>
          <p:cNvSpPr/>
          <p:nvPr/>
        </p:nvSpPr>
        <p:spPr>
          <a:xfrm>
            <a:off x="1341911" y="1668130"/>
            <a:ext cx="9500259" cy="4368021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CA2EDCC-6BCA-4497-DBD3-5274818F49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38606"/>
              </p:ext>
            </p:extLst>
          </p:nvPr>
        </p:nvGraphicFramePr>
        <p:xfrm>
          <a:off x="1648690" y="1931901"/>
          <a:ext cx="8704614" cy="38404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52307">
                  <a:extLst>
                    <a:ext uri="{9D8B030D-6E8A-4147-A177-3AD203B41FA5}">
                      <a16:colId xmlns:a16="http://schemas.microsoft.com/office/drawing/2014/main" val="2654648121"/>
                    </a:ext>
                  </a:extLst>
                </a:gridCol>
                <a:gridCol w="4352307">
                  <a:extLst>
                    <a:ext uri="{9D8B030D-6E8A-4147-A177-3AD203B41FA5}">
                      <a16:colId xmlns:a16="http://schemas.microsoft.com/office/drawing/2014/main" val="25101217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Em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hãy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kể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nuôi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Trong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sở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thú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có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những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vật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effectLst/>
                        </a:rPr>
                        <a:t>gì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?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</a:p>
                    <a:p>
                      <a:pPr algn="just">
                        <a:spcAft>
                          <a:spcPts val="12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</a:rPr>
                        <a:t>…………………………………………………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1118636"/>
                  </a:ext>
                </a:extLst>
              </a:tr>
            </a:tbl>
          </a:graphicData>
        </a:graphic>
      </p:graphicFrame>
      <p:sp>
        <p:nvSpPr>
          <p:cNvPr id="116" name="TextBox 115"/>
          <p:cNvSpPr txBox="1"/>
          <p:nvPr/>
        </p:nvSpPr>
        <p:spPr>
          <a:xfrm>
            <a:off x="1719940" y="2711895"/>
            <a:ext cx="271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chó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mèo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0F67B9-7BD5-42F8-1AD3-22ADCB8EBBEF}"/>
              </a:ext>
            </a:extLst>
          </p:cNvPr>
          <p:cNvSpPr txBox="1"/>
          <p:nvPr/>
        </p:nvSpPr>
        <p:spPr>
          <a:xfrm>
            <a:off x="1719940" y="3173560"/>
            <a:ext cx="2317668" cy="47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gà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vịt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A5ECD7-E96E-16A3-9803-248A207B1793}"/>
              </a:ext>
            </a:extLst>
          </p:cNvPr>
          <p:cNvSpPr txBox="1"/>
          <p:nvPr/>
        </p:nvSpPr>
        <p:spPr>
          <a:xfrm>
            <a:off x="1719939" y="3733713"/>
            <a:ext cx="251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trâu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bò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FABBD6-C5B3-843F-6898-0C259DC0A764}"/>
              </a:ext>
            </a:extLst>
          </p:cNvPr>
          <p:cNvSpPr txBox="1"/>
          <p:nvPr/>
        </p:nvSpPr>
        <p:spPr>
          <a:xfrm>
            <a:off x="1706082" y="4252227"/>
            <a:ext cx="251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tôm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C1BB62-92A4-0456-8FFF-8055B5FA5FA1}"/>
              </a:ext>
            </a:extLst>
          </p:cNvPr>
          <p:cNvSpPr txBox="1"/>
          <p:nvPr/>
        </p:nvSpPr>
        <p:spPr>
          <a:xfrm>
            <a:off x="6109858" y="2711895"/>
            <a:ext cx="271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hổ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sư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tử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86C7F-B3C9-7C68-D86D-64AB46A1F1E1}"/>
              </a:ext>
            </a:extLst>
          </p:cNvPr>
          <p:cNvSpPr txBox="1"/>
          <p:nvPr/>
        </p:nvSpPr>
        <p:spPr>
          <a:xfrm>
            <a:off x="6109858" y="3173560"/>
            <a:ext cx="2711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ngựa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khỉ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0C8912-4C9D-50D6-FF51-28778FA730A4}"/>
              </a:ext>
            </a:extLst>
          </p:cNvPr>
          <p:cNvSpPr txBox="1"/>
          <p:nvPr/>
        </p:nvSpPr>
        <p:spPr>
          <a:xfrm>
            <a:off x="6109857" y="3733713"/>
            <a:ext cx="251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hươu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cao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cổ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593DDA-3C10-522A-C471-07DB1BA67F1F}"/>
              </a:ext>
            </a:extLst>
          </p:cNvPr>
          <p:cNvSpPr txBox="1"/>
          <p:nvPr/>
        </p:nvSpPr>
        <p:spPr>
          <a:xfrm>
            <a:off x="6167250" y="4252227"/>
            <a:ext cx="251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Con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cá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sấu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3" grpId="0"/>
      <p:bldP spid="4" grpId="0"/>
      <p:bldP spid="5" grpId="0"/>
      <p:bldP spid="6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946786" y="865624"/>
            <a:ext cx="817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Gọi tên các con vật và cho biết mỗi con vật sống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đâu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27950" y="250403"/>
            <a:ext cx="7864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NƠI SỐNG CỦA CÁC CON VẬT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7" y="2134020"/>
            <a:ext cx="2702899" cy="259443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" r="727"/>
          <a:stretch/>
        </p:blipFill>
        <p:spPr>
          <a:xfrm>
            <a:off x="4742831" y="2116675"/>
            <a:ext cx="2702899" cy="254217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325" y="2134020"/>
            <a:ext cx="2702899" cy="258750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057971" y="1482162"/>
            <a:ext cx="17776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hà mã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3275" y="1507459"/>
            <a:ext cx="17776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bò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959" y="1482161"/>
            <a:ext cx="17776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chim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352959" y="5540444"/>
            <a:ext cx="1777630" cy="830997"/>
          </a:xfrm>
          <a:prstGeom prst="rect">
            <a:avLst/>
          </a:prstGeom>
          <a:solidFill>
            <a:srgbClr val="71BDCB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ở đầm lầy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337" y="5540445"/>
            <a:ext cx="2467898" cy="830997"/>
          </a:xfrm>
          <a:prstGeom prst="rect">
            <a:avLst/>
          </a:prstGeom>
          <a:solidFill>
            <a:srgbClr val="71BDCB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trên thảo nguyên/đồng cỏ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5465" y="5540444"/>
            <a:ext cx="1777630" cy="830997"/>
          </a:xfrm>
          <a:prstGeom prst="rect">
            <a:avLst/>
          </a:prstGeom>
          <a:solidFill>
            <a:srgbClr val="71BDCB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cây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>
            <a:off x="1922921" y="4788310"/>
            <a:ext cx="8418122" cy="727587"/>
          </a:xfrm>
          <a:custGeom>
            <a:avLst/>
            <a:gdLst>
              <a:gd name="connsiteX0" fmla="*/ 4202 w 8418122"/>
              <a:gd name="connsiteY0" fmla="*/ 0 h 727587"/>
              <a:gd name="connsiteX1" fmla="*/ 574473 w 8418122"/>
              <a:gd name="connsiteY1" fmla="*/ 403122 h 727587"/>
              <a:gd name="connsiteX2" fmla="*/ 3592976 w 8418122"/>
              <a:gd name="connsiteY2" fmla="*/ 363793 h 727587"/>
              <a:gd name="connsiteX3" fmla="*/ 6788460 w 8418122"/>
              <a:gd name="connsiteY3" fmla="*/ 344129 h 727587"/>
              <a:gd name="connsiteX4" fmla="*/ 8302627 w 8418122"/>
              <a:gd name="connsiteY4" fmla="*/ 344129 h 727587"/>
              <a:gd name="connsiteX5" fmla="*/ 8312460 w 8418122"/>
              <a:gd name="connsiteY5" fmla="*/ 727587 h 727587"/>
              <a:gd name="connsiteX6" fmla="*/ 8312460 w 8418122"/>
              <a:gd name="connsiteY6" fmla="*/ 727587 h 72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8122" h="727587">
                <a:moveTo>
                  <a:pt x="4202" y="0"/>
                </a:moveTo>
                <a:cubicBezTo>
                  <a:pt x="-9727" y="171245"/>
                  <a:pt x="-23656" y="342490"/>
                  <a:pt x="574473" y="403122"/>
                </a:cubicBezTo>
                <a:cubicBezTo>
                  <a:pt x="1172602" y="463754"/>
                  <a:pt x="3592976" y="363793"/>
                  <a:pt x="3592976" y="363793"/>
                </a:cubicBezTo>
                <a:lnTo>
                  <a:pt x="6788460" y="344129"/>
                </a:lnTo>
                <a:cubicBezTo>
                  <a:pt x="7573402" y="340852"/>
                  <a:pt x="8048627" y="280219"/>
                  <a:pt x="8302627" y="344129"/>
                </a:cubicBezTo>
                <a:cubicBezTo>
                  <a:pt x="8556627" y="408039"/>
                  <a:pt x="8312460" y="727587"/>
                  <a:pt x="8312460" y="727587"/>
                </a:cubicBezTo>
                <a:lnTo>
                  <a:pt x="8312460" y="727587"/>
                </a:lnTo>
              </a:path>
            </a:pathLst>
          </a:custGeom>
          <a:noFill/>
          <a:ln w="31750">
            <a:solidFill>
              <a:srgbClr val="C00000"/>
            </a:solidFill>
            <a:tailEnd type="diamond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5830830" y="4748981"/>
            <a:ext cx="4571699" cy="776748"/>
          </a:xfrm>
          <a:custGeom>
            <a:avLst/>
            <a:gdLst>
              <a:gd name="connsiteX0" fmla="*/ 4571699 w 4571699"/>
              <a:gd name="connsiteY0" fmla="*/ 0 h 776748"/>
              <a:gd name="connsiteX1" fmla="*/ 4158744 w 4571699"/>
              <a:gd name="connsiteY1" fmla="*/ 452284 h 776748"/>
              <a:gd name="connsiteX2" fmla="*/ 2683905 w 4571699"/>
              <a:gd name="connsiteY2" fmla="*/ 481780 h 776748"/>
              <a:gd name="connsiteX3" fmla="*/ 343828 w 4571699"/>
              <a:gd name="connsiteY3" fmla="*/ 471948 h 776748"/>
              <a:gd name="connsiteX4" fmla="*/ 58693 w 4571699"/>
              <a:gd name="connsiteY4" fmla="*/ 776748 h 7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699" h="776748">
                <a:moveTo>
                  <a:pt x="4571699" y="0"/>
                </a:moveTo>
                <a:cubicBezTo>
                  <a:pt x="4522537" y="185993"/>
                  <a:pt x="4473376" y="371987"/>
                  <a:pt x="4158744" y="452284"/>
                </a:cubicBezTo>
                <a:cubicBezTo>
                  <a:pt x="3844112" y="532581"/>
                  <a:pt x="2683905" y="481780"/>
                  <a:pt x="2683905" y="481780"/>
                </a:cubicBezTo>
                <a:cubicBezTo>
                  <a:pt x="2048086" y="485057"/>
                  <a:pt x="781363" y="422787"/>
                  <a:pt x="343828" y="471948"/>
                </a:cubicBezTo>
                <a:cubicBezTo>
                  <a:pt x="-93707" y="521109"/>
                  <a:pt x="-17507" y="648928"/>
                  <a:pt x="58693" y="776748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diamond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1815279" y="4709652"/>
            <a:ext cx="4292414" cy="855406"/>
          </a:xfrm>
          <a:custGeom>
            <a:avLst/>
            <a:gdLst>
              <a:gd name="connsiteX0" fmla="*/ 4280721 w 4292414"/>
              <a:gd name="connsiteY0" fmla="*/ 0 h 855406"/>
              <a:gd name="connsiteX1" fmla="*/ 3877598 w 4292414"/>
              <a:gd name="connsiteY1" fmla="*/ 314632 h 855406"/>
              <a:gd name="connsiteX2" fmla="*/ 1557186 w 4292414"/>
              <a:gd name="connsiteY2" fmla="*/ 324464 h 855406"/>
              <a:gd name="connsiteX3" fmla="*/ 200334 w 4292414"/>
              <a:gd name="connsiteY3" fmla="*/ 521109 h 855406"/>
              <a:gd name="connsiteX4" fmla="*/ 33186 w 4292414"/>
              <a:gd name="connsiteY4" fmla="*/ 855406 h 85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2414" h="855406">
                <a:moveTo>
                  <a:pt x="4280721" y="0"/>
                </a:moveTo>
                <a:cubicBezTo>
                  <a:pt x="4306120" y="130277"/>
                  <a:pt x="4331520" y="260555"/>
                  <a:pt x="3877598" y="314632"/>
                </a:cubicBezTo>
                <a:cubicBezTo>
                  <a:pt x="3423676" y="368709"/>
                  <a:pt x="2170063" y="290051"/>
                  <a:pt x="1557186" y="324464"/>
                </a:cubicBezTo>
                <a:cubicBezTo>
                  <a:pt x="944309" y="358877"/>
                  <a:pt x="454334" y="432619"/>
                  <a:pt x="200334" y="521109"/>
                </a:cubicBezTo>
                <a:cubicBezTo>
                  <a:pt x="-53666" y="609599"/>
                  <a:pt x="-10240" y="732502"/>
                  <a:pt x="33186" y="855406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diamond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4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946786" y="865624"/>
            <a:ext cx="817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Gọi tên các con vật và cho biết mỗi con vật sống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đâu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27950" y="250403"/>
            <a:ext cx="7864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NƠI SỐNG CỦA CÁC CON VẬT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37" y="2134020"/>
            <a:ext cx="2702899" cy="26000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485" y="2116675"/>
            <a:ext cx="2707771" cy="254217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589" y="2134020"/>
            <a:ext cx="2632371" cy="258750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057971" y="1482162"/>
            <a:ext cx="177763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cá sấu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15555" y="1462034"/>
            <a:ext cx="177763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ốc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959" y="1482161"/>
            <a:ext cx="177763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Lạc đà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210827" y="5565058"/>
            <a:ext cx="2347133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trên cỏ và sống dưới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nước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19163" y="5615861"/>
            <a:ext cx="1792232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trên </a:t>
            </a:r>
          </a:p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 mạc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30184" y="5540444"/>
            <a:ext cx="2152911" cy="830997"/>
          </a:xfrm>
          <a:prstGeom prst="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trong hồ và trong rừng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2" name="Freeform 1"/>
          <p:cNvSpPr/>
          <p:nvPr/>
        </p:nvSpPr>
        <p:spPr>
          <a:xfrm flipH="1">
            <a:off x="1946786" y="4799718"/>
            <a:ext cx="8418122" cy="727587"/>
          </a:xfrm>
          <a:custGeom>
            <a:avLst/>
            <a:gdLst>
              <a:gd name="connsiteX0" fmla="*/ 4202 w 8418122"/>
              <a:gd name="connsiteY0" fmla="*/ 0 h 727587"/>
              <a:gd name="connsiteX1" fmla="*/ 574473 w 8418122"/>
              <a:gd name="connsiteY1" fmla="*/ 403122 h 727587"/>
              <a:gd name="connsiteX2" fmla="*/ 3592976 w 8418122"/>
              <a:gd name="connsiteY2" fmla="*/ 363793 h 727587"/>
              <a:gd name="connsiteX3" fmla="*/ 6788460 w 8418122"/>
              <a:gd name="connsiteY3" fmla="*/ 344129 h 727587"/>
              <a:gd name="connsiteX4" fmla="*/ 8302627 w 8418122"/>
              <a:gd name="connsiteY4" fmla="*/ 344129 h 727587"/>
              <a:gd name="connsiteX5" fmla="*/ 8312460 w 8418122"/>
              <a:gd name="connsiteY5" fmla="*/ 727587 h 727587"/>
              <a:gd name="connsiteX6" fmla="*/ 8312460 w 8418122"/>
              <a:gd name="connsiteY6" fmla="*/ 727587 h 727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8122" h="727587">
                <a:moveTo>
                  <a:pt x="4202" y="0"/>
                </a:moveTo>
                <a:cubicBezTo>
                  <a:pt x="-9727" y="171245"/>
                  <a:pt x="-23656" y="342490"/>
                  <a:pt x="574473" y="403122"/>
                </a:cubicBezTo>
                <a:cubicBezTo>
                  <a:pt x="1172602" y="463754"/>
                  <a:pt x="3592976" y="363793"/>
                  <a:pt x="3592976" y="363793"/>
                </a:cubicBezTo>
                <a:lnTo>
                  <a:pt x="6788460" y="344129"/>
                </a:lnTo>
                <a:cubicBezTo>
                  <a:pt x="7573402" y="340852"/>
                  <a:pt x="8048627" y="280219"/>
                  <a:pt x="8302627" y="344129"/>
                </a:cubicBezTo>
                <a:cubicBezTo>
                  <a:pt x="8556627" y="408039"/>
                  <a:pt x="8312460" y="727587"/>
                  <a:pt x="8312460" y="727587"/>
                </a:cubicBezTo>
                <a:lnTo>
                  <a:pt x="8312460" y="727587"/>
                </a:lnTo>
              </a:path>
            </a:pathLst>
          </a:custGeom>
          <a:noFill/>
          <a:ln w="31750">
            <a:solidFill>
              <a:srgbClr val="C00000"/>
            </a:solidFill>
            <a:tailEnd type="diamond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 flipH="1">
            <a:off x="1650889" y="4704703"/>
            <a:ext cx="4571699" cy="776748"/>
          </a:xfrm>
          <a:custGeom>
            <a:avLst/>
            <a:gdLst>
              <a:gd name="connsiteX0" fmla="*/ 4571699 w 4571699"/>
              <a:gd name="connsiteY0" fmla="*/ 0 h 776748"/>
              <a:gd name="connsiteX1" fmla="*/ 4158744 w 4571699"/>
              <a:gd name="connsiteY1" fmla="*/ 452284 h 776748"/>
              <a:gd name="connsiteX2" fmla="*/ 2683905 w 4571699"/>
              <a:gd name="connsiteY2" fmla="*/ 481780 h 776748"/>
              <a:gd name="connsiteX3" fmla="*/ 343828 w 4571699"/>
              <a:gd name="connsiteY3" fmla="*/ 471948 h 776748"/>
              <a:gd name="connsiteX4" fmla="*/ 58693 w 4571699"/>
              <a:gd name="connsiteY4" fmla="*/ 776748 h 7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699" h="776748">
                <a:moveTo>
                  <a:pt x="4571699" y="0"/>
                </a:moveTo>
                <a:cubicBezTo>
                  <a:pt x="4522537" y="185993"/>
                  <a:pt x="4473376" y="371987"/>
                  <a:pt x="4158744" y="452284"/>
                </a:cubicBezTo>
                <a:cubicBezTo>
                  <a:pt x="3844112" y="532581"/>
                  <a:pt x="2683905" y="481780"/>
                  <a:pt x="2683905" y="481780"/>
                </a:cubicBezTo>
                <a:cubicBezTo>
                  <a:pt x="2048086" y="485057"/>
                  <a:pt x="781363" y="422787"/>
                  <a:pt x="343828" y="471948"/>
                </a:cubicBezTo>
                <a:cubicBezTo>
                  <a:pt x="-93707" y="521109"/>
                  <a:pt x="-17507" y="648928"/>
                  <a:pt x="58693" y="776748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diamond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flipH="1">
            <a:off x="6001237" y="4665374"/>
            <a:ext cx="4292414" cy="855406"/>
          </a:xfrm>
          <a:custGeom>
            <a:avLst/>
            <a:gdLst>
              <a:gd name="connsiteX0" fmla="*/ 4280721 w 4292414"/>
              <a:gd name="connsiteY0" fmla="*/ 0 h 855406"/>
              <a:gd name="connsiteX1" fmla="*/ 3877598 w 4292414"/>
              <a:gd name="connsiteY1" fmla="*/ 314632 h 855406"/>
              <a:gd name="connsiteX2" fmla="*/ 1557186 w 4292414"/>
              <a:gd name="connsiteY2" fmla="*/ 324464 h 855406"/>
              <a:gd name="connsiteX3" fmla="*/ 200334 w 4292414"/>
              <a:gd name="connsiteY3" fmla="*/ 521109 h 855406"/>
              <a:gd name="connsiteX4" fmla="*/ 33186 w 4292414"/>
              <a:gd name="connsiteY4" fmla="*/ 855406 h 85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2414" h="855406">
                <a:moveTo>
                  <a:pt x="4280721" y="0"/>
                </a:moveTo>
                <a:cubicBezTo>
                  <a:pt x="4306120" y="130277"/>
                  <a:pt x="4331520" y="260555"/>
                  <a:pt x="3877598" y="314632"/>
                </a:cubicBezTo>
                <a:cubicBezTo>
                  <a:pt x="3423676" y="368709"/>
                  <a:pt x="2170063" y="290051"/>
                  <a:pt x="1557186" y="324464"/>
                </a:cubicBezTo>
                <a:cubicBezTo>
                  <a:pt x="944309" y="358877"/>
                  <a:pt x="454334" y="432619"/>
                  <a:pt x="200334" y="521109"/>
                </a:cubicBezTo>
                <a:cubicBezTo>
                  <a:pt x="-53666" y="609599"/>
                  <a:pt x="-10240" y="732502"/>
                  <a:pt x="33186" y="855406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diamond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2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" grpId="0" animBg="1"/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946786" y="865624"/>
            <a:ext cx="8170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Gọi tên các con vật và cho biết mỗi con vật sống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ở đâu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27950" y="250403"/>
            <a:ext cx="7864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NƠI SỐNG CỦA CÁC CON VẬT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20" y="1461633"/>
            <a:ext cx="2702899" cy="245909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920" y="4135877"/>
            <a:ext cx="2707771" cy="2526134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1267465" y="2397031"/>
            <a:ext cx="177763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gà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67465" y="5336290"/>
            <a:ext cx="1777630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cá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98712" y="5595350"/>
            <a:ext cx="2347133" cy="461665"/>
          </a:xfrm>
          <a:prstGeom prst="rect">
            <a:avLst/>
          </a:prstGeom>
          <a:solidFill>
            <a:srgbClr val="F7CB9E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dưới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nước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95824" y="1748603"/>
            <a:ext cx="2152911" cy="1569660"/>
          </a:xfrm>
          <a:prstGeom prst="rect">
            <a:avLst/>
          </a:prstGeom>
          <a:solidFill>
            <a:srgbClr val="F7CB9E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Sống trong rừng hoặc sống trong trang trại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 flipH="1">
            <a:off x="7121561" y="4783959"/>
            <a:ext cx="2507057" cy="783164"/>
          </a:xfrm>
          <a:custGeom>
            <a:avLst/>
            <a:gdLst>
              <a:gd name="connsiteX0" fmla="*/ 4571699 w 4571699"/>
              <a:gd name="connsiteY0" fmla="*/ 0 h 776748"/>
              <a:gd name="connsiteX1" fmla="*/ 4158744 w 4571699"/>
              <a:gd name="connsiteY1" fmla="*/ 452284 h 776748"/>
              <a:gd name="connsiteX2" fmla="*/ 2683905 w 4571699"/>
              <a:gd name="connsiteY2" fmla="*/ 481780 h 776748"/>
              <a:gd name="connsiteX3" fmla="*/ 343828 w 4571699"/>
              <a:gd name="connsiteY3" fmla="*/ 471948 h 776748"/>
              <a:gd name="connsiteX4" fmla="*/ 58693 w 4571699"/>
              <a:gd name="connsiteY4" fmla="*/ 776748 h 776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1699" h="776748">
                <a:moveTo>
                  <a:pt x="4571699" y="0"/>
                </a:moveTo>
                <a:cubicBezTo>
                  <a:pt x="4522537" y="185993"/>
                  <a:pt x="4473376" y="371987"/>
                  <a:pt x="4158744" y="452284"/>
                </a:cubicBezTo>
                <a:cubicBezTo>
                  <a:pt x="3844112" y="532581"/>
                  <a:pt x="2683905" y="481780"/>
                  <a:pt x="2683905" y="481780"/>
                </a:cubicBezTo>
                <a:cubicBezTo>
                  <a:pt x="2048086" y="485057"/>
                  <a:pt x="781363" y="422787"/>
                  <a:pt x="343828" y="471948"/>
                </a:cubicBezTo>
                <a:cubicBezTo>
                  <a:pt x="-93707" y="521109"/>
                  <a:pt x="-17507" y="648928"/>
                  <a:pt x="58693" y="776748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diamond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 flipH="1">
            <a:off x="7201908" y="2160114"/>
            <a:ext cx="1393916" cy="510067"/>
          </a:xfrm>
          <a:custGeom>
            <a:avLst/>
            <a:gdLst>
              <a:gd name="connsiteX0" fmla="*/ 4280721 w 4292414"/>
              <a:gd name="connsiteY0" fmla="*/ 0 h 855406"/>
              <a:gd name="connsiteX1" fmla="*/ 3877598 w 4292414"/>
              <a:gd name="connsiteY1" fmla="*/ 314632 h 855406"/>
              <a:gd name="connsiteX2" fmla="*/ 1557186 w 4292414"/>
              <a:gd name="connsiteY2" fmla="*/ 324464 h 855406"/>
              <a:gd name="connsiteX3" fmla="*/ 200334 w 4292414"/>
              <a:gd name="connsiteY3" fmla="*/ 521109 h 855406"/>
              <a:gd name="connsiteX4" fmla="*/ 33186 w 4292414"/>
              <a:gd name="connsiteY4" fmla="*/ 855406 h 85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2414" h="855406">
                <a:moveTo>
                  <a:pt x="4280721" y="0"/>
                </a:moveTo>
                <a:cubicBezTo>
                  <a:pt x="4306120" y="130277"/>
                  <a:pt x="4331520" y="260555"/>
                  <a:pt x="3877598" y="314632"/>
                </a:cubicBezTo>
                <a:cubicBezTo>
                  <a:pt x="3423676" y="368709"/>
                  <a:pt x="2170063" y="290051"/>
                  <a:pt x="1557186" y="324464"/>
                </a:cubicBezTo>
                <a:cubicBezTo>
                  <a:pt x="944309" y="358877"/>
                  <a:pt x="454334" y="432619"/>
                  <a:pt x="200334" y="521109"/>
                </a:cubicBezTo>
                <a:cubicBezTo>
                  <a:pt x="-53666" y="609599"/>
                  <a:pt x="-10240" y="732502"/>
                  <a:pt x="33186" y="855406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diamond" w="lg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1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  <p:bldP spid="13" grpId="0" animBg="1"/>
      <p:bldP spid="14" grpId="0" animBg="1"/>
      <p:bldP spid="16" grpId="0" animBg="1"/>
      <p:bldP spid="18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Hexagon 6"/>
          <p:cNvSpPr/>
          <p:nvPr/>
        </p:nvSpPr>
        <p:spPr>
          <a:xfrm>
            <a:off x="4477953" y="5071280"/>
            <a:ext cx="2830838" cy="1188077"/>
          </a:xfrm>
          <a:custGeom>
            <a:avLst/>
            <a:gdLst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63438 h 1102971"/>
              <a:gd name="connsiteX1" fmla="*/ 581735 w 2830838"/>
              <a:gd name="connsiteY1" fmla="*/ 23905 h 1102971"/>
              <a:gd name="connsiteX2" fmla="*/ 2249103 w 2830838"/>
              <a:gd name="connsiteY2" fmla="*/ 23905 h 1102971"/>
              <a:gd name="connsiteX3" fmla="*/ 2830838 w 2830838"/>
              <a:gd name="connsiteY3" fmla="*/ 563438 h 1102971"/>
              <a:gd name="connsiteX4" fmla="*/ 2249103 w 2830838"/>
              <a:gd name="connsiteY4" fmla="*/ 1102971 h 1102971"/>
              <a:gd name="connsiteX5" fmla="*/ 581735 w 2830838"/>
              <a:gd name="connsiteY5" fmla="*/ 1102971 h 1102971"/>
              <a:gd name="connsiteX6" fmla="*/ 0 w 2830838"/>
              <a:gd name="connsiteY6" fmla="*/ 563438 h 1102971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61781"/>
              <a:gd name="connsiteX1" fmla="*/ 581735 w 2830838"/>
              <a:gd name="connsiteY1" fmla="*/ 44466 h 1161781"/>
              <a:gd name="connsiteX2" fmla="*/ 2249103 w 2830838"/>
              <a:gd name="connsiteY2" fmla="*/ 44466 h 1161781"/>
              <a:gd name="connsiteX3" fmla="*/ 2830838 w 2830838"/>
              <a:gd name="connsiteY3" fmla="*/ 583999 h 1161781"/>
              <a:gd name="connsiteX4" fmla="*/ 2249103 w 2830838"/>
              <a:gd name="connsiteY4" fmla="*/ 1123532 h 1161781"/>
              <a:gd name="connsiteX5" fmla="*/ 581735 w 2830838"/>
              <a:gd name="connsiteY5" fmla="*/ 1123532 h 1161781"/>
              <a:gd name="connsiteX6" fmla="*/ 0 w 2830838"/>
              <a:gd name="connsiteY6" fmla="*/ 583999 h 1161781"/>
              <a:gd name="connsiteX0" fmla="*/ 0 w 2830838"/>
              <a:gd name="connsiteY0" fmla="*/ 583999 h 1161781"/>
              <a:gd name="connsiteX1" fmla="*/ 581735 w 2830838"/>
              <a:gd name="connsiteY1" fmla="*/ 44466 h 1161781"/>
              <a:gd name="connsiteX2" fmla="*/ 2249103 w 2830838"/>
              <a:gd name="connsiteY2" fmla="*/ 44466 h 1161781"/>
              <a:gd name="connsiteX3" fmla="*/ 2830838 w 2830838"/>
              <a:gd name="connsiteY3" fmla="*/ 583999 h 1161781"/>
              <a:gd name="connsiteX4" fmla="*/ 2249103 w 2830838"/>
              <a:gd name="connsiteY4" fmla="*/ 1123532 h 1161781"/>
              <a:gd name="connsiteX5" fmla="*/ 581735 w 2830838"/>
              <a:gd name="connsiteY5" fmla="*/ 1123532 h 1161781"/>
              <a:gd name="connsiteX6" fmla="*/ 0 w 2830838"/>
              <a:gd name="connsiteY6" fmla="*/ 583999 h 1161781"/>
              <a:gd name="connsiteX0" fmla="*/ 0 w 2830838"/>
              <a:gd name="connsiteY0" fmla="*/ 583999 h 1188077"/>
              <a:gd name="connsiteX1" fmla="*/ 581735 w 2830838"/>
              <a:gd name="connsiteY1" fmla="*/ 44466 h 1188077"/>
              <a:gd name="connsiteX2" fmla="*/ 2249103 w 2830838"/>
              <a:gd name="connsiteY2" fmla="*/ 44466 h 1188077"/>
              <a:gd name="connsiteX3" fmla="*/ 2830838 w 2830838"/>
              <a:gd name="connsiteY3" fmla="*/ 583999 h 1188077"/>
              <a:gd name="connsiteX4" fmla="*/ 2249103 w 2830838"/>
              <a:gd name="connsiteY4" fmla="*/ 1123532 h 1188077"/>
              <a:gd name="connsiteX5" fmla="*/ 581735 w 2830838"/>
              <a:gd name="connsiteY5" fmla="*/ 1123532 h 1188077"/>
              <a:gd name="connsiteX6" fmla="*/ 0 w 2830838"/>
              <a:gd name="connsiteY6" fmla="*/ 583999 h 11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0838" h="1188077">
                <a:moveTo>
                  <a:pt x="0" y="583999"/>
                </a:moveTo>
                <a:cubicBezTo>
                  <a:pt x="172397" y="296578"/>
                  <a:pt x="301762" y="192037"/>
                  <a:pt x="581735" y="44466"/>
                </a:cubicBezTo>
                <a:cubicBezTo>
                  <a:pt x="1191313" y="-20079"/>
                  <a:pt x="1618010" y="-9322"/>
                  <a:pt x="2249103" y="44466"/>
                </a:cubicBezTo>
                <a:cubicBezTo>
                  <a:pt x="2486046" y="213552"/>
                  <a:pt x="2626169" y="339609"/>
                  <a:pt x="2830838" y="583999"/>
                </a:cubicBezTo>
                <a:cubicBezTo>
                  <a:pt x="2669199" y="806874"/>
                  <a:pt x="2518318" y="965204"/>
                  <a:pt x="2249103" y="1123532"/>
                </a:cubicBezTo>
                <a:cubicBezTo>
                  <a:pt x="1618010" y="1209593"/>
                  <a:pt x="1212828" y="1209593"/>
                  <a:pt x="581735" y="1123532"/>
                </a:cubicBezTo>
                <a:cubicBezTo>
                  <a:pt x="312519" y="975961"/>
                  <a:pt x="183154" y="892935"/>
                  <a:pt x="0" y="583999"/>
                </a:cubicBezTo>
                <a:close/>
              </a:path>
            </a:pathLst>
          </a:custGeom>
          <a:solidFill>
            <a:srgbClr val="B9E6FB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xagon 6"/>
          <p:cNvSpPr/>
          <p:nvPr/>
        </p:nvSpPr>
        <p:spPr>
          <a:xfrm>
            <a:off x="4417693" y="3454667"/>
            <a:ext cx="2830838" cy="1188077"/>
          </a:xfrm>
          <a:custGeom>
            <a:avLst/>
            <a:gdLst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63438 h 1102971"/>
              <a:gd name="connsiteX1" fmla="*/ 581735 w 2830838"/>
              <a:gd name="connsiteY1" fmla="*/ 23905 h 1102971"/>
              <a:gd name="connsiteX2" fmla="*/ 2249103 w 2830838"/>
              <a:gd name="connsiteY2" fmla="*/ 23905 h 1102971"/>
              <a:gd name="connsiteX3" fmla="*/ 2830838 w 2830838"/>
              <a:gd name="connsiteY3" fmla="*/ 563438 h 1102971"/>
              <a:gd name="connsiteX4" fmla="*/ 2249103 w 2830838"/>
              <a:gd name="connsiteY4" fmla="*/ 1102971 h 1102971"/>
              <a:gd name="connsiteX5" fmla="*/ 581735 w 2830838"/>
              <a:gd name="connsiteY5" fmla="*/ 1102971 h 1102971"/>
              <a:gd name="connsiteX6" fmla="*/ 0 w 2830838"/>
              <a:gd name="connsiteY6" fmla="*/ 563438 h 1102971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61781"/>
              <a:gd name="connsiteX1" fmla="*/ 581735 w 2830838"/>
              <a:gd name="connsiteY1" fmla="*/ 44466 h 1161781"/>
              <a:gd name="connsiteX2" fmla="*/ 2249103 w 2830838"/>
              <a:gd name="connsiteY2" fmla="*/ 44466 h 1161781"/>
              <a:gd name="connsiteX3" fmla="*/ 2830838 w 2830838"/>
              <a:gd name="connsiteY3" fmla="*/ 583999 h 1161781"/>
              <a:gd name="connsiteX4" fmla="*/ 2249103 w 2830838"/>
              <a:gd name="connsiteY4" fmla="*/ 1123532 h 1161781"/>
              <a:gd name="connsiteX5" fmla="*/ 581735 w 2830838"/>
              <a:gd name="connsiteY5" fmla="*/ 1123532 h 1161781"/>
              <a:gd name="connsiteX6" fmla="*/ 0 w 2830838"/>
              <a:gd name="connsiteY6" fmla="*/ 583999 h 1161781"/>
              <a:gd name="connsiteX0" fmla="*/ 0 w 2830838"/>
              <a:gd name="connsiteY0" fmla="*/ 583999 h 1161781"/>
              <a:gd name="connsiteX1" fmla="*/ 581735 w 2830838"/>
              <a:gd name="connsiteY1" fmla="*/ 44466 h 1161781"/>
              <a:gd name="connsiteX2" fmla="*/ 2249103 w 2830838"/>
              <a:gd name="connsiteY2" fmla="*/ 44466 h 1161781"/>
              <a:gd name="connsiteX3" fmla="*/ 2830838 w 2830838"/>
              <a:gd name="connsiteY3" fmla="*/ 583999 h 1161781"/>
              <a:gd name="connsiteX4" fmla="*/ 2249103 w 2830838"/>
              <a:gd name="connsiteY4" fmla="*/ 1123532 h 1161781"/>
              <a:gd name="connsiteX5" fmla="*/ 581735 w 2830838"/>
              <a:gd name="connsiteY5" fmla="*/ 1123532 h 1161781"/>
              <a:gd name="connsiteX6" fmla="*/ 0 w 2830838"/>
              <a:gd name="connsiteY6" fmla="*/ 583999 h 1161781"/>
              <a:gd name="connsiteX0" fmla="*/ 0 w 2830838"/>
              <a:gd name="connsiteY0" fmla="*/ 583999 h 1188077"/>
              <a:gd name="connsiteX1" fmla="*/ 581735 w 2830838"/>
              <a:gd name="connsiteY1" fmla="*/ 44466 h 1188077"/>
              <a:gd name="connsiteX2" fmla="*/ 2249103 w 2830838"/>
              <a:gd name="connsiteY2" fmla="*/ 44466 h 1188077"/>
              <a:gd name="connsiteX3" fmla="*/ 2830838 w 2830838"/>
              <a:gd name="connsiteY3" fmla="*/ 583999 h 1188077"/>
              <a:gd name="connsiteX4" fmla="*/ 2249103 w 2830838"/>
              <a:gd name="connsiteY4" fmla="*/ 1123532 h 1188077"/>
              <a:gd name="connsiteX5" fmla="*/ 581735 w 2830838"/>
              <a:gd name="connsiteY5" fmla="*/ 1123532 h 1188077"/>
              <a:gd name="connsiteX6" fmla="*/ 0 w 2830838"/>
              <a:gd name="connsiteY6" fmla="*/ 583999 h 11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0838" h="1188077">
                <a:moveTo>
                  <a:pt x="0" y="583999"/>
                </a:moveTo>
                <a:cubicBezTo>
                  <a:pt x="172397" y="296578"/>
                  <a:pt x="301762" y="192037"/>
                  <a:pt x="581735" y="44466"/>
                </a:cubicBezTo>
                <a:cubicBezTo>
                  <a:pt x="1191313" y="-20079"/>
                  <a:pt x="1618010" y="-9322"/>
                  <a:pt x="2249103" y="44466"/>
                </a:cubicBezTo>
                <a:cubicBezTo>
                  <a:pt x="2486046" y="213552"/>
                  <a:pt x="2626169" y="339609"/>
                  <a:pt x="2830838" y="583999"/>
                </a:cubicBezTo>
                <a:cubicBezTo>
                  <a:pt x="2669199" y="806874"/>
                  <a:pt x="2518318" y="965204"/>
                  <a:pt x="2249103" y="1123532"/>
                </a:cubicBezTo>
                <a:cubicBezTo>
                  <a:pt x="1618010" y="1209593"/>
                  <a:pt x="1212828" y="1209593"/>
                  <a:pt x="581735" y="1123532"/>
                </a:cubicBezTo>
                <a:cubicBezTo>
                  <a:pt x="312519" y="975961"/>
                  <a:pt x="183154" y="892935"/>
                  <a:pt x="0" y="583999"/>
                </a:cubicBezTo>
                <a:close/>
              </a:path>
            </a:pathLst>
          </a:custGeom>
          <a:solidFill>
            <a:srgbClr val="B9E6FB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xagon 6"/>
          <p:cNvSpPr/>
          <p:nvPr/>
        </p:nvSpPr>
        <p:spPr>
          <a:xfrm>
            <a:off x="4271848" y="2011260"/>
            <a:ext cx="2830838" cy="1188077"/>
          </a:xfrm>
          <a:custGeom>
            <a:avLst/>
            <a:gdLst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39533 h 1079066"/>
              <a:gd name="connsiteX1" fmla="*/ 581735 w 2830838"/>
              <a:gd name="connsiteY1" fmla="*/ 0 h 1079066"/>
              <a:gd name="connsiteX2" fmla="*/ 2249103 w 2830838"/>
              <a:gd name="connsiteY2" fmla="*/ 0 h 1079066"/>
              <a:gd name="connsiteX3" fmla="*/ 2830838 w 2830838"/>
              <a:gd name="connsiteY3" fmla="*/ 539533 h 1079066"/>
              <a:gd name="connsiteX4" fmla="*/ 2249103 w 2830838"/>
              <a:gd name="connsiteY4" fmla="*/ 1079066 h 1079066"/>
              <a:gd name="connsiteX5" fmla="*/ 581735 w 2830838"/>
              <a:gd name="connsiteY5" fmla="*/ 1079066 h 1079066"/>
              <a:gd name="connsiteX6" fmla="*/ 0 w 2830838"/>
              <a:gd name="connsiteY6" fmla="*/ 539533 h 1079066"/>
              <a:gd name="connsiteX0" fmla="*/ 0 w 2830838"/>
              <a:gd name="connsiteY0" fmla="*/ 563438 h 1102971"/>
              <a:gd name="connsiteX1" fmla="*/ 581735 w 2830838"/>
              <a:gd name="connsiteY1" fmla="*/ 23905 h 1102971"/>
              <a:gd name="connsiteX2" fmla="*/ 2249103 w 2830838"/>
              <a:gd name="connsiteY2" fmla="*/ 23905 h 1102971"/>
              <a:gd name="connsiteX3" fmla="*/ 2830838 w 2830838"/>
              <a:gd name="connsiteY3" fmla="*/ 563438 h 1102971"/>
              <a:gd name="connsiteX4" fmla="*/ 2249103 w 2830838"/>
              <a:gd name="connsiteY4" fmla="*/ 1102971 h 1102971"/>
              <a:gd name="connsiteX5" fmla="*/ 581735 w 2830838"/>
              <a:gd name="connsiteY5" fmla="*/ 1102971 h 1102971"/>
              <a:gd name="connsiteX6" fmla="*/ 0 w 2830838"/>
              <a:gd name="connsiteY6" fmla="*/ 563438 h 1102971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23532"/>
              <a:gd name="connsiteX1" fmla="*/ 581735 w 2830838"/>
              <a:gd name="connsiteY1" fmla="*/ 44466 h 1123532"/>
              <a:gd name="connsiteX2" fmla="*/ 2249103 w 2830838"/>
              <a:gd name="connsiteY2" fmla="*/ 44466 h 1123532"/>
              <a:gd name="connsiteX3" fmla="*/ 2830838 w 2830838"/>
              <a:gd name="connsiteY3" fmla="*/ 583999 h 1123532"/>
              <a:gd name="connsiteX4" fmla="*/ 2249103 w 2830838"/>
              <a:gd name="connsiteY4" fmla="*/ 1123532 h 1123532"/>
              <a:gd name="connsiteX5" fmla="*/ 581735 w 2830838"/>
              <a:gd name="connsiteY5" fmla="*/ 1123532 h 1123532"/>
              <a:gd name="connsiteX6" fmla="*/ 0 w 2830838"/>
              <a:gd name="connsiteY6" fmla="*/ 583999 h 1123532"/>
              <a:gd name="connsiteX0" fmla="*/ 0 w 2830838"/>
              <a:gd name="connsiteY0" fmla="*/ 583999 h 1161781"/>
              <a:gd name="connsiteX1" fmla="*/ 581735 w 2830838"/>
              <a:gd name="connsiteY1" fmla="*/ 44466 h 1161781"/>
              <a:gd name="connsiteX2" fmla="*/ 2249103 w 2830838"/>
              <a:gd name="connsiteY2" fmla="*/ 44466 h 1161781"/>
              <a:gd name="connsiteX3" fmla="*/ 2830838 w 2830838"/>
              <a:gd name="connsiteY3" fmla="*/ 583999 h 1161781"/>
              <a:gd name="connsiteX4" fmla="*/ 2249103 w 2830838"/>
              <a:gd name="connsiteY4" fmla="*/ 1123532 h 1161781"/>
              <a:gd name="connsiteX5" fmla="*/ 581735 w 2830838"/>
              <a:gd name="connsiteY5" fmla="*/ 1123532 h 1161781"/>
              <a:gd name="connsiteX6" fmla="*/ 0 w 2830838"/>
              <a:gd name="connsiteY6" fmla="*/ 583999 h 1161781"/>
              <a:gd name="connsiteX0" fmla="*/ 0 w 2830838"/>
              <a:gd name="connsiteY0" fmla="*/ 583999 h 1161781"/>
              <a:gd name="connsiteX1" fmla="*/ 581735 w 2830838"/>
              <a:gd name="connsiteY1" fmla="*/ 44466 h 1161781"/>
              <a:gd name="connsiteX2" fmla="*/ 2249103 w 2830838"/>
              <a:gd name="connsiteY2" fmla="*/ 44466 h 1161781"/>
              <a:gd name="connsiteX3" fmla="*/ 2830838 w 2830838"/>
              <a:gd name="connsiteY3" fmla="*/ 583999 h 1161781"/>
              <a:gd name="connsiteX4" fmla="*/ 2249103 w 2830838"/>
              <a:gd name="connsiteY4" fmla="*/ 1123532 h 1161781"/>
              <a:gd name="connsiteX5" fmla="*/ 581735 w 2830838"/>
              <a:gd name="connsiteY5" fmla="*/ 1123532 h 1161781"/>
              <a:gd name="connsiteX6" fmla="*/ 0 w 2830838"/>
              <a:gd name="connsiteY6" fmla="*/ 583999 h 1161781"/>
              <a:gd name="connsiteX0" fmla="*/ 0 w 2830838"/>
              <a:gd name="connsiteY0" fmla="*/ 583999 h 1188077"/>
              <a:gd name="connsiteX1" fmla="*/ 581735 w 2830838"/>
              <a:gd name="connsiteY1" fmla="*/ 44466 h 1188077"/>
              <a:gd name="connsiteX2" fmla="*/ 2249103 w 2830838"/>
              <a:gd name="connsiteY2" fmla="*/ 44466 h 1188077"/>
              <a:gd name="connsiteX3" fmla="*/ 2830838 w 2830838"/>
              <a:gd name="connsiteY3" fmla="*/ 583999 h 1188077"/>
              <a:gd name="connsiteX4" fmla="*/ 2249103 w 2830838"/>
              <a:gd name="connsiteY4" fmla="*/ 1123532 h 1188077"/>
              <a:gd name="connsiteX5" fmla="*/ 581735 w 2830838"/>
              <a:gd name="connsiteY5" fmla="*/ 1123532 h 1188077"/>
              <a:gd name="connsiteX6" fmla="*/ 0 w 2830838"/>
              <a:gd name="connsiteY6" fmla="*/ 583999 h 118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30838" h="1188077">
                <a:moveTo>
                  <a:pt x="0" y="583999"/>
                </a:moveTo>
                <a:cubicBezTo>
                  <a:pt x="172397" y="296578"/>
                  <a:pt x="301762" y="192037"/>
                  <a:pt x="581735" y="44466"/>
                </a:cubicBezTo>
                <a:cubicBezTo>
                  <a:pt x="1191313" y="-20079"/>
                  <a:pt x="1618010" y="-9322"/>
                  <a:pt x="2249103" y="44466"/>
                </a:cubicBezTo>
                <a:cubicBezTo>
                  <a:pt x="2486046" y="213552"/>
                  <a:pt x="2626169" y="339609"/>
                  <a:pt x="2830838" y="583999"/>
                </a:cubicBezTo>
                <a:cubicBezTo>
                  <a:pt x="2669199" y="806874"/>
                  <a:pt x="2518318" y="965204"/>
                  <a:pt x="2249103" y="1123532"/>
                </a:cubicBezTo>
                <a:cubicBezTo>
                  <a:pt x="1618010" y="1209593"/>
                  <a:pt x="1212828" y="1209593"/>
                  <a:pt x="581735" y="1123532"/>
                </a:cubicBezTo>
                <a:cubicBezTo>
                  <a:pt x="312519" y="975961"/>
                  <a:pt x="183154" y="892935"/>
                  <a:pt x="0" y="583999"/>
                </a:cubicBezTo>
                <a:close/>
              </a:path>
            </a:pathLst>
          </a:custGeom>
          <a:solidFill>
            <a:srgbClr val="B9E6FB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1946786" y="716821"/>
            <a:ext cx="99188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s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ắp xếp các con vật trên theo các nhóm môi trường sống</a:t>
            </a: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nhé</a:t>
            </a: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019142" y="187340"/>
            <a:ext cx="7864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TÌM HIỂU NƠI SỐNG CỦA CÁC CON VẬT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3" y="1257146"/>
            <a:ext cx="2417436" cy="1297706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7" r="727"/>
          <a:stretch/>
        </p:blipFill>
        <p:spPr>
          <a:xfrm>
            <a:off x="8790608" y="5462136"/>
            <a:ext cx="2417436" cy="132978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608" y="2632572"/>
            <a:ext cx="2417436" cy="135349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4717600" y="5240859"/>
            <a:ext cx="2467898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Vừa trên cạn</a:t>
            </a:r>
          </a:p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vừa dưới nước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67400" y="2393294"/>
            <a:ext cx="1639734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 cạn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34788" y="3804677"/>
            <a:ext cx="2467898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Dưới nước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69" y="4054428"/>
            <a:ext cx="2417436" cy="1300510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86251" y="4092702"/>
            <a:ext cx="2421793" cy="1271565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3" y="5461566"/>
            <a:ext cx="2354356" cy="1294238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2025" y="2661479"/>
            <a:ext cx="2417436" cy="1286322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251" y="1216306"/>
            <a:ext cx="2421793" cy="132139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cxnSp>
        <p:nvCxnSpPr>
          <p:cNvPr id="11" name="8"/>
          <p:cNvCxnSpPr>
            <a:stCxn id="5" idx="6"/>
            <a:endCxn id="24" idx="1"/>
          </p:cNvCxnSpPr>
          <p:nvPr/>
        </p:nvCxnSpPr>
        <p:spPr>
          <a:xfrm>
            <a:off x="3131639" y="1905999"/>
            <a:ext cx="1928049" cy="320974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7"/>
          <p:cNvCxnSpPr>
            <a:stCxn id="19" idx="6"/>
            <a:endCxn id="24" idx="0"/>
          </p:cNvCxnSpPr>
          <p:nvPr/>
        </p:nvCxnSpPr>
        <p:spPr>
          <a:xfrm>
            <a:off x="3107505" y="4704683"/>
            <a:ext cx="1370448" cy="950596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6"/>
          <p:cNvCxnSpPr>
            <a:stCxn id="20" idx="6"/>
            <a:endCxn id="24" idx="3"/>
          </p:cNvCxnSpPr>
          <p:nvPr/>
        </p:nvCxnSpPr>
        <p:spPr>
          <a:xfrm flipH="1">
            <a:off x="7308791" y="4728485"/>
            <a:ext cx="1477460" cy="926794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5"/>
          <p:cNvCxnSpPr>
            <a:stCxn id="21" idx="6"/>
            <a:endCxn id="7" idx="0"/>
          </p:cNvCxnSpPr>
          <p:nvPr/>
        </p:nvCxnSpPr>
        <p:spPr>
          <a:xfrm flipV="1">
            <a:off x="3068559" y="2595259"/>
            <a:ext cx="1203289" cy="3513426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4"/>
          <p:cNvCxnSpPr>
            <a:stCxn id="23" idx="2"/>
            <a:endCxn id="25" idx="3"/>
          </p:cNvCxnSpPr>
          <p:nvPr/>
        </p:nvCxnSpPr>
        <p:spPr>
          <a:xfrm flipH="1">
            <a:off x="7248531" y="1877002"/>
            <a:ext cx="1537720" cy="2161664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"/>
          <p:cNvCxnSpPr>
            <a:stCxn id="12" idx="2"/>
            <a:endCxn id="7" idx="3"/>
          </p:cNvCxnSpPr>
          <p:nvPr/>
        </p:nvCxnSpPr>
        <p:spPr>
          <a:xfrm flipH="1" flipV="1">
            <a:off x="7102686" y="2595259"/>
            <a:ext cx="1687922" cy="71405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2"/>
          <p:cNvCxnSpPr>
            <a:stCxn id="22" idx="2"/>
            <a:endCxn id="7" idx="5"/>
          </p:cNvCxnSpPr>
          <p:nvPr/>
        </p:nvCxnSpPr>
        <p:spPr>
          <a:xfrm flipV="1">
            <a:off x="3129461" y="3134792"/>
            <a:ext cx="1724122" cy="16984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1"/>
          <p:cNvCxnSpPr>
            <a:stCxn id="9" idx="2"/>
            <a:endCxn id="7" idx="3"/>
          </p:cNvCxnSpPr>
          <p:nvPr/>
        </p:nvCxnSpPr>
        <p:spPr>
          <a:xfrm flipH="1" flipV="1">
            <a:off x="7102686" y="2595259"/>
            <a:ext cx="1687922" cy="35317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35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1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7" grpId="0" animBg="1"/>
      <p:bldP spid="116" grpId="0"/>
      <p:bldP spid="117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63F6BA1-9897-22AA-DB5A-60A5A87B0197}"/>
              </a:ext>
            </a:extLst>
          </p:cNvPr>
          <p:cNvSpPr/>
          <p:nvPr/>
        </p:nvSpPr>
        <p:spPr>
          <a:xfrm>
            <a:off x="1282535" y="1460665"/>
            <a:ext cx="10248405" cy="5225143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0E6A5-BF3E-AA05-6031-C53EA49F1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341" y="1544492"/>
            <a:ext cx="9359733" cy="49817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116" name="TextBox 115"/>
          <p:cNvSpPr txBox="1"/>
          <p:nvPr/>
        </p:nvSpPr>
        <p:spPr>
          <a:xfrm>
            <a:off x="3753086" y="2380151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voi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C04BC-3D7F-BE69-93EC-B985CBEE2A5C}"/>
              </a:ext>
            </a:extLst>
          </p:cNvPr>
          <p:cNvSpPr txBox="1"/>
          <p:nvPr/>
        </p:nvSpPr>
        <p:spPr>
          <a:xfrm>
            <a:off x="4178619" y="2947287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9880-FDCE-11C3-0DC0-C35669E839F5}"/>
              </a:ext>
            </a:extLst>
          </p:cNvPr>
          <p:cNvSpPr txBox="1"/>
          <p:nvPr/>
        </p:nvSpPr>
        <p:spPr>
          <a:xfrm>
            <a:off x="4049970" y="3782946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mèo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A155F-580A-DABA-B143-E1C74692D1E2}"/>
              </a:ext>
            </a:extLst>
          </p:cNvPr>
          <p:cNvSpPr txBox="1"/>
          <p:nvPr/>
        </p:nvSpPr>
        <p:spPr>
          <a:xfrm>
            <a:off x="4475503" y="4350082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2BD66A-5807-F53F-C6F3-C4D870DAC2D3}"/>
              </a:ext>
            </a:extLst>
          </p:cNvPr>
          <p:cNvSpPr txBox="1"/>
          <p:nvPr/>
        </p:nvSpPr>
        <p:spPr>
          <a:xfrm>
            <a:off x="4327060" y="5185741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tôm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D06A2-8480-83D8-2B9A-C0A367D82DFA}"/>
              </a:ext>
            </a:extLst>
          </p:cNvPr>
          <p:cNvSpPr txBox="1"/>
          <p:nvPr/>
        </p:nvSpPr>
        <p:spPr>
          <a:xfrm>
            <a:off x="4446057" y="5790567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nước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33614-350C-A655-5CF5-CE265CA30F7E}"/>
              </a:ext>
            </a:extLst>
          </p:cNvPr>
          <p:cNvSpPr txBox="1"/>
          <p:nvPr/>
        </p:nvSpPr>
        <p:spPr>
          <a:xfrm>
            <a:off x="8348837" y="2380151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thỏ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A24DDB8-8B0C-1FE4-2AA7-7764CD669A5E}"/>
              </a:ext>
            </a:extLst>
          </p:cNvPr>
          <p:cNvSpPr txBox="1"/>
          <p:nvPr/>
        </p:nvSpPr>
        <p:spPr>
          <a:xfrm>
            <a:off x="8774370" y="2947287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91CB89-7C51-243B-DD56-5F75583CE556}"/>
              </a:ext>
            </a:extLst>
          </p:cNvPr>
          <p:cNvSpPr txBox="1"/>
          <p:nvPr/>
        </p:nvSpPr>
        <p:spPr>
          <a:xfrm>
            <a:off x="8517072" y="3795700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chó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B4204A-244A-9942-14EB-706EE38B80FA}"/>
              </a:ext>
            </a:extLst>
          </p:cNvPr>
          <p:cNvSpPr txBox="1"/>
          <p:nvPr/>
        </p:nvSpPr>
        <p:spPr>
          <a:xfrm>
            <a:off x="8942605" y="4362836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cạn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3EE662-7220-53D5-7965-9101F7DCC421}"/>
              </a:ext>
            </a:extLst>
          </p:cNvPr>
          <p:cNvSpPr txBox="1"/>
          <p:nvPr/>
        </p:nvSpPr>
        <p:spPr>
          <a:xfrm>
            <a:off x="8645719" y="5243173"/>
            <a:ext cx="17689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rùa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EFC270-4F1B-692E-7FDD-0CC5B23C9E23}"/>
              </a:ext>
            </a:extLst>
          </p:cNvPr>
          <p:cNvSpPr txBox="1"/>
          <p:nvPr/>
        </p:nvSpPr>
        <p:spPr>
          <a:xfrm>
            <a:off x="8705579" y="5695289"/>
            <a:ext cx="2317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Vừa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cạn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vừa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dưới</a:t>
            </a:r>
            <a:r>
              <a:rPr lang="en-US" altLang="zh-CN" sz="24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altLang="zh-CN" sz="2400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nước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30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6" grpId="0"/>
      <p:bldP spid="4" grpId="0"/>
      <p:bldP spid="10" grpId="0"/>
      <p:bldP spid="11" grpId="0"/>
      <p:bldP spid="12" grpId="0"/>
      <p:bldP spid="13" grpId="0"/>
      <p:bldP spid="14" grpId="0"/>
      <p:bldP spid="15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3770</TotalTime>
  <Words>1883</Words>
  <Application>Microsoft Office PowerPoint</Application>
  <PresentationFormat>Widescreen</PresentationFormat>
  <Paragraphs>284</Paragraphs>
  <Slides>29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Roboto</vt:lpstr>
      <vt:lpstr>Arial</vt:lpstr>
      <vt:lpstr>Times New Roman</vt:lpstr>
      <vt:lpstr>Roboto Black</vt:lpstr>
      <vt:lpstr>Calibri Light</vt:lpstr>
      <vt:lpstr>Calibri</vt:lpstr>
      <vt:lpstr>Wingdings</vt:lpstr>
      <vt:lpstr>1_Office Theme</vt:lpstr>
      <vt:lpstr>2_Office Theme</vt:lpstr>
      <vt:lpstr>4_Office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STD_DELL</cp:lastModifiedBy>
  <cp:revision>192</cp:revision>
  <dcterms:created xsi:type="dcterms:W3CDTF">2023-04-01T23:44:56Z</dcterms:created>
  <dcterms:modified xsi:type="dcterms:W3CDTF">2024-03-25T11:31:06Z</dcterms:modified>
</cp:coreProperties>
</file>