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sldIdLst>
    <p:sldId id="300" r:id="rId2"/>
    <p:sldId id="314" r:id="rId3"/>
    <p:sldId id="261" r:id="rId4"/>
    <p:sldId id="279" r:id="rId5"/>
    <p:sldId id="306" r:id="rId6"/>
    <p:sldId id="312" r:id="rId7"/>
    <p:sldId id="301" r:id="rId8"/>
    <p:sldId id="302" r:id="rId9"/>
    <p:sldId id="307" r:id="rId10"/>
    <p:sldId id="308" r:id="rId11"/>
    <p:sldId id="309" r:id="rId12"/>
    <p:sldId id="310" r:id="rId13"/>
    <p:sldId id="311" r:id="rId14"/>
    <p:sldId id="315" r:id="rId15"/>
    <p:sldId id="270"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BC"/>
    <a:srgbClr val="FFD6D8"/>
    <a:srgbClr val="FEEAEA"/>
    <a:srgbClr val="000000"/>
    <a:srgbClr val="B4EFFF"/>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6" autoAdjust="0"/>
    <p:restoredTop sz="94660"/>
  </p:normalViewPr>
  <p:slideViewPr>
    <p:cSldViewPr snapToGrid="0">
      <p:cViewPr varScale="1">
        <p:scale>
          <a:sx n="66" d="100"/>
          <a:sy n="66" d="100"/>
        </p:scale>
        <p:origin x="424"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6A425-E0A4-4EE8-B816-C32D910AADA9}"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6CFF6-7086-4F64-A12B-C9BDA0DBBFCF}" type="slidenum">
              <a:rPr lang="en-US" smtClean="0"/>
              <a:t>‹#›</a:t>
            </a:fld>
            <a:endParaRPr lang="en-US"/>
          </a:p>
        </p:txBody>
      </p:sp>
    </p:spTree>
    <p:extLst>
      <p:ext uri="{BB962C8B-B14F-4D97-AF65-F5344CB8AC3E}">
        <p14:creationId xmlns:p14="http://schemas.microsoft.com/office/powerpoint/2010/main" val="395737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490494" y="-9077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4" cy="6522921"/>
            <a:chOff x="262135" y="188414"/>
            <a:chExt cx="8616642" cy="4744301"/>
          </a:xfrm>
          <a:solidFill>
            <a:schemeClr val="accent2"/>
          </a:solidFill>
        </p:grpSpPr>
        <p:grpSp>
          <p:nvGrpSpPr>
            <p:cNvPr id="46" name="Google Shape;46;p4"/>
            <p:cNvGrpSpPr/>
            <p:nvPr/>
          </p:nvGrpSpPr>
          <p:grpSpPr>
            <a:xfrm>
              <a:off x="262135" y="188414"/>
              <a:ext cx="8616642" cy="4744301"/>
              <a:chOff x="262135" y="188414"/>
              <a:chExt cx="8616642" cy="4744301"/>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475155" y="4650863"/>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271874" y="387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
        <p:nvSpPr>
          <p:cNvPr id="20" name="Google Shape;27;p3">
            <a:extLst>
              <a:ext uri="{FF2B5EF4-FFF2-40B4-BE49-F238E27FC236}">
                <a16:creationId xmlns:a16="http://schemas.microsoft.com/office/drawing/2014/main" id="{99620F6B-0CF2-8E44-8BB5-6C5254B3EFAC}"/>
              </a:ext>
            </a:extLst>
          </p:cNvPr>
          <p:cNvSpPr/>
          <p:nvPr userDrawn="1"/>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6;p3">
            <a:extLst>
              <a:ext uri="{FF2B5EF4-FFF2-40B4-BE49-F238E27FC236}">
                <a16:creationId xmlns:a16="http://schemas.microsoft.com/office/drawing/2014/main" id="{5B710D1E-25F3-864E-8EB5-BDC2579A3B3E}"/>
              </a:ext>
            </a:extLst>
          </p:cNvPr>
          <p:cNvSpPr/>
          <p:nvPr userDrawn="1"/>
        </p:nvSpPr>
        <p:spPr>
          <a:xfrm>
            <a:off x="3490494" y="-9077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Google Shape;26;p3">
            <a:extLst>
              <a:ext uri="{FF2B5EF4-FFF2-40B4-BE49-F238E27FC236}">
                <a16:creationId xmlns:a16="http://schemas.microsoft.com/office/drawing/2014/main" id="{41AC11B5-97E0-3047-8B4B-5D1C2C4FEDFE}"/>
              </a:ext>
            </a:extLst>
          </p:cNvPr>
          <p:cNvSpPr/>
          <p:nvPr/>
        </p:nvSpPr>
        <p:spPr>
          <a:xfrm>
            <a:off x="3533358" y="-47912"/>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E1F0A8AC-021B-A948-8441-68F5D4A6C00A}"/>
              </a:ext>
            </a:extLst>
          </p:cNvPr>
          <p:cNvSpPr txBox="1"/>
          <p:nvPr/>
        </p:nvSpPr>
        <p:spPr>
          <a:xfrm>
            <a:off x="217714" y="0"/>
            <a:ext cx="1638269" cy="923330"/>
          </a:xfrm>
          <a:prstGeom prst="rect">
            <a:avLst/>
          </a:prstGeom>
          <a:noFill/>
        </p:spPr>
        <p:txBody>
          <a:bodyPr wrap="none" rtlCol="0">
            <a:spAutoFit/>
          </a:bodyPr>
          <a:lstStyle/>
          <a:p>
            <a:r>
              <a:rPr lang="vi-VN" sz="5400" dirty="0">
                <a:solidFill>
                  <a:schemeClr val="accent2"/>
                </a:solidFill>
                <a:latin typeface="+mj-lt"/>
              </a:rPr>
              <a:t>BÀI 2</a:t>
            </a:r>
          </a:p>
        </p:txBody>
      </p:sp>
      <p:sp>
        <p:nvSpPr>
          <p:cNvPr id="7" name="TextBox 6">
            <a:extLst>
              <a:ext uri="{FF2B5EF4-FFF2-40B4-BE49-F238E27FC236}">
                <a16:creationId xmlns:a16="http://schemas.microsoft.com/office/drawing/2014/main" id="{A644B2C9-96F4-D843-80EE-42AB3BCA0D20}"/>
              </a:ext>
            </a:extLst>
          </p:cNvPr>
          <p:cNvSpPr txBox="1"/>
          <p:nvPr/>
        </p:nvSpPr>
        <p:spPr>
          <a:xfrm>
            <a:off x="681775" y="1043803"/>
            <a:ext cx="9873921" cy="1323439"/>
          </a:xfrm>
          <a:prstGeom prst="rect">
            <a:avLst/>
          </a:prstGeom>
          <a:noFill/>
        </p:spPr>
        <p:txBody>
          <a:bodyPr wrap="none" rtlCol="0">
            <a:spAutoFit/>
          </a:bodyPr>
          <a:lstStyle/>
          <a:p>
            <a:pPr algn="ctr"/>
            <a:r>
              <a:rPr lang="en-US" sz="4000" b="1" dirty="0" err="1">
                <a:solidFill>
                  <a:srgbClr val="00B0F0"/>
                </a:solidFill>
                <a:latin typeface="HP001 4 hang 1 ô ly" panose="020B0603050302020204" pitchFamily="34" charset="0"/>
                <a:cs typeface="汉仪跳跳体简"/>
              </a:rPr>
              <a:t>Đạo</a:t>
            </a:r>
            <a:r>
              <a:rPr lang="en-US" sz="4000" b="1" dirty="0">
                <a:solidFill>
                  <a:srgbClr val="00B0F0"/>
                </a:solidFill>
                <a:latin typeface="HP001 4 hang 1 ô ly" panose="020B0603050302020204" pitchFamily="34" charset="0"/>
                <a:cs typeface="汉仪跳跳体简"/>
              </a:rPr>
              <a:t> </a:t>
            </a:r>
            <a:r>
              <a:rPr lang="en-US" sz="4000" b="1" dirty="0" err="1">
                <a:solidFill>
                  <a:srgbClr val="00B0F0"/>
                </a:solidFill>
                <a:latin typeface="HP001 4 hang 1 ô ly" panose="020B0603050302020204" pitchFamily="34" charset="0"/>
                <a:cs typeface="汉仪跳跳体简"/>
              </a:rPr>
              <a:t>đức</a:t>
            </a:r>
            <a:endParaRPr lang="en-US" sz="4000" b="1" dirty="0">
              <a:solidFill>
                <a:srgbClr val="00B0F0"/>
              </a:solidFill>
              <a:latin typeface="HP001 4 hang 1 ô ly" panose="020B0603050302020204" pitchFamily="34" charset="0"/>
              <a:cs typeface="汉仪跳跳体简"/>
            </a:endParaRPr>
          </a:p>
          <a:p>
            <a:pPr algn="ctr"/>
            <a:r>
              <a:rPr lang="en-US" sz="4000" b="1" dirty="0" err="1">
                <a:solidFill>
                  <a:srgbClr val="00B0F0"/>
                </a:solidFill>
                <a:latin typeface="HP001 4 hang 1 ô ly" panose="020B0603050302020204" pitchFamily="34" charset="0"/>
                <a:cs typeface="Times New Roman" pitchFamily="18" charset="0"/>
              </a:rPr>
              <a:t>Bài</a:t>
            </a:r>
            <a:r>
              <a:rPr lang="en-US" sz="4000" b="1" dirty="0">
                <a:solidFill>
                  <a:srgbClr val="00B0F0"/>
                </a:solidFill>
                <a:latin typeface="HP001 4 hang 1 ô ly" panose="020B0603050302020204" pitchFamily="34" charset="0"/>
                <a:cs typeface="Times New Roman" pitchFamily="18" charset="0"/>
              </a:rPr>
              <a:t> 2. </a:t>
            </a:r>
            <a:r>
              <a:rPr lang="en-US" sz="4000" b="1" dirty="0" err="1">
                <a:solidFill>
                  <a:srgbClr val="00B0F0"/>
                </a:solidFill>
                <a:latin typeface="HP001 4 hang 1 ô ly" panose="020B0603050302020204" pitchFamily="34" charset="0"/>
                <a:cs typeface="Times New Roman" pitchFamily="18" charset="0"/>
              </a:rPr>
              <a:t>Tự</a:t>
            </a:r>
            <a:r>
              <a:rPr lang="en-US" sz="4000" b="1" dirty="0">
                <a:solidFill>
                  <a:srgbClr val="00B0F0"/>
                </a:solidFill>
                <a:latin typeface="HP001 4 hang 1 ô ly" panose="020B0603050302020204" pitchFamily="34" charset="0"/>
                <a:cs typeface="Times New Roman" pitchFamily="18" charset="0"/>
              </a:rPr>
              <a:t> </a:t>
            </a:r>
            <a:r>
              <a:rPr lang="en-US" sz="4000" b="1" dirty="0" err="1">
                <a:solidFill>
                  <a:srgbClr val="00B0F0"/>
                </a:solidFill>
                <a:latin typeface="HP001 4 hang 1 ô ly" panose="020B0603050302020204" pitchFamily="34" charset="0"/>
                <a:cs typeface="Times New Roman" pitchFamily="18" charset="0"/>
              </a:rPr>
              <a:t>hào</a:t>
            </a:r>
            <a:r>
              <a:rPr lang="en-US" sz="4000" b="1" dirty="0">
                <a:solidFill>
                  <a:srgbClr val="00B0F0"/>
                </a:solidFill>
                <a:latin typeface="HP001 4 hang 1 ô ly" panose="020B0603050302020204" pitchFamily="34" charset="0"/>
                <a:cs typeface="Times New Roman" pitchFamily="18" charset="0"/>
              </a:rPr>
              <a:t> </a:t>
            </a:r>
            <a:r>
              <a:rPr lang="en-US" sz="4000" b="1" dirty="0" err="1">
                <a:solidFill>
                  <a:srgbClr val="00B0F0"/>
                </a:solidFill>
                <a:latin typeface="HP001 4 hang 1 ô ly" panose="020B0603050302020204" pitchFamily="34" charset="0"/>
                <a:cs typeface="Times New Roman" pitchFamily="18" charset="0"/>
              </a:rPr>
              <a:t>Tổ</a:t>
            </a:r>
            <a:r>
              <a:rPr lang="en-US" sz="4000" b="1" dirty="0">
                <a:solidFill>
                  <a:srgbClr val="00B0F0"/>
                </a:solidFill>
                <a:latin typeface="HP001 4 hang 1 ô ly" panose="020B0603050302020204" pitchFamily="34" charset="0"/>
                <a:cs typeface="Times New Roman" pitchFamily="18" charset="0"/>
              </a:rPr>
              <a:t> </a:t>
            </a:r>
            <a:r>
              <a:rPr lang="en-US" sz="4000" b="1" dirty="0" err="1">
                <a:solidFill>
                  <a:srgbClr val="00B0F0"/>
                </a:solidFill>
                <a:latin typeface="HP001 4 hang 1 ô ly" panose="020B0603050302020204" pitchFamily="34" charset="0"/>
                <a:cs typeface="Times New Roman" pitchFamily="18" charset="0"/>
              </a:rPr>
              <a:t>quốc</a:t>
            </a:r>
            <a:r>
              <a:rPr lang="en-US" sz="4000" b="1" dirty="0">
                <a:solidFill>
                  <a:srgbClr val="00B0F0"/>
                </a:solidFill>
                <a:latin typeface="HP001 4 hang 1 ô ly" panose="020B0603050302020204" pitchFamily="34" charset="0"/>
                <a:cs typeface="Times New Roman" pitchFamily="18" charset="0"/>
              </a:rPr>
              <a:t> </a:t>
            </a:r>
            <a:r>
              <a:rPr lang="en-US" sz="4000" b="1" dirty="0" err="1">
                <a:solidFill>
                  <a:srgbClr val="00B0F0"/>
                </a:solidFill>
                <a:latin typeface="HP001 4 hang 1 ô ly" panose="020B0603050302020204" pitchFamily="34" charset="0"/>
                <a:cs typeface="Times New Roman" pitchFamily="18" charset="0"/>
              </a:rPr>
              <a:t>Việt</a:t>
            </a:r>
            <a:r>
              <a:rPr lang="en-US" sz="4000" b="1" dirty="0">
                <a:solidFill>
                  <a:srgbClr val="00B0F0"/>
                </a:solidFill>
                <a:latin typeface="HP001 4 hang 1 ô ly" panose="020B0603050302020204" pitchFamily="34" charset="0"/>
                <a:cs typeface="Times New Roman" pitchFamily="18" charset="0"/>
              </a:rPr>
              <a:t> Nam (</a:t>
            </a:r>
            <a:r>
              <a:rPr lang="en-US" sz="4000" b="1" dirty="0" err="1">
                <a:solidFill>
                  <a:srgbClr val="00B0F0"/>
                </a:solidFill>
                <a:latin typeface="HP001 4 hang 1 ô ly" panose="020B0603050302020204" pitchFamily="34" charset="0"/>
                <a:cs typeface="Times New Roman" pitchFamily="18" charset="0"/>
              </a:rPr>
              <a:t>Tiết</a:t>
            </a:r>
            <a:r>
              <a:rPr lang="en-US" sz="4000" b="1" dirty="0">
                <a:solidFill>
                  <a:srgbClr val="00B0F0"/>
                </a:solidFill>
                <a:latin typeface="HP001 4 hang 1 ô ly" panose="020B0603050302020204" pitchFamily="34" charset="0"/>
                <a:cs typeface="Times New Roman" pitchFamily="18" charset="0"/>
              </a:rPr>
              <a:t> 2)</a:t>
            </a:r>
            <a:endParaRPr lang="vi-VN" sz="4000" b="1" dirty="0">
              <a:solidFill>
                <a:srgbClr val="00B0F0"/>
              </a:solidFill>
              <a:latin typeface="HP001 4 hang 1 ô ly" panose="020B0603050302020204" pitchFamily="34" charset="0"/>
              <a:cs typeface="Times New Roman" pitchFamily="18" charset="0"/>
            </a:endParaRPr>
          </a:p>
        </p:txBody>
      </p:sp>
      <p:pic>
        <p:nvPicPr>
          <p:cNvPr id="11" name="Picture 10">
            <a:extLst>
              <a:ext uri="{FF2B5EF4-FFF2-40B4-BE49-F238E27FC236}">
                <a16:creationId xmlns:a16="http://schemas.microsoft.com/office/drawing/2014/main" id="{C2FB0E79-A0F2-1547-8CC3-AD25912E8A61}"/>
              </a:ext>
            </a:extLst>
          </p:cNvPr>
          <p:cNvPicPr>
            <a:picLocks noChangeAspect="1"/>
          </p:cNvPicPr>
          <p:nvPr/>
        </p:nvPicPr>
        <p:blipFill rotWithShape="1">
          <a:blip r:embed="rId2">
            <a:extLst>
              <a:ext uri="{28A0092B-C50C-407E-A947-70E740481C1C}">
                <a14:useLocalDpi xmlns:a14="http://schemas.microsoft.com/office/drawing/2010/main" val="0"/>
              </a:ext>
            </a:extLst>
          </a:blip>
          <a:srcRect l="9547" t="15958" r="8609" b="25668"/>
          <a:stretch/>
        </p:blipFill>
        <p:spPr>
          <a:xfrm>
            <a:off x="409335" y="2423329"/>
            <a:ext cx="11022114" cy="4429031"/>
          </a:xfrm>
          <a:prstGeom prst="rect">
            <a:avLst/>
          </a:prstGeom>
        </p:spPr>
      </p:pic>
      <p:sp>
        <p:nvSpPr>
          <p:cNvPr id="3" name="Rectangle 2"/>
          <p:cNvSpPr/>
          <p:nvPr/>
        </p:nvSpPr>
        <p:spPr>
          <a:xfrm>
            <a:off x="311443" y="461168"/>
            <a:ext cx="11217897" cy="707886"/>
          </a:xfrm>
          <a:prstGeom prst="rect">
            <a:avLst/>
          </a:prstGeom>
        </p:spPr>
        <p:txBody>
          <a:bodyPr wrap="square">
            <a:spAutoFit/>
          </a:bodyPr>
          <a:lstStyle/>
          <a:p>
            <a:pPr algn="ctr"/>
            <a:r>
              <a:rPr lang="en-US" b="1" dirty="0">
                <a:solidFill>
                  <a:srgbClr val="00B0F0"/>
                </a:solidFill>
                <a:latin typeface="HP001 4H" pitchFamily="34" charset="0"/>
                <a:cs typeface="汉仪跳跳体简"/>
              </a:rPr>
              <a:t> </a:t>
            </a:r>
            <a:r>
              <a:rPr lang="en-US" sz="4000" b="1" err="1">
                <a:solidFill>
                  <a:srgbClr val="00B0F0"/>
                </a:solidFill>
                <a:latin typeface="HP001 4 hang 1 ô ly" panose="020B0603050302020204" pitchFamily="34" charset="0"/>
                <a:cs typeface="汉仪跳跳体简"/>
              </a:rPr>
              <a:t>Thứ</a:t>
            </a:r>
            <a:r>
              <a:rPr lang="en-US" sz="4000" b="1">
                <a:solidFill>
                  <a:srgbClr val="00B0F0"/>
                </a:solidFill>
                <a:latin typeface="HP001 4 hang 1 ô ly" panose="020B0603050302020204" pitchFamily="34" charset="0"/>
                <a:cs typeface="汉仪跳跳体简"/>
              </a:rPr>
              <a:t> </a:t>
            </a:r>
            <a:r>
              <a:rPr lang="en-US" sz="4000" b="1" smtClean="0">
                <a:solidFill>
                  <a:srgbClr val="00B0F0"/>
                </a:solidFill>
                <a:latin typeface="HP001 4 hang 1 ô ly" panose="020B0603050302020204" pitchFamily="34" charset="0"/>
                <a:cs typeface="汉仪跳跳体简"/>
              </a:rPr>
              <a:t>Hai </a:t>
            </a:r>
            <a:r>
              <a:rPr lang="en-US" sz="4000" b="1" err="1">
                <a:solidFill>
                  <a:srgbClr val="00B0F0"/>
                </a:solidFill>
                <a:latin typeface="HP001 4 hang 1 ô ly" panose="020B0603050302020204" pitchFamily="34" charset="0"/>
                <a:cs typeface="汉仪跳跳体简"/>
              </a:rPr>
              <a:t>ngày</a:t>
            </a:r>
            <a:r>
              <a:rPr lang="en-US" sz="4000" b="1">
                <a:solidFill>
                  <a:srgbClr val="00B0F0"/>
                </a:solidFill>
                <a:latin typeface="HP001 4 hang 1 ô ly" panose="020B0603050302020204" pitchFamily="34" charset="0"/>
                <a:cs typeface="汉仪跳跳体简"/>
              </a:rPr>
              <a:t> </a:t>
            </a:r>
            <a:r>
              <a:rPr lang="en-US" sz="4000" b="1" smtClean="0">
                <a:solidFill>
                  <a:srgbClr val="00B0F0"/>
                </a:solidFill>
                <a:latin typeface="HP001 4 hang 1 ô ly" panose="020B0603050302020204" pitchFamily="34" charset="0"/>
                <a:cs typeface="汉仪跳跳体简"/>
              </a:rPr>
              <a:t>30 </a:t>
            </a:r>
            <a:r>
              <a:rPr lang="en-US" sz="4000" b="1" err="1">
                <a:solidFill>
                  <a:srgbClr val="00B0F0"/>
                </a:solidFill>
                <a:latin typeface="HP001 4 hang 1 ô ly" panose="020B0603050302020204" pitchFamily="34" charset="0"/>
                <a:cs typeface="汉仪跳跳体简"/>
              </a:rPr>
              <a:t>tháng</a:t>
            </a:r>
            <a:r>
              <a:rPr lang="en-US" sz="4000" b="1">
                <a:solidFill>
                  <a:srgbClr val="00B0F0"/>
                </a:solidFill>
                <a:latin typeface="HP001 4 hang 1 ô ly" panose="020B0603050302020204" pitchFamily="34" charset="0"/>
                <a:cs typeface="汉仪跳跳体简"/>
              </a:rPr>
              <a:t> </a:t>
            </a:r>
            <a:r>
              <a:rPr lang="en-US" sz="4000" b="1" smtClean="0">
                <a:solidFill>
                  <a:srgbClr val="00B0F0"/>
                </a:solidFill>
                <a:latin typeface="HP001 4 hang 1 ô ly" panose="020B0603050302020204" pitchFamily="34" charset="0"/>
                <a:cs typeface="汉仪跳跳体简"/>
              </a:rPr>
              <a:t>9 </a:t>
            </a:r>
            <a:r>
              <a:rPr lang="en-US" sz="4000" b="1" dirty="0" err="1">
                <a:solidFill>
                  <a:srgbClr val="00B0F0"/>
                </a:solidFill>
                <a:latin typeface="HP001 4 hang 1 ô ly" panose="020B0603050302020204" pitchFamily="34" charset="0"/>
                <a:cs typeface="汉仪跳跳体简"/>
              </a:rPr>
              <a:t>năm</a:t>
            </a:r>
            <a:r>
              <a:rPr lang="en-US" sz="4000" b="1" dirty="0">
                <a:solidFill>
                  <a:srgbClr val="00B0F0"/>
                </a:solidFill>
                <a:latin typeface="HP001 4 hang 1 ô ly" panose="020B0603050302020204" pitchFamily="34" charset="0"/>
                <a:cs typeface="汉仪跳跳体简"/>
              </a:rPr>
              <a:t> 2024</a:t>
            </a:r>
            <a:endParaRPr lang="vi-VN" sz="4000" b="1" dirty="0">
              <a:solidFill>
                <a:srgbClr val="00B0F0"/>
              </a:solidFill>
              <a:latin typeface="HP001 4 hang 1 ô ly" panose="020B0603050302020204" pitchFamily="34" charset="0"/>
              <a:cs typeface="Times New Roman" pitchFamily="18" charset="0"/>
            </a:endParaRPr>
          </a:p>
        </p:txBody>
      </p:sp>
    </p:spTree>
    <p:extLst>
      <p:ext uri="{BB962C8B-B14F-4D97-AF65-F5344CB8AC3E}">
        <p14:creationId xmlns:p14="http://schemas.microsoft.com/office/powerpoint/2010/main" val="16543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grpId="0" nodeType="clickEffect">
                                  <p:stCondLst>
                                    <p:cond delay="0"/>
                                  </p:stCondLst>
                                  <p:childTnLst>
                                    <p:animMotion origin="layout" path="M -0.20795 -0.2662 C -0.20391 -0.2743 -0.18998 -0.28217 -0.1849 -0.28217 C -0.15391 -0.28217 -0.12188 -0.15717 -0.12188 -0.03217 C -0.12188 -0.09514 -0.10586 -0.15717 -0.09089 -0.15717 C -0.07487 -0.15717 -0.0599 -0.09421 -0.0599 -0.03217 C -0.0599 -0.06319 -0.05196 -0.09514 -0.04388 -0.09514 C -0.03594 -0.09514 -0.02787 -0.06412 -0.02787 -0.03217 C -0.02787 -0.04814 -0.02383 -0.06319 -0.01993 -0.06319 C -0.01589 -0.06319 -0.01198 -0.04722 -0.01198 -0.03217 C -0.01198 -0.04027 -0.01003 -0.04814 -0.00795 -0.04814 C -0.00691 -0.04814 -0.00391 -0.04004 -0.00391 -0.03217 C -0.00391 -0.03611 -0.00287 -0.04027 -0.00196 -0.04027 C -0.00196 -0.03935 4.16667E-6 -0.03634 4.16667E-6 -0.03217 C 4.16667E-6 -0.03426 4.16667E-6 -0.03611 0.00104 -0.03611 C 0.00104 -0.03518 0.00208 -0.03402 0.00208 -0.03217 C 0.00208 -0.0331 0.00208 -0.03426 0.00208 -0.03518 C 0.00312 -0.03518 0.00312 -0.03426 0.00312 -0.0331 C 0.00416 -0.0331 0.00416 -0.03402 0.00416 -0.03518 C 0.0052 -0.03518 0.0052 -0.03426 0.0052 -0.0331 " pathEditMode="relative" rAng="0" ptsTypes="AAAAAAAAAAAAAAAAAAA">
                                      <p:cBhvr>
                                        <p:cTn id="6" dur="2000" fill="hold"/>
                                        <p:tgtEl>
                                          <p:spTgt spid="7"/>
                                        </p:tgtEl>
                                        <p:attrNameLst>
                                          <p:attrName>ppt_x</p:attrName>
                                          <p:attrName>ppt_y</p:attrName>
                                        </p:attrNameLst>
                                      </p:cBhvr>
                                      <p:rCtr x="10651" y="1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ppy cute boy study with smile Premium Vector">
            <a:extLst>
              <a:ext uri="{FF2B5EF4-FFF2-40B4-BE49-F238E27FC236}">
                <a16:creationId xmlns:a16="http://schemas.microsoft.com/office/drawing/2014/main" id="{0B9ADBF4-1D84-D14A-8F67-22061F6296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623" y="4161435"/>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8" y="2085425"/>
              <a:ext cx="3724198" cy="1938992"/>
            </a:xfrm>
            <a:prstGeom prst="rect">
              <a:avLst/>
            </a:prstGeom>
          </p:spPr>
          <p:txBody>
            <a:bodyPr wrap="square">
              <a:spAutoFit/>
            </a:bodyPr>
            <a:lstStyle/>
            <a:p>
              <a:r>
                <a:rPr lang="nl-NL" sz="3000" dirty="0">
                  <a:solidFill>
                    <a:schemeClr val="bg2"/>
                  </a:solidFill>
                  <a:latin typeface="Times New Roman" pitchFamily="18" charset="0"/>
                  <a:cs typeface="Times New Roman" pitchFamily="18" charset="0"/>
                </a:rPr>
                <a:t>Đồng tình: vì Cường đã thể hiện tình yêu với vẻ đẹp của quê hương, đất nước.</a:t>
              </a:r>
              <a:endParaRPr lang="vi-VN" sz="30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816950" cy="1288726"/>
            <a:chOff x="500062" y="2851475"/>
            <a:chExt cx="2816950"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rPr>
              <a:t>Em hãy nhận xét hành vi của các bạn dưới đây:</a:t>
            </a:r>
          </a:p>
        </p:txBody>
      </p:sp>
      <p:sp>
        <p:nvSpPr>
          <p:cNvPr id="11" name="Round Diagonal Corner Rectangle 10">
            <a:extLst>
              <a:ext uri="{FF2B5EF4-FFF2-40B4-BE49-F238E27FC236}">
                <a16:creationId xmlns:a16="http://schemas.microsoft.com/office/drawing/2014/main" id="{778B7DF5-0F69-6241-9780-864ED72B21DC}"/>
              </a:ext>
            </a:extLst>
          </p:cNvPr>
          <p:cNvSpPr/>
          <p:nvPr/>
        </p:nvSpPr>
        <p:spPr>
          <a:xfrm rot="10800000">
            <a:off x="5902176" y="1280160"/>
            <a:ext cx="5590474" cy="2148840"/>
          </a:xfrm>
          <a:prstGeom prst="round2Diag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CE2ADD2D-B2DF-6E46-A59F-D98A50253B25}"/>
              </a:ext>
            </a:extLst>
          </p:cNvPr>
          <p:cNvGrpSpPr/>
          <p:nvPr/>
        </p:nvGrpSpPr>
        <p:grpSpPr>
          <a:xfrm>
            <a:off x="6096000" y="1747968"/>
            <a:ext cx="5267836" cy="1384995"/>
            <a:chOff x="517095" y="4668397"/>
            <a:chExt cx="4331299" cy="1170615"/>
          </a:xfrm>
        </p:grpSpPr>
        <p:sp>
          <p:nvSpPr>
            <p:cNvPr id="13" name="Diamond 12">
              <a:extLst>
                <a:ext uri="{FF2B5EF4-FFF2-40B4-BE49-F238E27FC236}">
                  <a16:creationId xmlns:a16="http://schemas.microsoft.com/office/drawing/2014/main" id="{C8A77F38-BFC1-EC42-B804-D47F55791741}"/>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c</a:t>
              </a:r>
            </a:p>
          </p:txBody>
        </p:sp>
        <p:sp>
          <p:nvSpPr>
            <p:cNvPr id="14" name="TextBox 13">
              <a:extLst>
                <a:ext uri="{FF2B5EF4-FFF2-40B4-BE49-F238E27FC236}">
                  <a16:creationId xmlns:a16="http://schemas.microsoft.com/office/drawing/2014/main" id="{000B3378-411D-1041-A815-8242080E8155}"/>
                </a:ext>
              </a:extLst>
            </p:cNvPr>
            <p:cNvSpPr txBox="1"/>
            <p:nvPr/>
          </p:nvSpPr>
          <p:spPr>
            <a:xfrm>
              <a:off x="1089417" y="4668397"/>
              <a:ext cx="3758977" cy="1170615"/>
            </a:xfrm>
            <a:prstGeom prst="rect">
              <a:avLst/>
            </a:prstGeom>
            <a:noFill/>
          </p:spPr>
          <p:txBody>
            <a:bodyPr wrap="square" rtlCol="0">
              <a:spAutoFit/>
            </a:bodyPr>
            <a:lstStyle/>
            <a:p>
              <a:r>
                <a:rPr lang="vi-VN" sz="2800" b="1" dirty="0">
                  <a:solidFill>
                    <a:schemeClr val="bg2"/>
                  </a:solidFill>
                  <a:latin typeface="Times New Roman" pitchFamily="18" charset="0"/>
                  <a:cs typeface="Times New Roman" pitchFamily="18" charset="0"/>
                </a:rPr>
                <a:t>Cường thường viết, vẽ về vẻ đẹp của quê hương, đất nước.</a:t>
              </a:r>
            </a:p>
          </p:txBody>
        </p:sp>
      </p:grpSp>
    </p:spTree>
    <p:extLst>
      <p:ext uri="{BB962C8B-B14F-4D97-AF65-F5344CB8AC3E}">
        <p14:creationId xmlns:p14="http://schemas.microsoft.com/office/powerpoint/2010/main" val="4191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279108" y="2305577"/>
              <a:ext cx="4101639" cy="1477328"/>
            </a:xfrm>
            <a:prstGeom prst="rect">
              <a:avLst/>
            </a:prstGeom>
          </p:spPr>
          <p:txBody>
            <a:bodyPr wrap="square">
              <a:spAutoFit/>
            </a:bodyPr>
            <a:lstStyle/>
            <a:p>
              <a:r>
                <a:rPr lang="nl-NL" sz="3000" dirty="0">
                  <a:solidFill>
                    <a:schemeClr val="bg2"/>
                  </a:solidFill>
                  <a:latin typeface="Times New Roman" pitchFamily="18" charset="0"/>
                  <a:cs typeface="Times New Roman" pitchFamily="18" charset="0"/>
                </a:rPr>
                <a:t>Đồng tình: vì Thương đã thể hiện tình yêu đối với Tiếng Việt.</a:t>
              </a:r>
              <a:endParaRPr lang="vi-VN" sz="30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2B7A4A02-9B46-0D45-BDA6-8655524A9833}"/>
              </a:ext>
            </a:extLst>
          </p:cNvPr>
          <p:cNvSpPr/>
          <p:nvPr/>
        </p:nvSpPr>
        <p:spPr>
          <a:xfrm rot="10800000">
            <a:off x="5856456" y="1422542"/>
            <a:ext cx="5695464" cy="1838817"/>
          </a:xfrm>
          <a:prstGeom prst="round2Diag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46CD2CD3-14C4-E542-A14B-CF02A398BCFB}"/>
              </a:ext>
            </a:extLst>
          </p:cNvPr>
          <p:cNvGrpSpPr/>
          <p:nvPr/>
        </p:nvGrpSpPr>
        <p:grpSpPr>
          <a:xfrm>
            <a:off x="6096000" y="1760954"/>
            <a:ext cx="5267836" cy="1384995"/>
            <a:chOff x="517095" y="4679373"/>
            <a:chExt cx="4331299" cy="1170615"/>
          </a:xfrm>
        </p:grpSpPr>
        <p:sp>
          <p:nvSpPr>
            <p:cNvPr id="13" name="Diamond 12">
              <a:extLst>
                <a:ext uri="{FF2B5EF4-FFF2-40B4-BE49-F238E27FC236}">
                  <a16:creationId xmlns:a16="http://schemas.microsoft.com/office/drawing/2014/main" id="{A47928A1-498B-F949-A75F-CCDA8F4D4A54}"/>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d</a:t>
              </a:r>
            </a:p>
          </p:txBody>
        </p:sp>
        <p:sp>
          <p:nvSpPr>
            <p:cNvPr id="14" name="TextBox 13">
              <a:extLst>
                <a:ext uri="{FF2B5EF4-FFF2-40B4-BE49-F238E27FC236}">
                  <a16:creationId xmlns:a16="http://schemas.microsoft.com/office/drawing/2014/main" id="{1FAA9E14-12FC-E64D-9E6C-67913F0A8B32}"/>
                </a:ext>
              </a:extLst>
            </p:cNvPr>
            <p:cNvSpPr txBox="1"/>
            <p:nvPr/>
          </p:nvSpPr>
          <p:spPr>
            <a:xfrm>
              <a:off x="1089417" y="4679373"/>
              <a:ext cx="3758977" cy="1170615"/>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Mặc dù sống ở nước ngoài từ nhỏ nhưng Thương vẫn nói bằng tiếng Việt rất tốt.</a:t>
              </a:r>
            </a:p>
          </p:txBody>
        </p:sp>
      </p:grpSp>
      <p:pic>
        <p:nvPicPr>
          <p:cNvPr id="15" name="Picture 2">
            <a:extLst>
              <a:ext uri="{FF2B5EF4-FFF2-40B4-BE49-F238E27FC236}">
                <a16:creationId xmlns:a16="http://schemas.microsoft.com/office/drawing/2014/main" id="{F3859B37-C07A-494B-99CB-444F585CC9E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288" y="3996220"/>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ppy cute boy study with smile Premium Vector">
            <a:extLst>
              <a:ext uri="{FF2B5EF4-FFF2-40B4-BE49-F238E27FC236}">
                <a16:creationId xmlns:a16="http://schemas.microsoft.com/office/drawing/2014/main" id="{0B9ADBF4-1D84-D14A-8F67-22061F6296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623" y="4161435"/>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528573" y="2309959"/>
              <a:ext cx="3724198" cy="1477328"/>
            </a:xfrm>
            <a:prstGeom prst="rect">
              <a:avLst/>
            </a:prstGeom>
          </p:spPr>
          <p:txBody>
            <a:bodyPr wrap="square">
              <a:spAutoFit/>
            </a:bodyPr>
            <a:lstStyle/>
            <a:p>
              <a:r>
                <a:rPr lang="nl-NL" sz="3000" dirty="0">
                  <a:solidFill>
                    <a:schemeClr val="bg2"/>
                  </a:solidFill>
                  <a:latin typeface="Times New Roman" pitchFamily="18" charset="0"/>
                  <a:cs typeface="Times New Roman" pitchFamily="18" charset="0"/>
                </a:rPr>
                <a:t>Không đồng tình: Vì Đô không thể hiện tình yêu Tổ quốc.</a:t>
              </a:r>
              <a:endParaRPr lang="vi-VN" sz="30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3CA4C88D-4818-1046-AE46-77A1BA3FC98D}"/>
              </a:ext>
            </a:extLst>
          </p:cNvPr>
          <p:cNvSpPr/>
          <p:nvPr/>
        </p:nvSpPr>
        <p:spPr>
          <a:xfrm rot="10800000" flipV="1">
            <a:off x="5856456" y="1333949"/>
            <a:ext cx="5590474" cy="2095051"/>
          </a:xfrm>
          <a:prstGeom prst="round2Diag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AE7922F8-1F04-CD40-8A43-FE303B3B4B56}"/>
              </a:ext>
            </a:extLst>
          </p:cNvPr>
          <p:cNvGrpSpPr/>
          <p:nvPr/>
        </p:nvGrpSpPr>
        <p:grpSpPr>
          <a:xfrm>
            <a:off x="6096000" y="1765336"/>
            <a:ext cx="5267836" cy="1384995"/>
            <a:chOff x="517095" y="4683077"/>
            <a:chExt cx="4331299" cy="1170615"/>
          </a:xfrm>
        </p:grpSpPr>
        <p:sp>
          <p:nvSpPr>
            <p:cNvPr id="13" name="Diamond 12">
              <a:extLst>
                <a:ext uri="{FF2B5EF4-FFF2-40B4-BE49-F238E27FC236}">
                  <a16:creationId xmlns:a16="http://schemas.microsoft.com/office/drawing/2014/main" id="{565DD949-A717-E240-AE9E-DB3F746B8C66}"/>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e</a:t>
              </a:r>
            </a:p>
          </p:txBody>
        </p:sp>
        <p:sp>
          <p:nvSpPr>
            <p:cNvPr id="14" name="TextBox 13">
              <a:extLst>
                <a:ext uri="{FF2B5EF4-FFF2-40B4-BE49-F238E27FC236}">
                  <a16:creationId xmlns:a16="http://schemas.microsoft.com/office/drawing/2014/main" id="{B2813DED-0DB7-8A49-8F61-6515BD66E5DE}"/>
                </a:ext>
              </a:extLst>
            </p:cNvPr>
            <p:cNvSpPr txBox="1"/>
            <p:nvPr/>
          </p:nvSpPr>
          <p:spPr>
            <a:xfrm>
              <a:off x="1089417" y="4683077"/>
              <a:ext cx="3758977" cy="1170615"/>
            </a:xfrm>
            <a:prstGeom prst="rect">
              <a:avLst/>
            </a:prstGeom>
            <a:noFill/>
          </p:spPr>
          <p:txBody>
            <a:bodyPr wrap="square" rtlCol="0">
              <a:spAutoFit/>
            </a:bodyPr>
            <a:lstStyle/>
            <a:p>
              <a:r>
                <a:rPr lang="vi-VN" sz="2800" b="1" dirty="0">
                  <a:solidFill>
                    <a:schemeClr val="bg2"/>
                  </a:solidFill>
                  <a:latin typeface="Times New Roman" pitchFamily="18" charset="0"/>
                  <a:cs typeface="Times New Roman" pitchFamily="18" charset="0"/>
                </a:rPr>
                <a:t>Đô chỉ thích sống ở nước ngoài, không thích về Việt Nam.</a:t>
              </a:r>
            </a:p>
          </p:txBody>
        </p:sp>
      </p:grpSp>
    </p:spTree>
    <p:extLst>
      <p:ext uri="{BB962C8B-B14F-4D97-AF65-F5344CB8AC3E}">
        <p14:creationId xmlns:p14="http://schemas.microsoft.com/office/powerpoint/2010/main" val="33133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ppy cute boy study with smile Premium Vector">
            <a:extLst>
              <a:ext uri="{FF2B5EF4-FFF2-40B4-BE49-F238E27FC236}">
                <a16:creationId xmlns:a16="http://schemas.microsoft.com/office/drawing/2014/main" id="{0B9ADBF4-1D84-D14A-8F67-22061F6296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623" y="4161435"/>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7" y="2085425"/>
              <a:ext cx="4101639" cy="1938992"/>
            </a:xfrm>
            <a:prstGeom prst="rect">
              <a:avLst/>
            </a:prstGeom>
          </p:spPr>
          <p:txBody>
            <a:bodyPr wrap="square">
              <a:spAutoFit/>
            </a:bodyPr>
            <a:lstStyle/>
            <a:p>
              <a:r>
                <a:rPr lang="nl-NL" sz="3000" dirty="0">
                  <a:solidFill>
                    <a:schemeClr val="bg2"/>
                  </a:solidFill>
                </a:rPr>
                <a:t>Đồng tình: vì Hoàng chưa thể hiện tình yêu đất nước, nơi mình sinh ra và lớn lên.</a:t>
              </a:r>
              <a:endParaRPr lang="vi-VN" sz="3000" dirty="0">
                <a:solidFill>
                  <a:schemeClr val="bg2"/>
                </a:solidFill>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CBD0B778-C19A-AE4E-99C7-814D97003F3D}"/>
              </a:ext>
            </a:extLst>
          </p:cNvPr>
          <p:cNvSpPr/>
          <p:nvPr/>
        </p:nvSpPr>
        <p:spPr>
          <a:xfrm rot="10800000" flipV="1">
            <a:off x="5856456" y="1333949"/>
            <a:ext cx="5590474" cy="2095051"/>
          </a:xfrm>
          <a:prstGeom prst="round2Diag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86E55CBF-E33A-314F-8F52-696BA30B2CCC}"/>
              </a:ext>
            </a:extLst>
          </p:cNvPr>
          <p:cNvGrpSpPr/>
          <p:nvPr/>
        </p:nvGrpSpPr>
        <p:grpSpPr>
          <a:xfrm>
            <a:off x="6096000" y="1473534"/>
            <a:ext cx="5267836" cy="1815882"/>
            <a:chOff x="517095" y="4436442"/>
            <a:chExt cx="4331299" cy="1534806"/>
          </a:xfrm>
        </p:grpSpPr>
        <p:sp>
          <p:nvSpPr>
            <p:cNvPr id="13" name="Diamond 12">
              <a:extLst>
                <a:ext uri="{FF2B5EF4-FFF2-40B4-BE49-F238E27FC236}">
                  <a16:creationId xmlns:a16="http://schemas.microsoft.com/office/drawing/2014/main" id="{C38D22F0-1445-0940-A947-3A7F6F21BC96}"/>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g</a:t>
              </a:r>
            </a:p>
          </p:txBody>
        </p:sp>
        <p:sp>
          <p:nvSpPr>
            <p:cNvPr id="14" name="TextBox 13">
              <a:extLst>
                <a:ext uri="{FF2B5EF4-FFF2-40B4-BE49-F238E27FC236}">
                  <a16:creationId xmlns:a16="http://schemas.microsoft.com/office/drawing/2014/main" id="{CF07AAF3-E836-9F4A-BD26-FA040E6AC52E}"/>
                </a:ext>
              </a:extLst>
            </p:cNvPr>
            <p:cNvSpPr txBox="1"/>
            <p:nvPr/>
          </p:nvSpPr>
          <p:spPr>
            <a:xfrm>
              <a:off x="1089417" y="4436442"/>
              <a:ext cx="3758977" cy="1534806"/>
            </a:xfrm>
            <a:prstGeom prst="rect">
              <a:avLst/>
            </a:prstGeom>
            <a:noFill/>
          </p:spPr>
          <p:txBody>
            <a:bodyPr wrap="square" rtlCol="0">
              <a:spAutoFit/>
            </a:bodyPr>
            <a:lstStyle/>
            <a:p>
              <a:r>
                <a:rPr lang="vi-VN" sz="2800" i="1" dirty="0">
                  <a:solidFill>
                    <a:schemeClr val="bg2"/>
                  </a:solidFill>
                </a:rPr>
                <a:t>Hoàng là người Việt Nam nhưng lại giới thiệu với khách nước ngoài rằng mình là người Hàn Quốc.</a:t>
              </a:r>
            </a:p>
          </p:txBody>
        </p:sp>
      </p:grpSp>
    </p:spTree>
    <p:extLst>
      <p:ext uri="{BB962C8B-B14F-4D97-AF65-F5344CB8AC3E}">
        <p14:creationId xmlns:p14="http://schemas.microsoft.com/office/powerpoint/2010/main" val="400857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2408" y="574429"/>
            <a:ext cx="1981200" cy="646331"/>
          </a:xfrm>
          <a:prstGeom prst="rect">
            <a:avLst/>
          </a:prstGeom>
          <a:noFill/>
        </p:spPr>
        <p:txBody>
          <a:bodyPr wrap="square" rtlCol="0">
            <a:spAutoFit/>
          </a:bodyPr>
          <a:lstStyle/>
          <a:p>
            <a:r>
              <a:rPr lang="vi-VN" b="1" dirty="0">
                <a:solidFill>
                  <a:schemeClr val="accent2"/>
                </a:solidFill>
              </a:rPr>
              <a:t>VẬN DỤNG</a:t>
            </a:r>
          </a:p>
          <a:p>
            <a:endParaRPr lang="en-US" dirty="0"/>
          </a:p>
        </p:txBody>
      </p:sp>
      <p:sp>
        <p:nvSpPr>
          <p:cNvPr id="6" name="TextBox 5"/>
          <p:cNvSpPr txBox="1"/>
          <p:nvPr/>
        </p:nvSpPr>
        <p:spPr>
          <a:xfrm>
            <a:off x="1400907" y="897594"/>
            <a:ext cx="8352692" cy="1569660"/>
          </a:xfrm>
          <a:prstGeom prst="rect">
            <a:avLst/>
          </a:prstGeom>
          <a:noFill/>
        </p:spPr>
        <p:txBody>
          <a:bodyPr wrap="square" rtlCol="0">
            <a:spAutoFit/>
          </a:bodyPr>
          <a:lstStyle/>
          <a:p>
            <a:r>
              <a:rPr lang="vi-VN" sz="2400" b="1" dirty="0">
                <a:solidFill>
                  <a:schemeClr val="accent2"/>
                </a:solidFill>
                <a:latin typeface="Times New Roman" pitchFamily="18" charset="0"/>
                <a:cs typeface="Times New Roman" pitchFamily="18" charset="0"/>
              </a:rPr>
              <a:t>VẬN DỤNG</a:t>
            </a:r>
          </a:p>
          <a:p>
            <a:r>
              <a:rPr lang="nl-NL" sz="2400" b="1" i="1" dirty="0">
                <a:solidFill>
                  <a:schemeClr val="bg2"/>
                </a:solidFill>
                <a:latin typeface="Times New Roman" pitchFamily="18" charset="0"/>
                <a:cs typeface="Times New Roman" pitchFamily="18" charset="0"/>
              </a:rPr>
              <a:t>* Tích hợp GDĐP (Chủ đề 3): Danh nhân văn hóa hoặc nhân vật tiêu biểu (tỉnh Phú Thọ) bài: Bà Hồ Thiên Hương.</a:t>
            </a:r>
            <a:endParaRPr lang="en-US" sz="2400" b="1" i="1" dirty="0">
              <a:solidFill>
                <a:schemeClr val="bg2"/>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7" name="TextBox 6"/>
          <p:cNvSpPr txBox="1"/>
          <p:nvPr/>
        </p:nvSpPr>
        <p:spPr>
          <a:xfrm>
            <a:off x="1535723" y="2190652"/>
            <a:ext cx="8780585" cy="738664"/>
          </a:xfrm>
          <a:prstGeom prst="rect">
            <a:avLst/>
          </a:prstGeom>
          <a:noFill/>
        </p:spPr>
        <p:txBody>
          <a:bodyPr wrap="square" rtlCol="0">
            <a:spAutoFit/>
          </a:bodyPr>
          <a:lstStyle/>
          <a:p>
            <a:r>
              <a:rPr lang="en-US" sz="2400" dirty="0">
                <a:solidFill>
                  <a:schemeClr val="bg2"/>
                </a:solidFill>
                <a:latin typeface="Times New Roman" pitchFamily="18" charset="0"/>
                <a:cs typeface="Times New Roman" pitchFamily="18" charset="0"/>
              </a:rPr>
              <a:t>4. </a:t>
            </a:r>
            <a:r>
              <a:rPr lang="en-US" sz="2400" dirty="0" err="1">
                <a:solidFill>
                  <a:schemeClr val="bg2"/>
                </a:solidFill>
                <a:latin typeface="Times New Roman" pitchFamily="18" charset="0"/>
                <a:cs typeface="Times New Roman" pitchFamily="18" charset="0"/>
              </a:rPr>
              <a:t>Kể</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chuyện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Hồ</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Hương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dựa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những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thông</a:t>
            </a:r>
            <a:r>
              <a:rPr lang="en-US" sz="2400" dirty="0">
                <a:solidFill>
                  <a:schemeClr val="bg2"/>
                </a:solidFill>
                <a:latin typeface="Times New Roman" pitchFamily="18" charset="0"/>
                <a:cs typeface="Times New Roman" pitchFamily="18" charset="0"/>
              </a:rPr>
              <a:t> tin </a:t>
            </a:r>
            <a:r>
              <a:rPr lang="en-US" sz="2400" dirty="0" err="1">
                <a:solidFill>
                  <a:schemeClr val="bg2"/>
                </a:solidFill>
                <a:latin typeface="Times New Roman" pitchFamily="18" charset="0"/>
                <a:cs typeface="Times New Roman" pitchFamily="18" charset="0"/>
              </a:rPr>
              <a:t>trên</a:t>
            </a:r>
            <a:r>
              <a:rPr lang="en-US" sz="2400" dirty="0">
                <a:solidFill>
                  <a:schemeClr val="bg2"/>
                </a:solidFill>
                <a:latin typeface="Times New Roman" pitchFamily="18" charset="0"/>
                <a:cs typeface="Times New Roman" pitchFamily="18" charset="0"/>
              </a:rPr>
              <a:t>.</a:t>
            </a:r>
          </a:p>
          <a:p>
            <a:endParaRPr lang="en-US" dirty="0"/>
          </a:p>
        </p:txBody>
      </p:sp>
      <p:sp>
        <p:nvSpPr>
          <p:cNvPr id="8" name="TextBox 7"/>
          <p:cNvSpPr txBox="1"/>
          <p:nvPr/>
        </p:nvSpPr>
        <p:spPr>
          <a:xfrm>
            <a:off x="1535723" y="2762065"/>
            <a:ext cx="9243647" cy="1200329"/>
          </a:xfrm>
          <a:prstGeom prst="rect">
            <a:avLst/>
          </a:prstGeom>
          <a:noFill/>
        </p:spPr>
        <p:txBody>
          <a:bodyPr wrap="square" rtlCol="0">
            <a:spAutoFit/>
          </a:bodyPr>
          <a:lstStyle/>
          <a:p>
            <a:r>
              <a:rPr lang="en-US" sz="2400" dirty="0">
                <a:solidFill>
                  <a:schemeClr val="bg2"/>
                </a:solidFill>
                <a:latin typeface="Times New Roman" pitchFamily="18" charset="0"/>
                <a:cs typeface="Times New Roman" pitchFamily="18" charset="0"/>
              </a:rPr>
              <a:t>5. </a:t>
            </a:r>
            <a:r>
              <a:rPr lang="en-US" sz="2400" dirty="0" err="1">
                <a:solidFill>
                  <a:schemeClr val="bg2"/>
                </a:solidFill>
                <a:latin typeface="Times New Roman" pitchFamily="18" charset="0"/>
                <a:cs typeface="Times New Roman" pitchFamily="18" charset="0"/>
              </a:rPr>
              <a:t>Nhân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dân</a:t>
            </a:r>
            <a:r>
              <a:rPr lang="en-US" sz="2400" dirty="0">
                <a:solidFill>
                  <a:schemeClr val="bg2"/>
                </a:solidFill>
                <a:latin typeface="Times New Roman" pitchFamily="18" charset="0"/>
                <a:cs typeface="Times New Roman" pitchFamily="18" charset="0"/>
              </a:rPr>
              <a:t> ta </a:t>
            </a:r>
            <a:r>
              <a:rPr lang="en-US" sz="2400" dirty="0" err="1">
                <a:solidFill>
                  <a:schemeClr val="bg2"/>
                </a:solidFill>
                <a:latin typeface="Times New Roman" pitchFamily="18" charset="0"/>
                <a:cs typeface="Times New Roman" pitchFamily="18" charset="0"/>
              </a:rPr>
              <a:t>đã</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làm</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gì</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để</a:t>
            </a:r>
            <a:r>
              <a:rPr lang="en-US" sz="2400" dirty="0">
                <a:solidFill>
                  <a:schemeClr val="bg2"/>
                </a:solidFill>
                <a:latin typeface="Times New Roman" pitchFamily="18" charset="0"/>
                <a:cs typeface="Times New Roman" pitchFamily="18" charset="0"/>
              </a:rPr>
              <a:t> tri </a:t>
            </a:r>
            <a:r>
              <a:rPr lang="en-US" sz="2400" dirty="0" err="1">
                <a:solidFill>
                  <a:schemeClr val="bg2"/>
                </a:solidFill>
                <a:latin typeface="Times New Roman" pitchFamily="18" charset="0"/>
                <a:cs typeface="Times New Roman" pitchFamily="18" charset="0"/>
              </a:rPr>
              <a:t>ân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tưởng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nhớ</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công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lao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của</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bà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Hồ</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Thiên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Hương</a:t>
            </a:r>
            <a:r>
              <a:rPr lang="en-US" sz="2400" dirty="0">
                <a:solidFill>
                  <a:schemeClr val="bg2"/>
                </a:solidFill>
                <a:latin typeface="Times New Roman" pitchFamily="18" charset="0"/>
                <a:cs typeface="Times New Roman" pitchFamily="18" charset="0"/>
              </a:rPr>
              <a:t>?</a:t>
            </a:r>
          </a:p>
          <a:p>
            <a:endParaRPr lang="en-US" sz="2400" dirty="0"/>
          </a:p>
        </p:txBody>
      </p:sp>
      <p:sp>
        <p:nvSpPr>
          <p:cNvPr id="9" name="TextBox 8"/>
          <p:cNvSpPr txBox="1"/>
          <p:nvPr/>
        </p:nvSpPr>
        <p:spPr>
          <a:xfrm>
            <a:off x="1400907" y="562088"/>
            <a:ext cx="3909646" cy="461665"/>
          </a:xfrm>
          <a:prstGeom prst="rect">
            <a:avLst/>
          </a:prstGeom>
          <a:noFill/>
        </p:spPr>
        <p:txBody>
          <a:bodyPr wrap="square" rtlCol="0">
            <a:spAutoFit/>
          </a:bodyPr>
          <a:lstStyle/>
          <a:p>
            <a:r>
              <a:rPr lang="en-US" sz="2400" b="1" dirty="0">
                <a:latin typeface="Times New Roman" pitchFamily="18" charset="0"/>
                <a:cs typeface="Times New Roman" pitchFamily="18" charset="0"/>
              </a:rPr>
              <a:t>VẬN DỤNG</a:t>
            </a:r>
          </a:p>
        </p:txBody>
      </p:sp>
    </p:spTree>
    <p:extLst>
      <p:ext uri="{BB962C8B-B14F-4D97-AF65-F5344CB8AC3E}">
        <p14:creationId xmlns:p14="http://schemas.microsoft.com/office/powerpoint/2010/main" val="42360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33AAB-E5E3-46A1-9F4E-0452DF37F2DF}"/>
              </a:ext>
            </a:extLst>
          </p:cNvPr>
          <p:cNvSpPr txBox="1"/>
          <p:nvPr/>
        </p:nvSpPr>
        <p:spPr>
          <a:xfrm>
            <a:off x="963054" y="739627"/>
            <a:ext cx="1851789" cy="523220"/>
          </a:xfrm>
          <a:prstGeom prst="rect">
            <a:avLst/>
          </a:prstGeom>
          <a:noFill/>
        </p:spPr>
        <p:txBody>
          <a:bodyPr wrap="none" rtlCol="0">
            <a:spAutoFit/>
          </a:bodyPr>
          <a:lstStyle/>
          <a:p>
            <a:r>
              <a:rPr lang="vi-VN" sz="2800" b="1">
                <a:solidFill>
                  <a:schemeClr val="accent2"/>
                </a:solidFill>
                <a:latin typeface="Times New Roman" pitchFamily="18" charset="0"/>
                <a:cs typeface="Times New Roman" pitchFamily="18" charset="0"/>
              </a:rPr>
              <a:t>VẬN </a:t>
            </a:r>
            <a:r>
              <a:rPr lang="vi-VN" sz="2800" b="1" smtClean="0">
                <a:solidFill>
                  <a:schemeClr val="accent2"/>
                </a:solidFill>
                <a:latin typeface="Times New Roman" pitchFamily="18" charset="0"/>
                <a:cs typeface="Times New Roman" pitchFamily="18" charset="0"/>
              </a:rPr>
              <a:t>DNG</a:t>
            </a:r>
            <a:endParaRPr lang="vi-VN" sz="2800" b="1" dirty="0">
              <a:solidFill>
                <a:schemeClr val="accent2"/>
              </a:solidFill>
              <a:latin typeface="Times New Roman" pitchFamily="18" charset="0"/>
              <a:cs typeface="Times New Roman" pitchFamily="18" charset="0"/>
            </a:endParaRPr>
          </a:p>
        </p:txBody>
      </p:sp>
      <p:pic>
        <p:nvPicPr>
          <p:cNvPr id="2050" name="Picture 2" descr="Teacher with student isolated Premium Vector">
            <a:extLst>
              <a:ext uri="{FF2B5EF4-FFF2-40B4-BE49-F238E27FC236}">
                <a16:creationId xmlns:a16="http://schemas.microsoft.com/office/drawing/2014/main" id="{04B7E3B1-B788-4605-901B-8A63CD49EC9E}"/>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13855" b="14845"/>
          <a:stretch/>
        </p:blipFill>
        <p:spPr bwMode="auto">
          <a:xfrm>
            <a:off x="6408701" y="3796956"/>
            <a:ext cx="5080934" cy="2552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36884" y="0"/>
            <a:ext cx="11511815" cy="6689558"/>
          </a:xfrm>
          <a:prstGeom prst="rect">
            <a:avLst/>
          </a:prstGeom>
        </p:spPr>
      </p:pic>
    </p:spTree>
    <p:extLst>
      <p:ext uri="{BB962C8B-B14F-4D97-AF65-F5344CB8AC3E}">
        <p14:creationId xmlns:p14="http://schemas.microsoft.com/office/powerpoint/2010/main" val="923987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274" y="380267"/>
            <a:ext cx="9636368" cy="4832092"/>
          </a:xfrm>
          <a:prstGeom prst="rect">
            <a:avLst/>
          </a:prstGeom>
          <a:noFill/>
        </p:spPr>
        <p:txBody>
          <a:bodyPr wrap="square" rtlCol="0">
            <a:spAutoFit/>
          </a:bodyPr>
          <a:lstStyle/>
          <a:p>
            <a:r>
              <a:rPr lang="nl-NL" sz="2400" b="1" dirty="0">
                <a:solidFill>
                  <a:schemeClr val="bg2"/>
                </a:solidFill>
                <a:latin typeface="Times New Roman" pitchFamily="18" charset="0"/>
                <a:cs typeface="Times New Roman" pitchFamily="18" charset="0"/>
              </a:rPr>
              <a:t>I. YÊU CẦU CẦN ĐẠT:</a:t>
            </a:r>
          </a:p>
          <a:p>
            <a:r>
              <a:rPr lang="nl-NL" sz="2400" dirty="0">
                <a:solidFill>
                  <a:schemeClr val="bg2"/>
                </a:solidFill>
                <a:latin typeface="Times New Roman" pitchFamily="18" charset="0"/>
                <a:cs typeface="Times New Roman" pitchFamily="18" charset="0"/>
              </a:rPr>
              <a:t>- Thực hiện được hành vi, việc làm để thể hiện tình yêu Tổ quốc Việt Nam; yêu quý, bảo vệ thiện nhiên; trân trọng và tự hào về truyền thống lịch sử, văn hóa của đất nước.</a:t>
            </a:r>
            <a:endParaRPr lang="en-US" sz="2400" dirty="0">
              <a:solidFill>
                <a:schemeClr val="bg2"/>
              </a:solidFill>
              <a:latin typeface="Times New Roman" pitchFamily="18" charset="0"/>
              <a:cs typeface="Times New Roman" pitchFamily="18" charset="0"/>
            </a:endParaRPr>
          </a:p>
          <a:p>
            <a:r>
              <a:rPr lang="en-US" sz="2400" dirty="0">
                <a:solidFill>
                  <a:schemeClr val="bg2"/>
                </a:solidFill>
                <a:latin typeface="Times New Roman" pitchFamily="18" charset="0"/>
                <a:cs typeface="Times New Roman" pitchFamily="18" charset="0"/>
              </a:rPr>
              <a:t>- </a:t>
            </a:r>
            <a:r>
              <a:rPr lang="nl-NL" sz="2400" dirty="0">
                <a:solidFill>
                  <a:schemeClr val="bg2"/>
                </a:solidFill>
                <a:latin typeface="Times New Roman" pitchFamily="18" charset="0"/>
                <a:cs typeface="Times New Roman" pitchFamily="18" charset="0"/>
              </a:rPr>
              <a:t>Phát triển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chủ</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tự</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học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giải</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quyết</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vấn</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đề</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sáng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tạo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năng</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lực</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giao</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tiếp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và</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hợp</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tác</a:t>
            </a:r>
            <a:endParaRPr lang="en-US" sz="2400" dirty="0">
              <a:solidFill>
                <a:schemeClr val="bg2"/>
              </a:solidFill>
              <a:latin typeface="Times New Roman" pitchFamily="18" charset="0"/>
              <a:cs typeface="Times New Roman" pitchFamily="18" charset="0"/>
            </a:endParaRPr>
          </a:p>
          <a:p>
            <a:r>
              <a:rPr lang="nl-NL" sz="2400" dirty="0">
                <a:solidFill>
                  <a:schemeClr val="bg2"/>
                </a:solidFill>
                <a:latin typeface="Times New Roman" pitchFamily="18" charset="0"/>
                <a:cs typeface="Times New Roman" pitchFamily="18" charset="0"/>
              </a:rPr>
              <a:t>- Hình thành phẩm chất yêu nước, nhân ái, chăm chỉ, trách nhiệm.</a:t>
            </a:r>
            <a:endParaRPr lang="en-US" sz="2400" dirty="0">
              <a:solidFill>
                <a:schemeClr val="bg2"/>
              </a:solidFill>
              <a:latin typeface="Times New Roman" pitchFamily="18" charset="0"/>
              <a:cs typeface="Times New Roman" pitchFamily="18" charset="0"/>
            </a:endParaRPr>
          </a:p>
          <a:p>
            <a:r>
              <a:rPr lang="nl-NL" sz="2400" b="1" i="1" dirty="0">
                <a:solidFill>
                  <a:schemeClr val="bg2"/>
                </a:solidFill>
                <a:latin typeface="Times New Roman" pitchFamily="18" charset="0"/>
                <a:cs typeface="Times New Roman" pitchFamily="18" charset="0"/>
              </a:rPr>
              <a:t>*Tích hợp GDĐP (Chủ đề 3): Danh nhân văn hóa hoặc nhân vât tiêu biểu (tỉnh Phú Thọ) bài: Bà Hồ Thiên Hương.</a:t>
            </a:r>
            <a:endParaRPr lang="en-US" sz="2400" b="1" dirty="0">
              <a:solidFill>
                <a:schemeClr val="bg2"/>
              </a:solidFill>
              <a:latin typeface="Times New Roman" pitchFamily="18" charset="0"/>
              <a:cs typeface="Times New Roman" pitchFamily="18" charset="0"/>
            </a:endParaRPr>
          </a:p>
          <a:p>
            <a:r>
              <a:rPr lang="en-US" sz="2400" b="1" dirty="0">
                <a:solidFill>
                  <a:schemeClr val="bg2"/>
                </a:solidFill>
                <a:latin typeface="Times New Roman" pitchFamily="18" charset="0"/>
                <a:cs typeface="Times New Roman" pitchFamily="18" charset="0"/>
              </a:rPr>
              <a:t>II. ĐỒ DÙNG DẠY HỌC:</a:t>
            </a:r>
            <a:endParaRPr lang="en-US" sz="2400" dirty="0">
              <a:solidFill>
                <a:schemeClr val="bg2"/>
              </a:solidFill>
              <a:latin typeface="Times New Roman" pitchFamily="18" charset="0"/>
              <a:cs typeface="Times New Roman" pitchFamily="18" charset="0"/>
            </a:endParaRPr>
          </a:p>
          <a:p>
            <a:r>
              <a:rPr lang="en-US" sz="2400" dirty="0">
                <a:solidFill>
                  <a:schemeClr val="bg2"/>
                </a:solidFill>
                <a:latin typeface="Times New Roman" pitchFamily="18" charset="0"/>
                <a:cs typeface="Times New Roman" pitchFamily="18" charset="0"/>
              </a:rPr>
              <a:t>- </a:t>
            </a:r>
            <a:r>
              <a:rPr lang="en-US" sz="2400" b="1" dirty="0">
                <a:solidFill>
                  <a:schemeClr val="bg2"/>
                </a:solidFill>
                <a:latin typeface="Times New Roman" pitchFamily="18" charset="0"/>
                <a:cs typeface="Times New Roman" pitchFamily="18" charset="0"/>
              </a:rPr>
              <a:t>GV: </a:t>
            </a:r>
            <a:r>
              <a:rPr lang="en-US" sz="2400" dirty="0" err="1">
                <a:solidFill>
                  <a:schemeClr val="bg2"/>
                </a:solidFill>
                <a:latin typeface="Times New Roman" pitchFamily="18" charset="0"/>
                <a:cs typeface="Times New Roman" pitchFamily="18" charset="0"/>
              </a:rPr>
              <a:t>Máy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tính</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máy</a:t>
            </a:r>
            <a:r>
              <a:rPr lang="en-US" sz="2400" dirty="0">
                <a:solidFill>
                  <a:schemeClr val="bg2"/>
                </a:solidFill>
                <a:latin typeface="Times New Roman" pitchFamily="18" charset="0"/>
                <a:cs typeface="Times New Roman" pitchFamily="18" charset="0"/>
              </a:rPr>
              <a:t> </a:t>
            </a:r>
            <a:r>
              <a:rPr lang="en-US" sz="2400" dirty="0" err="1">
                <a:solidFill>
                  <a:schemeClr val="bg2"/>
                </a:solidFill>
                <a:latin typeface="Times New Roman" pitchFamily="18" charset="0"/>
                <a:cs typeface="Times New Roman" pitchFamily="18" charset="0"/>
              </a:rPr>
              <a:t>chiếu</a:t>
            </a:r>
            <a:r>
              <a:rPr lang="en-US" sz="2400" dirty="0">
                <a:solidFill>
                  <a:schemeClr val="bg2"/>
                </a:solidFill>
                <a:latin typeface="Times New Roman" pitchFamily="18" charset="0"/>
                <a:cs typeface="Times New Roman" pitchFamily="18" charset="0"/>
              </a:rPr>
              <a:t>, SGK.</a:t>
            </a:r>
          </a:p>
          <a:p>
            <a:r>
              <a:rPr lang="en-US" sz="2400" dirty="0">
                <a:solidFill>
                  <a:schemeClr val="bg2"/>
                </a:solidFill>
                <a:latin typeface="Times New Roman" pitchFamily="18" charset="0"/>
                <a:cs typeface="Times New Roman" pitchFamily="18" charset="0"/>
              </a:rPr>
              <a:t>- </a:t>
            </a:r>
            <a:r>
              <a:rPr lang="en-US" sz="2400" b="1" dirty="0">
                <a:solidFill>
                  <a:schemeClr val="bg2"/>
                </a:solidFill>
                <a:latin typeface="Times New Roman" pitchFamily="18" charset="0"/>
                <a:cs typeface="Times New Roman" pitchFamily="18" charset="0"/>
              </a:rPr>
              <a:t>HS:  </a:t>
            </a:r>
            <a:r>
              <a:rPr lang="en-US" sz="2400" dirty="0">
                <a:solidFill>
                  <a:schemeClr val="bg2"/>
                </a:solidFill>
                <a:latin typeface="Times New Roman" pitchFamily="18" charset="0"/>
                <a:cs typeface="Times New Roman" pitchFamily="18" charset="0"/>
              </a:rPr>
              <a:t>SGK, </a:t>
            </a:r>
            <a:r>
              <a:rPr lang="en-US" sz="2400" dirty="0" err="1">
                <a:solidFill>
                  <a:schemeClr val="bg2"/>
                </a:solidFill>
                <a:latin typeface="Times New Roman" pitchFamily="18" charset="0"/>
                <a:cs typeface="Times New Roman" pitchFamily="18" charset="0"/>
              </a:rPr>
              <a:t>vở</a:t>
            </a:r>
            <a:endParaRPr lang="en-US" sz="2400" dirty="0">
              <a:solidFill>
                <a:schemeClr val="bg2"/>
              </a:solidFill>
              <a:latin typeface="Times New Roman" pitchFamily="18" charset="0"/>
              <a:cs typeface="Times New Roman" pitchFamily="18" charset="0"/>
            </a:endParaRPr>
          </a:p>
          <a:p>
            <a:endParaRPr lang="en-US" sz="20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3813542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3321100" cy="975278"/>
            <a:chOff x="500062" y="381715"/>
            <a:chExt cx="3321100"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78609"/>
                  </a:solidFill>
                  <a:latin typeface="Times New Roman" pitchFamily="18" charset="0"/>
                  <a:cs typeface="Times New Roman" pitchFamily="18" charset="0"/>
                </a:rPr>
                <a:t>KHỞI ĐỘNG</a:t>
              </a:r>
            </a:p>
          </p:txBody>
        </p:sp>
      </p:grpSp>
      <p:sp>
        <p:nvSpPr>
          <p:cNvPr id="15" name="TextBox 14">
            <a:extLst>
              <a:ext uri="{FF2B5EF4-FFF2-40B4-BE49-F238E27FC236}">
                <a16:creationId xmlns:a16="http://schemas.microsoft.com/office/drawing/2014/main" id="{9FEA8C53-61DA-4483-A788-863652AFA471}"/>
              </a:ext>
            </a:extLst>
          </p:cNvPr>
          <p:cNvSpPr txBox="1"/>
          <p:nvPr/>
        </p:nvSpPr>
        <p:spPr>
          <a:xfrm flipH="1">
            <a:off x="4149968" y="641645"/>
            <a:ext cx="5955324" cy="523220"/>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vi-VN" sz="2800" dirty="0">
                <a:solidFill>
                  <a:srgbClr val="000000"/>
                </a:solidFill>
                <a:latin typeface="Times New Roman" pitchFamily="18" charset="0"/>
                <a:cs typeface="Times New Roman" pitchFamily="18" charset="0"/>
              </a:rPr>
              <a:t>Em cùng hát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bài</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 “Việt Nam ơi”</a:t>
            </a:r>
          </a:p>
        </p:txBody>
      </p:sp>
      <p:pic>
        <p:nvPicPr>
          <p:cNvPr id="5" name="Picture 4">
            <a:extLst>
              <a:ext uri="{FF2B5EF4-FFF2-40B4-BE49-F238E27FC236}">
                <a16:creationId xmlns:a16="http://schemas.microsoft.com/office/drawing/2014/main" id="{3A7DD3F8-0A4D-3C46-8D2B-860A19587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988" y="1420515"/>
            <a:ext cx="8104212" cy="5087645"/>
          </a:xfrm>
          <a:prstGeom prst="rect">
            <a:avLst/>
          </a:prstGeom>
        </p:spPr>
      </p:pic>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9A69412-2130-EE41-8EFA-909019DB6E62}"/>
              </a:ext>
            </a:extLst>
          </p:cNvPr>
          <p:cNvGrpSpPr/>
          <p:nvPr/>
        </p:nvGrpSpPr>
        <p:grpSpPr>
          <a:xfrm>
            <a:off x="510540" y="118577"/>
            <a:ext cx="2980645" cy="1288726"/>
            <a:chOff x="500062" y="2851475"/>
            <a:chExt cx="2980645" cy="1288726"/>
          </a:xfrm>
        </p:grpSpPr>
        <p:pic>
          <p:nvPicPr>
            <p:cNvPr id="12" name="Picture 11">
              <a:extLst>
                <a:ext uri="{FF2B5EF4-FFF2-40B4-BE49-F238E27FC236}">
                  <a16:creationId xmlns:a16="http://schemas.microsoft.com/office/drawing/2014/main" id="{4134C409-2938-EB4B-8D93-E4A5DEC1705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13" name="TextBox 12">
              <a:extLst>
                <a:ext uri="{FF2B5EF4-FFF2-40B4-BE49-F238E27FC236}">
                  <a16:creationId xmlns:a16="http://schemas.microsoft.com/office/drawing/2014/main" id="{C2C989E0-B568-E541-9189-2D24C18C94D9}"/>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14" name="Oval 13">
            <a:extLst>
              <a:ext uri="{FF2B5EF4-FFF2-40B4-BE49-F238E27FC236}">
                <a16:creationId xmlns:a16="http://schemas.microsoft.com/office/drawing/2014/main" id="{BB4304A0-6804-1A4D-A618-CDABC544A8A0}"/>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15" name="TextBox 14">
            <a:extLst>
              <a:ext uri="{FF2B5EF4-FFF2-40B4-BE49-F238E27FC236}">
                <a16:creationId xmlns:a16="http://schemas.microsoft.com/office/drawing/2014/main" id="{859F4C24-382C-F14E-BD80-0803A52391D8}"/>
              </a:ext>
            </a:extLst>
          </p:cNvPr>
          <p:cNvSpPr txBox="1"/>
          <p:nvPr/>
        </p:nvSpPr>
        <p:spPr>
          <a:xfrm>
            <a:off x="3852059" y="466628"/>
            <a:ext cx="7829401" cy="954107"/>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Em tán thành hoặc không tán thành với ý kiến nào dưới đây? Vì sao?</a:t>
            </a:r>
          </a:p>
        </p:txBody>
      </p:sp>
      <p:pic>
        <p:nvPicPr>
          <p:cNvPr id="18" name="Picture 17">
            <a:extLst>
              <a:ext uri="{FF2B5EF4-FFF2-40B4-BE49-F238E27FC236}">
                <a16:creationId xmlns:a16="http://schemas.microsoft.com/office/drawing/2014/main" id="{82DD56D3-3C72-3C44-A96D-D89537051BF5}"/>
              </a:ext>
            </a:extLst>
          </p:cNvPr>
          <p:cNvPicPr/>
          <p:nvPr/>
        </p:nvPicPr>
        <p:blipFill>
          <a:blip r:embed="rId4"/>
          <a:stretch>
            <a:fillRect/>
          </a:stretch>
        </p:blipFill>
        <p:spPr>
          <a:xfrm>
            <a:off x="476250" y="1345266"/>
            <a:ext cx="11155680" cy="5222097"/>
          </a:xfrm>
          <a:prstGeom prst="rect">
            <a:avLst/>
          </a:prstGeom>
        </p:spPr>
      </p:pic>
    </p:spTree>
    <p:extLst>
      <p:ext uri="{BB962C8B-B14F-4D97-AF65-F5344CB8AC3E}">
        <p14:creationId xmlns:p14="http://schemas.microsoft.com/office/powerpoint/2010/main" val="29596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42344-E851-994D-8C4C-9DB45472B307}"/>
              </a:ext>
            </a:extLst>
          </p:cNvPr>
          <p:cNvPicPr/>
          <p:nvPr/>
        </p:nvPicPr>
        <p:blipFill>
          <a:blip r:embed="rId2"/>
          <a:stretch>
            <a:fillRect/>
          </a:stretch>
        </p:blipFill>
        <p:spPr>
          <a:xfrm>
            <a:off x="495300" y="306873"/>
            <a:ext cx="11201400" cy="6244254"/>
          </a:xfrm>
          <a:prstGeom prst="rect">
            <a:avLst/>
          </a:prstGeom>
        </p:spPr>
      </p:pic>
      <p:pic>
        <p:nvPicPr>
          <p:cNvPr id="3" name="Picture 2" descr="Tick and cross cartoon Royalty Free Vector Image">
            <a:extLst>
              <a:ext uri="{FF2B5EF4-FFF2-40B4-BE49-F238E27FC236}">
                <a16:creationId xmlns:a16="http://schemas.microsoft.com/office/drawing/2014/main" id="{C59A0213-E2F1-9746-A15F-16F2159AA30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606"/>
          <a:stretch/>
        </p:blipFill>
        <p:spPr bwMode="auto">
          <a:xfrm flipH="1">
            <a:off x="274008" y="3016136"/>
            <a:ext cx="938571" cy="1372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ick and cross cartoon Royalty Free Vector Image">
            <a:extLst>
              <a:ext uri="{FF2B5EF4-FFF2-40B4-BE49-F238E27FC236}">
                <a16:creationId xmlns:a16="http://schemas.microsoft.com/office/drawing/2014/main" id="{CA767FF0-F05D-8C4B-8AB0-354D1CE03F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125" r="-5519"/>
          <a:stretch/>
        </p:blipFill>
        <p:spPr bwMode="auto">
          <a:xfrm>
            <a:off x="441647" y="1234207"/>
            <a:ext cx="938572" cy="1372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ck and cross cartoon Royalty Free Vector Image">
            <a:extLst>
              <a:ext uri="{FF2B5EF4-FFF2-40B4-BE49-F238E27FC236}">
                <a16:creationId xmlns:a16="http://schemas.microsoft.com/office/drawing/2014/main" id="{AEA4AD5E-28EB-0341-8CAA-8262A0FE52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606"/>
          <a:stretch/>
        </p:blipFill>
        <p:spPr bwMode="auto">
          <a:xfrm flipH="1">
            <a:off x="274008" y="4509656"/>
            <a:ext cx="938571" cy="1372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ick and cross cartoon Royalty Free Vector Image">
            <a:extLst>
              <a:ext uri="{FF2B5EF4-FFF2-40B4-BE49-F238E27FC236}">
                <a16:creationId xmlns:a16="http://schemas.microsoft.com/office/drawing/2014/main" id="{494646F9-2A8F-B14B-AC53-7213A9CA1D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606"/>
          <a:stretch/>
        </p:blipFill>
        <p:spPr bwMode="auto">
          <a:xfrm flipH="1">
            <a:off x="5425128" y="1218735"/>
            <a:ext cx="938571" cy="1372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and cross cartoon Royalty Free Vector Image">
            <a:extLst>
              <a:ext uri="{FF2B5EF4-FFF2-40B4-BE49-F238E27FC236}">
                <a16:creationId xmlns:a16="http://schemas.microsoft.com/office/drawing/2014/main" id="{9BE07580-A9CF-8444-9900-268E5427D4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606"/>
          <a:stretch/>
        </p:blipFill>
        <p:spPr bwMode="auto">
          <a:xfrm flipH="1">
            <a:off x="5452141" y="2895140"/>
            <a:ext cx="938571" cy="1372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ick and cross cartoon Royalty Free Vector Image">
            <a:extLst>
              <a:ext uri="{FF2B5EF4-FFF2-40B4-BE49-F238E27FC236}">
                <a16:creationId xmlns:a16="http://schemas.microsoft.com/office/drawing/2014/main" id="{31D54F69-2FCC-7A4F-9547-0BF34DEFFC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606"/>
          <a:stretch/>
        </p:blipFill>
        <p:spPr bwMode="auto">
          <a:xfrm flipH="1">
            <a:off x="5452141" y="4569817"/>
            <a:ext cx="938571" cy="13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D69FA-00B0-574E-A2D0-7AAFADD303E1}"/>
              </a:ext>
            </a:extLst>
          </p:cNvPr>
          <p:cNvPicPr>
            <a:picLocks noChangeAspect="1"/>
          </p:cNvPicPr>
          <p:nvPr/>
        </p:nvPicPr>
        <p:blipFill rotWithShape="1">
          <a:blip r:embed="rId2">
            <a:extLst>
              <a:ext uri="{28A0092B-C50C-407E-A947-70E740481C1C}">
                <a14:useLocalDpi xmlns:a14="http://schemas.microsoft.com/office/drawing/2010/main" val="0"/>
              </a:ext>
            </a:extLst>
          </a:blip>
          <a:srcRect r="1326"/>
          <a:stretch/>
        </p:blipFill>
        <p:spPr>
          <a:xfrm>
            <a:off x="1340266" y="3078118"/>
            <a:ext cx="4054694" cy="3475081"/>
          </a:xfrm>
          <a:prstGeom prst="rect">
            <a:avLst/>
          </a:prstGeom>
        </p:spPr>
      </p:pic>
      <p:sp>
        <p:nvSpPr>
          <p:cNvPr id="4" name="Snip Diagonal Corner Rectangle 3">
            <a:extLst>
              <a:ext uri="{FF2B5EF4-FFF2-40B4-BE49-F238E27FC236}">
                <a16:creationId xmlns:a16="http://schemas.microsoft.com/office/drawing/2014/main" id="{1DD8FEBF-7BB5-0047-8484-B389500DCB16}"/>
              </a:ext>
            </a:extLst>
          </p:cNvPr>
          <p:cNvSpPr/>
          <p:nvPr/>
        </p:nvSpPr>
        <p:spPr>
          <a:xfrm>
            <a:off x="1188720" y="304801"/>
            <a:ext cx="10256520" cy="280416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000" dirty="0">
                <a:solidFill>
                  <a:schemeClr val="bg2"/>
                </a:solidFill>
                <a:latin typeface="Times New Roman" pitchFamily="18" charset="0"/>
                <a:cs typeface="Times New Roman" pitchFamily="18" charset="0"/>
              </a:rPr>
              <a:t>Đất nước Việt Nam được như ngày hôm nay là nhờ có công lao to lớn của những thế hệ đi trước, vì vậy chúng ta cần phải tôn trọng, tự hào biết ơn họ. </a:t>
            </a:r>
            <a:r>
              <a:rPr lang="nl-NL" sz="3000" dirty="0" err="1">
                <a:solidFill>
                  <a:schemeClr val="bg2"/>
                </a:solidFill>
                <a:latin typeface="Times New Roman" pitchFamily="18" charset="0"/>
                <a:cs typeface="Times New Roman" pitchFamily="18" charset="0"/>
              </a:rPr>
              <a:t>Bên</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cạnh</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đó</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cũng</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cần</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học</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tập</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tốt</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hơn</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để</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sau</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này</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xây</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dựng</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và</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bảo</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vệ</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quê</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hương</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đất</a:t>
            </a:r>
            <a:r>
              <a:rPr lang="nl-NL" sz="3000" dirty="0">
                <a:solidFill>
                  <a:schemeClr val="bg2"/>
                </a:solidFill>
                <a:latin typeface="Times New Roman" pitchFamily="18" charset="0"/>
                <a:cs typeface="Times New Roman" pitchFamily="18" charset="0"/>
              </a:rPr>
              <a:t> </a:t>
            </a:r>
            <a:r>
              <a:rPr lang="nl-NL" sz="3000" dirty="0" err="1">
                <a:solidFill>
                  <a:schemeClr val="bg2"/>
                </a:solidFill>
                <a:latin typeface="Times New Roman" pitchFamily="18" charset="0"/>
                <a:cs typeface="Times New Roman" pitchFamily="18" charset="0"/>
              </a:rPr>
              <a:t>nước</a:t>
            </a:r>
            <a:r>
              <a:rPr lang="nl-NL" sz="3000" dirty="0">
                <a:solidFill>
                  <a:schemeClr val="bg2"/>
                </a:solidFill>
                <a:latin typeface="Times New Roman" pitchFamily="18" charset="0"/>
                <a:cs typeface="Times New Roman" pitchFamily="18" charset="0"/>
              </a:rPr>
              <a:t>.</a:t>
            </a:r>
            <a:endParaRPr lang="vi-VN" sz="3000" dirty="0">
              <a:solidFill>
                <a:schemeClr val="bg2"/>
              </a:solidFill>
              <a:latin typeface="Times New Roman" pitchFamily="18" charset="0"/>
              <a:cs typeface="Times New Roman" pitchFamily="18" charset="0"/>
            </a:endParaRPr>
          </a:p>
          <a:p>
            <a:pPr algn="ctr"/>
            <a:endParaRPr lang="vi-VN" dirty="0"/>
          </a:p>
        </p:txBody>
      </p:sp>
    </p:spTree>
    <p:extLst>
      <p:ext uri="{BB962C8B-B14F-4D97-AF65-F5344CB8AC3E}">
        <p14:creationId xmlns:p14="http://schemas.microsoft.com/office/powerpoint/2010/main" val="106995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9A69412-2130-EE41-8EFA-909019DB6E62}"/>
              </a:ext>
            </a:extLst>
          </p:cNvPr>
          <p:cNvGrpSpPr/>
          <p:nvPr/>
        </p:nvGrpSpPr>
        <p:grpSpPr>
          <a:xfrm>
            <a:off x="510540" y="118577"/>
            <a:ext cx="2980645" cy="1288726"/>
            <a:chOff x="500062" y="2851475"/>
            <a:chExt cx="2980645" cy="1288726"/>
          </a:xfrm>
        </p:grpSpPr>
        <p:pic>
          <p:nvPicPr>
            <p:cNvPr id="12" name="Picture 11">
              <a:extLst>
                <a:ext uri="{FF2B5EF4-FFF2-40B4-BE49-F238E27FC236}">
                  <a16:creationId xmlns:a16="http://schemas.microsoft.com/office/drawing/2014/main" id="{4134C409-2938-EB4B-8D93-E4A5DEC1705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13" name="TextBox 12">
              <a:extLst>
                <a:ext uri="{FF2B5EF4-FFF2-40B4-BE49-F238E27FC236}">
                  <a16:creationId xmlns:a16="http://schemas.microsoft.com/office/drawing/2014/main" id="{C2C989E0-B568-E541-9189-2D24C18C94D9}"/>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14" name="Oval 13">
            <a:extLst>
              <a:ext uri="{FF2B5EF4-FFF2-40B4-BE49-F238E27FC236}">
                <a16:creationId xmlns:a16="http://schemas.microsoft.com/office/drawing/2014/main" id="{BB4304A0-6804-1A4D-A618-CDABC544A8A0}"/>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5" name="TextBox 14">
            <a:extLst>
              <a:ext uri="{FF2B5EF4-FFF2-40B4-BE49-F238E27FC236}">
                <a16:creationId xmlns:a16="http://schemas.microsoft.com/office/drawing/2014/main" id="{859F4C24-382C-F14E-BD80-0803A52391D8}"/>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pic>
        <p:nvPicPr>
          <p:cNvPr id="8" name="Picture 7">
            <a:extLst>
              <a:ext uri="{FF2B5EF4-FFF2-40B4-BE49-F238E27FC236}">
                <a16:creationId xmlns:a16="http://schemas.microsoft.com/office/drawing/2014/main" id="{0D8CA270-4FDE-A143-AA30-A3963D915EF1}"/>
              </a:ext>
            </a:extLst>
          </p:cNvPr>
          <p:cNvPicPr/>
          <p:nvPr/>
        </p:nvPicPr>
        <p:blipFill>
          <a:blip r:embed="rId4"/>
          <a:stretch>
            <a:fillRect/>
          </a:stretch>
        </p:blipFill>
        <p:spPr>
          <a:xfrm>
            <a:off x="678601" y="1402160"/>
            <a:ext cx="10557089" cy="5017829"/>
          </a:xfrm>
          <a:prstGeom prst="rect">
            <a:avLst/>
          </a:prstGeom>
        </p:spPr>
      </p:pic>
    </p:spTree>
    <p:extLst>
      <p:ext uri="{BB962C8B-B14F-4D97-AF65-F5344CB8AC3E}">
        <p14:creationId xmlns:p14="http://schemas.microsoft.com/office/powerpoint/2010/main" val="2020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ppy cute boy study with smile Premium Vector">
            <a:extLst>
              <a:ext uri="{FF2B5EF4-FFF2-40B4-BE49-F238E27FC236}">
                <a16:creationId xmlns:a16="http://schemas.microsoft.com/office/drawing/2014/main" id="{0B9ADBF4-1D84-D14A-8F67-22061F6296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623" y="4161435"/>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8" y="2140682"/>
              <a:ext cx="4101639" cy="1815882"/>
            </a:xfrm>
            <a:prstGeom prst="rect">
              <a:avLst/>
            </a:prstGeom>
          </p:spPr>
          <p:txBody>
            <a:bodyPr wrap="square">
              <a:spAutoFit/>
            </a:bodyPr>
            <a:lstStyle/>
            <a:p>
              <a:r>
                <a:rPr lang="nl-NL" sz="2800" dirty="0">
                  <a:solidFill>
                    <a:schemeClr val="bg2"/>
                  </a:solidFill>
                  <a:latin typeface="Times New Roman" pitchFamily="18" charset="0"/>
                  <a:cs typeface="Times New Roman" pitchFamily="18" charset="0"/>
                </a:rPr>
                <a:t>Không đồng tình: vì món ăn Việt Nam là truyền thống văn hóa của dân tộc, cần trân trọng.</a:t>
              </a:r>
              <a:endParaRPr lang="vi-VN" sz="28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35CA21EB-D1D7-C34F-BB6F-2F32C772744B}"/>
              </a:ext>
            </a:extLst>
          </p:cNvPr>
          <p:cNvSpPr/>
          <p:nvPr/>
        </p:nvSpPr>
        <p:spPr>
          <a:xfrm rot="10800000" flipV="1">
            <a:off x="5856456" y="1333949"/>
            <a:ext cx="5590474" cy="2095051"/>
          </a:xfrm>
          <a:prstGeom prst="round2Diag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64E46645-1A6F-1644-AC2B-8380278B7DD7}"/>
              </a:ext>
            </a:extLst>
          </p:cNvPr>
          <p:cNvGrpSpPr/>
          <p:nvPr/>
        </p:nvGrpSpPr>
        <p:grpSpPr>
          <a:xfrm>
            <a:off x="6096000" y="1843133"/>
            <a:ext cx="5267836" cy="954107"/>
            <a:chOff x="517095" y="4748831"/>
            <a:chExt cx="4331299" cy="806423"/>
          </a:xfrm>
        </p:grpSpPr>
        <p:sp>
          <p:nvSpPr>
            <p:cNvPr id="13" name="Diamond 12">
              <a:extLst>
                <a:ext uri="{FF2B5EF4-FFF2-40B4-BE49-F238E27FC236}">
                  <a16:creationId xmlns:a16="http://schemas.microsoft.com/office/drawing/2014/main" id="{7F9251DD-FF33-C642-AD05-0E055449BA79}"/>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a</a:t>
              </a:r>
            </a:p>
          </p:txBody>
        </p:sp>
        <p:sp>
          <p:nvSpPr>
            <p:cNvPr id="14" name="TextBox 13">
              <a:extLst>
                <a:ext uri="{FF2B5EF4-FFF2-40B4-BE49-F238E27FC236}">
                  <a16:creationId xmlns:a16="http://schemas.microsoft.com/office/drawing/2014/main" id="{2B283B5F-276C-5E4E-A91D-CF11D1B47033}"/>
                </a:ext>
              </a:extLst>
            </p:cNvPr>
            <p:cNvSpPr txBox="1"/>
            <p:nvPr/>
          </p:nvSpPr>
          <p:spPr>
            <a:xfrm>
              <a:off x="1089417" y="4748831"/>
              <a:ext cx="3758977" cy="806423"/>
            </a:xfrm>
            <a:prstGeom prst="rect">
              <a:avLst/>
            </a:prstGeom>
            <a:noFill/>
          </p:spPr>
          <p:txBody>
            <a:bodyPr wrap="square" rtlCol="0">
              <a:spAutoFit/>
            </a:bodyPr>
            <a:lstStyle/>
            <a:p>
              <a:r>
                <a:rPr lang="vi-VN" sz="2800" b="1" dirty="0">
                  <a:solidFill>
                    <a:schemeClr val="bg2"/>
                  </a:solidFill>
                  <a:latin typeface="Times New Roman" pitchFamily="18" charset="0"/>
                  <a:cs typeface="Times New Roman" pitchFamily="18" charset="0"/>
                </a:rPr>
                <a:t>Ngân không thích các món ăn của Việt Nam</a:t>
              </a:r>
            </a:p>
          </p:txBody>
        </p:sp>
      </p:grpSp>
    </p:spTree>
    <p:extLst>
      <p:ext uri="{BB962C8B-B14F-4D97-AF65-F5344CB8AC3E}">
        <p14:creationId xmlns:p14="http://schemas.microsoft.com/office/powerpoint/2010/main" val="19032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4AED2F-AB0B-8543-8D8F-B9EB000B7C17}"/>
              </a:ext>
            </a:extLst>
          </p:cNvPr>
          <p:cNvGrpSpPr/>
          <p:nvPr/>
        </p:nvGrpSpPr>
        <p:grpSpPr>
          <a:xfrm>
            <a:off x="1071583" y="1845260"/>
            <a:ext cx="4443256" cy="2610143"/>
            <a:chOff x="7074021" y="1743552"/>
            <a:chExt cx="4443256" cy="2610143"/>
          </a:xfrm>
        </p:grpSpPr>
        <p:sp>
          <p:nvSpPr>
            <p:cNvPr id="4" name="Speech Bubble: Oval 20">
              <a:extLst>
                <a:ext uri="{FF2B5EF4-FFF2-40B4-BE49-F238E27FC236}">
                  <a16:creationId xmlns:a16="http://schemas.microsoft.com/office/drawing/2014/main" id="{CF68B58A-26D4-6044-8935-59DC6D5ED450}"/>
                </a:ext>
              </a:extLst>
            </p:cNvPr>
            <p:cNvSpPr/>
            <p:nvPr/>
          </p:nvSpPr>
          <p:spPr>
            <a:xfrm>
              <a:off x="7074021" y="1743552"/>
              <a:ext cx="4443256" cy="2610143"/>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5" name="Rectangle 4">
              <a:extLst>
                <a:ext uri="{FF2B5EF4-FFF2-40B4-BE49-F238E27FC236}">
                  <a16:creationId xmlns:a16="http://schemas.microsoft.com/office/drawing/2014/main" id="{532EDFCD-B43B-2A44-9455-63CA9D7E348B}"/>
                </a:ext>
              </a:extLst>
            </p:cNvPr>
            <p:cNvSpPr/>
            <p:nvPr/>
          </p:nvSpPr>
          <p:spPr>
            <a:xfrm>
              <a:off x="7415638" y="2085425"/>
              <a:ext cx="3724198" cy="1938992"/>
            </a:xfrm>
            <a:prstGeom prst="rect">
              <a:avLst/>
            </a:prstGeom>
          </p:spPr>
          <p:txBody>
            <a:bodyPr wrap="square">
              <a:spAutoFit/>
            </a:bodyPr>
            <a:lstStyle/>
            <a:p>
              <a:r>
                <a:rPr lang="nl-NL" sz="3000" dirty="0">
                  <a:solidFill>
                    <a:schemeClr val="bg2"/>
                  </a:solidFill>
                  <a:latin typeface="Times New Roman" pitchFamily="18" charset="0"/>
                  <a:cs typeface="Times New Roman" pitchFamily="18" charset="0"/>
                </a:rPr>
                <a:t>Đồng tình: Vì Thảo đã thể hiện niềm tự hào về quê hương, đất nước.</a:t>
              </a:r>
              <a:endParaRPr lang="vi-VN" sz="3000" dirty="0">
                <a:solidFill>
                  <a:schemeClr val="bg2"/>
                </a:solidFill>
                <a:latin typeface="Times New Roman" pitchFamily="18" charset="0"/>
                <a:cs typeface="Times New Roman" pitchFamily="18" charset="0"/>
              </a:endParaRPr>
            </a:p>
          </p:txBody>
        </p:sp>
      </p:grpSp>
      <p:grpSp>
        <p:nvGrpSpPr>
          <p:cNvPr id="6" name="Group 5">
            <a:extLst>
              <a:ext uri="{FF2B5EF4-FFF2-40B4-BE49-F238E27FC236}">
                <a16:creationId xmlns:a16="http://schemas.microsoft.com/office/drawing/2014/main" id="{849FD4CA-7B5F-FA46-9ED9-5B03F91D18A3}"/>
              </a:ext>
            </a:extLst>
          </p:cNvPr>
          <p:cNvGrpSpPr/>
          <p:nvPr/>
        </p:nvGrpSpPr>
        <p:grpSpPr>
          <a:xfrm>
            <a:off x="510540" y="118577"/>
            <a:ext cx="2980645" cy="1288726"/>
            <a:chOff x="500062" y="2851475"/>
            <a:chExt cx="2980645" cy="1288726"/>
          </a:xfrm>
        </p:grpSpPr>
        <p:pic>
          <p:nvPicPr>
            <p:cNvPr id="7" name="Picture 6">
              <a:extLst>
                <a:ext uri="{FF2B5EF4-FFF2-40B4-BE49-F238E27FC236}">
                  <a16:creationId xmlns:a16="http://schemas.microsoft.com/office/drawing/2014/main" id="{69EBF6D2-B952-3A47-84A6-A71906B3D0A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8" name="TextBox 7">
              <a:extLst>
                <a:ext uri="{FF2B5EF4-FFF2-40B4-BE49-F238E27FC236}">
                  <a16:creationId xmlns:a16="http://schemas.microsoft.com/office/drawing/2014/main" id="{7E1CC648-CB3F-8446-9C1E-E2F0C71EA9FA}"/>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9" name="Oval 8">
            <a:extLst>
              <a:ext uri="{FF2B5EF4-FFF2-40B4-BE49-F238E27FC236}">
                <a16:creationId xmlns:a16="http://schemas.microsoft.com/office/drawing/2014/main" id="{EE331E4A-BB73-7D4F-B770-EDEA9D677737}"/>
              </a:ext>
            </a:extLst>
          </p:cNvPr>
          <p:cNvSpPr/>
          <p:nvPr/>
        </p:nvSpPr>
        <p:spPr>
          <a:xfrm>
            <a:off x="3388234" y="46662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10" name="TextBox 9">
            <a:extLst>
              <a:ext uri="{FF2B5EF4-FFF2-40B4-BE49-F238E27FC236}">
                <a16:creationId xmlns:a16="http://schemas.microsoft.com/office/drawing/2014/main" id="{43B28680-3026-DD48-9B88-6EFFAEF9688A}"/>
              </a:ext>
            </a:extLst>
          </p:cNvPr>
          <p:cNvSpPr txBox="1"/>
          <p:nvPr/>
        </p:nvSpPr>
        <p:spPr>
          <a:xfrm>
            <a:off x="3852059" y="466628"/>
            <a:ext cx="7829401" cy="492443"/>
          </a:xfrm>
          <a:prstGeom prst="rect">
            <a:avLst/>
          </a:prstGeom>
          <a:noFill/>
        </p:spPr>
        <p:txBody>
          <a:bodyPr wrap="square" rtlCol="0">
            <a:spAutoFit/>
          </a:bodyPr>
          <a:lstStyle/>
          <a:p>
            <a:pPr algn="just"/>
            <a:r>
              <a:rPr lang="vi-VN" sz="2600" b="1" dirty="0">
                <a:solidFill>
                  <a:srgbClr val="00B050"/>
                </a:solidFill>
                <a:latin typeface="Times New Roman" pitchFamily="18" charset="0"/>
                <a:cs typeface="Times New Roman" pitchFamily="18" charset="0"/>
              </a:rPr>
              <a:t>Em hãy nhận xét hành vi của các bạn dưới đây:</a:t>
            </a:r>
          </a:p>
        </p:txBody>
      </p:sp>
      <p:sp>
        <p:nvSpPr>
          <p:cNvPr id="11" name="Round Diagonal Corner Rectangle 10">
            <a:extLst>
              <a:ext uri="{FF2B5EF4-FFF2-40B4-BE49-F238E27FC236}">
                <a16:creationId xmlns:a16="http://schemas.microsoft.com/office/drawing/2014/main" id="{73EE53EB-6AAC-174D-BE1A-5A2D202EFFB9}"/>
              </a:ext>
            </a:extLst>
          </p:cNvPr>
          <p:cNvSpPr/>
          <p:nvPr/>
        </p:nvSpPr>
        <p:spPr>
          <a:xfrm rot="10800000">
            <a:off x="5856456" y="1364430"/>
            <a:ext cx="5710704" cy="2064570"/>
          </a:xfrm>
          <a:prstGeom prst="round2Diag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7C59FCB9-ED95-324C-A77E-223F2B79551B}"/>
              </a:ext>
            </a:extLst>
          </p:cNvPr>
          <p:cNvGrpSpPr/>
          <p:nvPr/>
        </p:nvGrpSpPr>
        <p:grpSpPr>
          <a:xfrm>
            <a:off x="6096000" y="1473534"/>
            <a:ext cx="5184741" cy="1815882"/>
            <a:chOff x="517095" y="4436442"/>
            <a:chExt cx="4262977" cy="1534806"/>
          </a:xfrm>
        </p:grpSpPr>
        <p:sp>
          <p:nvSpPr>
            <p:cNvPr id="13" name="Diamond 12">
              <a:extLst>
                <a:ext uri="{FF2B5EF4-FFF2-40B4-BE49-F238E27FC236}">
                  <a16:creationId xmlns:a16="http://schemas.microsoft.com/office/drawing/2014/main" id="{9BD17ED5-E166-EB41-A424-E83897C32C8C}"/>
                </a:ext>
              </a:extLst>
            </p:cNvPr>
            <p:cNvSpPr/>
            <p:nvPr/>
          </p:nvSpPr>
          <p:spPr>
            <a:xfrm>
              <a:off x="517095" y="4760681"/>
              <a:ext cx="504000" cy="504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b</a:t>
              </a:r>
            </a:p>
          </p:txBody>
        </p:sp>
        <p:sp>
          <p:nvSpPr>
            <p:cNvPr id="14" name="TextBox 13">
              <a:extLst>
                <a:ext uri="{FF2B5EF4-FFF2-40B4-BE49-F238E27FC236}">
                  <a16:creationId xmlns:a16="http://schemas.microsoft.com/office/drawing/2014/main" id="{2AD54D8B-E43E-444C-B697-50A2F84E9189}"/>
                </a:ext>
              </a:extLst>
            </p:cNvPr>
            <p:cNvSpPr txBox="1"/>
            <p:nvPr/>
          </p:nvSpPr>
          <p:spPr>
            <a:xfrm>
              <a:off x="1021095" y="4436442"/>
              <a:ext cx="3758977" cy="1534806"/>
            </a:xfrm>
            <a:prstGeom prst="rect">
              <a:avLst/>
            </a:prstGeom>
            <a:noFill/>
          </p:spPr>
          <p:txBody>
            <a:bodyPr wrap="square" rtlCol="0">
              <a:spAutoFit/>
            </a:bodyPr>
            <a:lstStyle/>
            <a:p>
              <a:r>
                <a:rPr lang="vi-VN" sz="2800" b="1" dirty="0">
                  <a:solidFill>
                    <a:schemeClr val="bg2"/>
                  </a:solidFill>
                  <a:latin typeface="Times New Roman" pitchFamily="18" charset="0"/>
                  <a:cs typeface="Times New Roman" pitchFamily="18" charset="0"/>
                </a:rPr>
                <a:t>Thảo mơ ước được trở thành hướng dẫn viên du lịch để giới thiệu về quê hương, đất nước Việt Nam.</a:t>
              </a:r>
            </a:p>
          </p:txBody>
        </p:sp>
      </p:grpSp>
      <p:pic>
        <p:nvPicPr>
          <p:cNvPr id="15" name="Picture 2">
            <a:extLst>
              <a:ext uri="{FF2B5EF4-FFF2-40B4-BE49-F238E27FC236}">
                <a16:creationId xmlns:a16="http://schemas.microsoft.com/office/drawing/2014/main" id="{20608AA6-3DB0-3E48-A2D2-5215C2BB3A9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446" y="4211333"/>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1127</TotalTime>
  <Words>665</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HP001 4 hang 1 ô ly</vt:lpstr>
      <vt:lpstr>HP001 4H</vt:lpstr>
      <vt:lpstr>Times New Roman</vt:lpstr>
      <vt:lpstr>UTM Cookies</vt:lpstr>
      <vt:lpstr>汉仪跳跳体简</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BICH LIEN</cp:lastModifiedBy>
  <cp:revision>83</cp:revision>
  <dcterms:created xsi:type="dcterms:W3CDTF">2021-06-11T02:39:36Z</dcterms:created>
  <dcterms:modified xsi:type="dcterms:W3CDTF">2024-10-12T14:18:01Z</dcterms:modified>
</cp:coreProperties>
</file>