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3" r:id="rId3"/>
    <p:sldId id="257" r:id="rId4"/>
    <p:sldId id="261" r:id="rId5"/>
    <p:sldId id="262" r:id="rId6"/>
    <p:sldId id="274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72239-8750-4423-848D-11DBC9A98BE2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67CDD-6175-4ACB-85F1-F67E83167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6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6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9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9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8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6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156A-4136-4EF7-B4A5-1A28A9743B5C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1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79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11" Type="http://schemas.openxmlformats.org/officeDocument/2006/relationships/image" Target="../media/image41.png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143758" y="1428736"/>
            <a:ext cx="3642341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3B.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20615" y="3682136"/>
            <a:ext cx="8286808" cy="1341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457200" indent="-457200" algn="ctr">
              <a:lnSpc>
                <a:spcPct val="112000"/>
              </a:lnSpc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RỘNG VỐN TỪ VỀ TỪ CHỈ HOẠT ĐỘNG;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12000"/>
              </a:lnSpc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(TIẾT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76225" y="5748342"/>
            <a:ext cx="7810555" cy="8254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3600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BÍCH LIÊN.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14470" y="1142984"/>
            <a:ext cx="3581431" cy="1998682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2667003" y="152403"/>
            <a:ext cx="7086599" cy="693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TIẾN</a:t>
            </a: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57760"/>
            <a:ext cx="2504735" cy="192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1" y="4714884"/>
            <a:ext cx="2552700" cy="20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70871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254" y="-1"/>
            <a:ext cx="129370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8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A41B59-F2E2-4B99-98C1-D1BB8620A681}"/>
              </a:ext>
            </a:extLst>
          </p:cNvPr>
          <p:cNvSpPr txBox="1"/>
          <p:nvPr/>
        </p:nvSpPr>
        <p:spPr>
          <a:xfrm>
            <a:off x="0" y="1571612"/>
            <a:ext cx="51619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B1FF8-74C6-4A97-8557-A943D9F02CEA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noProof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25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AE0F4-0AA4-4ADD-A631-FE4E3DC65E3E}"/>
              </a:ext>
            </a:extLst>
          </p:cNvPr>
          <p:cNvSpPr txBox="1"/>
          <p:nvPr/>
        </p:nvSpPr>
        <p:spPr>
          <a:xfrm>
            <a:off x="0" y="616178"/>
            <a:ext cx="12192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sng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0" y="884585"/>
            <a:ext cx="1219200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12000"/>
              </a:lnSpc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RỘNG VỐN TỪ VỀ TỪ CHỈ HOẠT ĐỘNG; 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12000"/>
              </a:lnSpc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(TIẾT 20)</a:t>
            </a:r>
            <a:endParaRPr lang="en-US" sz="20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CB1FF8-74C6-4A97-8557-A943D9F02CEA}"/>
              </a:ext>
            </a:extLst>
          </p:cNvPr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0AE0F4-0AA4-4ADD-A631-FE4E3DC65E3E}"/>
              </a:ext>
            </a:extLst>
          </p:cNvPr>
          <p:cNvSpPr txBox="1"/>
          <p:nvPr/>
        </p:nvSpPr>
        <p:spPr>
          <a:xfrm>
            <a:off x="0" y="485549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70540"/>
            <a:ext cx="12192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ngữ chỉ hoạt động kết hợp được với mỗi từ chỉ sự vật sau: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3777070" y="2596772"/>
            <a:ext cx="1683205" cy="1121761"/>
            <a:chOff x="6410789" y="819970"/>
            <a:chExt cx="4322439" cy="11217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001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1216750" y="2555867"/>
            <a:ext cx="1683205" cy="1121761"/>
            <a:chOff x="6410789" y="2733385"/>
            <a:chExt cx="4350737" cy="11217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50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219823" y="2579747"/>
            <a:ext cx="1683205" cy="1121761"/>
            <a:chOff x="6410789" y="819970"/>
            <a:chExt cx="4322439" cy="112176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8586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2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C59C0-923F-44BA-BB77-DDAD379B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300" y="1851935"/>
            <a:ext cx="1841500" cy="1121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2DD45-04B6-4341-B52F-C51E481DDD02}"/>
              </a:ext>
            </a:extLst>
          </p:cNvPr>
          <p:cNvSpPr txBox="1"/>
          <p:nvPr/>
        </p:nvSpPr>
        <p:spPr>
          <a:xfrm>
            <a:off x="2995284" y="1821057"/>
            <a:ext cx="184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6600" b="1" smtClean="0">
                <a:solidFill>
                  <a:prstClr val="white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endParaRPr lang="en-US" sz="6600" b="1" dirty="0">
              <a:solidFill>
                <a:prstClr val="white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591" y="3463896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7323" y="3412863"/>
            <a:ext cx="153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chemeClr val="bg1"/>
                </a:solidFill>
                <a:latin typeface="+mj-lt"/>
              </a:rPr>
              <a:t>luộc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64025" y="945467"/>
            <a:ext cx="685575" cy="946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43127" y="1165726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3127" y="1929791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+mj-lt"/>
              </a:rPr>
              <a:t>xào</a:t>
            </a:r>
            <a:endParaRPr lang="en-US" sz="360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2274" y="115485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solidFill>
                  <a:schemeClr val="bg1"/>
                </a:solidFill>
                <a:latin typeface="+mj-lt"/>
              </a:rPr>
              <a:t>rửa</a:t>
            </a:r>
            <a:r>
              <a:rPr lang="vi-VN" sz="3600" dirty="0" smtClean="0"/>
              <a:t> </a:t>
            </a:r>
            <a:endParaRPr lang="en-US" sz="3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25701" y="2077659"/>
            <a:ext cx="609211" cy="25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25701" y="2504891"/>
            <a:ext cx="606127" cy="51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46599" y="2702341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+mj-lt"/>
              </a:rPr>
              <a:t>thái</a:t>
            </a:r>
            <a:endParaRPr lang="en-US" sz="3600"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495117" y="2844523"/>
            <a:ext cx="590886" cy="67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700" y="925789"/>
            <a:ext cx="1583636" cy="13412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252" y="925789"/>
            <a:ext cx="1647136" cy="134123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9596416" y="978494"/>
            <a:ext cx="2150057" cy="1160491"/>
            <a:chOff x="6092720" y="781240"/>
            <a:chExt cx="4640508" cy="116049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092720" y="781240"/>
              <a:ext cx="46123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6600" b="1">
                  <a:solidFill>
                    <a:prstClr val="white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lang="en-US" sz="6600" b="1" dirty="0">
                <a:solidFill>
                  <a:prstClr val="white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7383586" y="302540"/>
            <a:ext cx="1498600" cy="6536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42477" y="218073"/>
            <a:ext cx="1170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mua</a:t>
            </a:r>
            <a:endParaRPr lang="en-US" sz="3600" smtClean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vi-VN" sz="3600" smtClean="0">
                <a:solidFill>
                  <a:srgbClr val="FFFF00"/>
                </a:solidFill>
              </a:rPr>
              <a:t> </a:t>
            </a:r>
            <a:endParaRPr lang="en-US" sz="3600">
              <a:solidFill>
                <a:srgbClr val="FFFF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902700" y="1216905"/>
            <a:ext cx="632672" cy="205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31" y="4509154"/>
            <a:ext cx="3053269" cy="2465689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8855146" y="818237"/>
            <a:ext cx="665249" cy="392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390" y="290886"/>
            <a:ext cx="1548518" cy="969694"/>
          </a:xfrm>
          <a:prstGeom prst="rect">
            <a:avLst/>
          </a:prstGeom>
        </p:spPr>
      </p:pic>
      <p:cxnSp>
        <p:nvCxnSpPr>
          <p:cNvPr id="52" name="Straight Arrow Connector 51"/>
          <p:cNvCxnSpPr>
            <a:stCxn id="9" idx="3"/>
          </p:cNvCxnSpPr>
          <p:nvPr/>
        </p:nvCxnSpPr>
        <p:spPr>
          <a:xfrm>
            <a:off x="2479827" y="1495926"/>
            <a:ext cx="555085" cy="55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3172" y="1820985"/>
            <a:ext cx="1511939" cy="6645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9368" y="1051391"/>
            <a:ext cx="1505843" cy="66452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506372" y="1014643"/>
            <a:ext cx="107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rửa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52909" y="1815820"/>
            <a:ext cx="12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  </a:t>
            </a:r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cắt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636" y="2590191"/>
            <a:ext cx="1511939" cy="66452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530104" y="2674729"/>
            <a:ext cx="111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kho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66" name="Straight Arrow Connector 65"/>
          <p:cNvCxnSpPr>
            <a:stCxn id="57" idx="3"/>
          </p:cNvCxnSpPr>
          <p:nvPr/>
        </p:nvCxnSpPr>
        <p:spPr>
          <a:xfrm flipV="1">
            <a:off x="8895111" y="1715913"/>
            <a:ext cx="625284" cy="437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8976688" y="1993121"/>
            <a:ext cx="699852" cy="8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4369" y="3340726"/>
            <a:ext cx="1591794" cy="66452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1461" y="3333329"/>
            <a:ext cx="1511939" cy="66452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825084" y="3269334"/>
            <a:ext cx="123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rang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28741" y="3349822"/>
            <a:ext cx="14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nướng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9469617" y="2403625"/>
            <a:ext cx="472589" cy="1399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0509143" y="2276121"/>
            <a:ext cx="193033" cy="105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892258" y="324433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7837" y="5652483"/>
            <a:ext cx="2533464" cy="1017097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567767" y="5481472"/>
            <a:ext cx="1891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smtClean="0">
                <a:solidFill>
                  <a:schemeClr val="bg1"/>
                </a:solidFill>
                <a:latin typeface="+mj-lt"/>
              </a:rPr>
              <a:t>cá</a:t>
            </a:r>
            <a:endParaRPr lang="en-US" sz="6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3568700" y="5741998"/>
            <a:ext cx="1268084" cy="8474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solidFill>
                  <a:schemeClr val="tx1"/>
                </a:solidFill>
                <a:latin typeface="+mj-lt"/>
              </a:rPr>
              <a:t>bắt</a:t>
            </a:r>
            <a:endParaRPr lang="en-US" sz="36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Straight Arrow Connector 88"/>
          <p:cNvCxnSpPr>
            <a:stCxn id="86" idx="6"/>
            <a:endCxn id="83" idx="1"/>
          </p:cNvCxnSpPr>
          <p:nvPr/>
        </p:nvCxnSpPr>
        <p:spPr>
          <a:xfrm flipV="1">
            <a:off x="4836784" y="6161032"/>
            <a:ext cx="491053" cy="4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954886" y="4708021"/>
            <a:ext cx="1125095" cy="8397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4024184" y="4796618"/>
            <a:ext cx="85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mổ</a:t>
            </a:r>
            <a:endParaRPr lang="en-US" sz="3600">
              <a:latin typeface="+mj-lt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7439" y="4347518"/>
            <a:ext cx="1133954" cy="853514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9328" y="4348906"/>
            <a:ext cx="1502404" cy="85351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4868" y="4966842"/>
            <a:ext cx="1133954" cy="85351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75838" y="5830154"/>
            <a:ext cx="1133954" cy="85351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5346697" y="4404929"/>
            <a:ext cx="111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kho</a:t>
            </a:r>
            <a:endParaRPr lang="en-US" sz="3600"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513419" y="4383690"/>
            <a:ext cx="161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latin typeface="+mj-lt"/>
              </a:rPr>
              <a:t>nướng</a:t>
            </a:r>
            <a:endParaRPr lang="en-US" sz="3600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278850" y="4998974"/>
            <a:ext cx="96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rán</a:t>
            </a:r>
            <a:endParaRPr lang="en-US" sz="3600">
              <a:latin typeface="+mj-lt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0769" y="3373921"/>
            <a:ext cx="1144380" cy="664522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9179806" y="3349639"/>
            <a:ext cx="116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hầm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8911276" y="2234756"/>
            <a:ext cx="852252" cy="140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8" idx="5"/>
          </p:cNvCxnSpPr>
          <p:nvPr/>
        </p:nvCxnSpPr>
        <p:spPr>
          <a:xfrm>
            <a:off x="4915215" y="5424833"/>
            <a:ext cx="412622" cy="31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019800" y="5201032"/>
            <a:ext cx="0" cy="44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6" idx="2"/>
          </p:cNvCxnSpPr>
          <p:nvPr/>
        </p:nvCxnSpPr>
        <p:spPr>
          <a:xfrm flipH="1">
            <a:off x="7175500" y="5202420"/>
            <a:ext cx="135030" cy="44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7861301" y="5645305"/>
            <a:ext cx="417549" cy="96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 flipV="1">
            <a:off x="7861301" y="6350000"/>
            <a:ext cx="721831" cy="6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2898" y="68688"/>
            <a:ext cx="1505843" cy="600738"/>
          </a:xfrm>
          <a:prstGeom prst="rect">
            <a:avLst/>
          </a:prstGeom>
        </p:spPr>
      </p:pic>
      <p:cxnSp>
        <p:nvCxnSpPr>
          <p:cNvPr id="129" name="Straight Arrow Connector 128"/>
          <p:cNvCxnSpPr/>
          <p:nvPr/>
        </p:nvCxnSpPr>
        <p:spPr>
          <a:xfrm>
            <a:off x="9992984" y="708424"/>
            <a:ext cx="355729" cy="247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9243070" y="40930"/>
            <a:ext cx="118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luộc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590891" y="5906568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+mj-lt"/>
              </a:rPr>
              <a:t>luộc</a:t>
            </a:r>
            <a:endParaRPr lang="en-US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5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5920B4F-8427-41D9-99D7-307778964D51}"/>
              </a:ext>
            </a:extLst>
          </p:cNvPr>
          <p:cNvSpPr txBox="1"/>
          <p:nvPr/>
        </p:nvSpPr>
        <p:spPr>
          <a:xfrm>
            <a:off x="850792" y="758563"/>
            <a:ext cx="5322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550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45774" y="4624251"/>
            <a:ext cx="2061849" cy="208963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sp>
        <p:nvSpPr>
          <p:cNvPr id="46" name="Oval 45"/>
          <p:cNvSpPr/>
          <p:nvPr/>
        </p:nvSpPr>
        <p:spPr>
          <a:xfrm>
            <a:off x="496389" y="3507388"/>
            <a:ext cx="5980828" cy="19297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6001" y="3311387"/>
            <a:ext cx="5493298" cy="199516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863548" y="4397327"/>
            <a:ext cx="2645538" cy="1537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86489" y="3952750"/>
            <a:ext cx="533143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hoạt động </a:t>
            </a:r>
            <a:r>
              <a:rPr lang="vi-VN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</a:t>
            </a:r>
          </a:p>
          <a:p>
            <a:pPr algn="ctr"/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đi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83680" y="3930666"/>
            <a:ext cx="5608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hoạt động </a:t>
            </a:r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ăn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kho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143691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Xếp các từ chỉ hoạt động dưới đây vào 2 nhóm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0" y="884585"/>
            <a:ext cx="12192000" cy="755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lnSpc>
                <a:spcPct val="112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RỘNG VỐN TỪ VỀ TỪ CHỈ HOẠT ĐỘNG; 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2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(TIẾT 20)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CB1FF8-74C6-4A97-8557-A943D9F02CEA}"/>
              </a:ext>
            </a:extLst>
          </p:cNvPr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25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0AE0F4-0AA4-4ADD-A631-FE4E3DC65E3E}"/>
              </a:ext>
            </a:extLst>
          </p:cNvPr>
          <p:cNvSpPr txBox="1"/>
          <p:nvPr/>
        </p:nvSpPr>
        <p:spPr>
          <a:xfrm>
            <a:off x="0" y="485549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" y="2109127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86261" y="2101741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2966690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20737" y="2938067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56465" y="2146660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68944" y="2897323"/>
            <a:ext cx="1531561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02174" y="2154834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2332" y="2154834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02174" y="2897323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05303" y="2887940"/>
            <a:ext cx="149853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36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2017" y="5598942"/>
            <a:ext cx="1010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hoạt động di </a:t>
            </a:r>
            <a:r>
              <a:rPr lang="vi-VN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7053" y="6213987"/>
            <a:ext cx="998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hoạt động nấu </a:t>
            </a:r>
            <a:r>
              <a:rPr lang="vi-VN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xào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luộc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hầm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/>
      <p:bldP spid="53" grpId="0"/>
      <p:bldP spid="48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0" y="793145"/>
            <a:ext cx="12192000" cy="755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lnSpc>
                <a:spcPct val="112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RỘNG VỐN TỪ VỀ TỪ CHỈ HOẠT ĐỘNG; 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2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(TIẾT 20)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B1FF8-74C6-4A97-8557-A943D9F02CEA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AE0F4-0AA4-4ADD-A631-FE4E3DC65E3E}"/>
              </a:ext>
            </a:extLst>
          </p:cNvPr>
          <p:cNvSpPr txBox="1"/>
          <p:nvPr/>
        </p:nvSpPr>
        <p:spPr>
          <a:xfrm>
            <a:off x="0" y="42023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109127"/>
            <a:ext cx="118691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9061" y="2114805"/>
            <a:ext cx="118691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194" y="2078417"/>
            <a:ext cx="88827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1663" y="2062856"/>
            <a:ext cx="721571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680" y="2107472"/>
            <a:ext cx="101890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534" y="2061301"/>
            <a:ext cx="1531561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1751" y="2115646"/>
            <a:ext cx="118691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4080" y="2115646"/>
            <a:ext cx="118691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5820" y="2087426"/>
            <a:ext cx="118691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7691" y="2051917"/>
            <a:ext cx="149853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0" y="1239006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        Bài 3. Chọn từ ở bài tập 2 thay cho ô vuông để hoàn thành các câu nêu hoạt động trong đoạn văn.</a:t>
            </a:r>
            <a:endParaRPr lang="en-US" sz="2800" b="1" dirty="0">
              <a:solidFill>
                <a:srgbClr val="338C8E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711605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      Ngày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Chủ nhật, mẹ       chợ mua thức ăn. Nam       bếp giúp mẹ.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Nam nhặt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rau, còn mẹ rửa cá và thái thịt. Sau đó, mẹ bắt đầu nấu nướng, mẹ 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     cá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,        rau,        thịt. Chẳng mấy chốc, gian bếp đã thơm lừng mùi thức ăn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.                                              (Kim Ngân)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0351" y="2739825"/>
            <a:ext cx="514664" cy="4786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78126" y="2747114"/>
            <a:ext cx="461149" cy="4797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286224" y="3218449"/>
            <a:ext cx="520509" cy="489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77767" y="3218449"/>
            <a:ext cx="555374" cy="489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7921" y="3619546"/>
            <a:ext cx="579605" cy="461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774493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   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Ngày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Chủ nhật, mẹ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(đi / ra)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chợ mua thức ăn. Nam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(vào / xuống)     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bếp giúp mẹ. Nam nhặt rau, còn mẹ rửa cá và thái thịt. Sau đó, mẹ bắt đầu nấu nướng, mẹ 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(kho / nướng)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cá, 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(xào / luộc)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rau, 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(kho / nướng / luộc / hầm) 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thịt. Chẳng mấy chốc, gian bếp đã thơm lừng mùi thức ăn.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3605349"/>
            <a:ext cx="2945674" cy="3273433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12476" y="441550"/>
            <a:ext cx="6289356" cy="1784815"/>
            <a:chOff x="2057900" y="1192623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2057900" y="1192623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35283" y="1513229"/>
              <a:ext cx="4366332" cy="1063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Vận dụng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28435" y="1213659"/>
            <a:ext cx="528496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Đặt câu với 1 từ mà em tìm được ở bài tập 1.</a:t>
            </a:r>
            <a:endParaRPr lang="en-US" sz="360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887" y="3275194"/>
            <a:ext cx="967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Mẫu</a:t>
            </a:r>
            <a:r>
              <a:rPr lang="vi-VN" sz="36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 Hôm qua em cùng mẹ </a:t>
            </a:r>
            <a:r>
              <a:rPr lang="vi-VN" sz="3600" smtClean="0">
                <a:solidFill>
                  <a:srgbClr val="FF0000"/>
                </a:solidFill>
                <a:latin typeface="+mj-lt"/>
              </a:rPr>
              <a:t>nướng thịt</a:t>
            </a:r>
            <a:r>
              <a:rPr lang="vi-VN" sz="36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cho bữa tối.</a:t>
            </a:r>
            <a:endParaRPr lang="en-US" sz="36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08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C59C0-923F-44BA-BB77-DDAD379B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300" y="1851935"/>
            <a:ext cx="1841500" cy="1121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2DD45-04B6-4341-B52F-C51E481DDD02}"/>
              </a:ext>
            </a:extLst>
          </p:cNvPr>
          <p:cNvSpPr txBox="1"/>
          <p:nvPr/>
        </p:nvSpPr>
        <p:spPr>
          <a:xfrm>
            <a:off x="2995284" y="1821057"/>
            <a:ext cx="184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6600" b="1" smtClean="0">
                <a:solidFill>
                  <a:prstClr val="white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endParaRPr lang="en-US" sz="6600" b="1" dirty="0">
              <a:solidFill>
                <a:prstClr val="white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591" y="3463896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7323" y="3412863"/>
            <a:ext cx="153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chemeClr val="bg1"/>
                </a:solidFill>
                <a:latin typeface="+mj-lt"/>
              </a:rPr>
              <a:t>luộc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64025" y="945467"/>
            <a:ext cx="685575" cy="946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43127" y="1165726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3127" y="1929791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+mj-lt"/>
              </a:rPr>
              <a:t>xào</a:t>
            </a:r>
            <a:endParaRPr lang="en-US" sz="360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2274" y="115485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chemeClr val="bg1"/>
                </a:solidFill>
                <a:latin typeface="+mj-lt"/>
              </a:rPr>
              <a:t>rửa</a:t>
            </a:r>
            <a:r>
              <a:rPr lang="vi-VN" sz="3600" smtClean="0"/>
              <a:t> </a:t>
            </a:r>
            <a:endParaRPr lang="en-US" sz="360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25701" y="2077659"/>
            <a:ext cx="609211" cy="25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25701" y="2504891"/>
            <a:ext cx="606127" cy="51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46599" y="2702341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+mj-lt"/>
              </a:rPr>
              <a:t>thái</a:t>
            </a:r>
            <a:endParaRPr lang="en-US" sz="3600"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495117" y="2844523"/>
            <a:ext cx="590886" cy="67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700" y="925789"/>
            <a:ext cx="1583636" cy="13412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252" y="925789"/>
            <a:ext cx="1647136" cy="134123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9596416" y="978494"/>
            <a:ext cx="2150057" cy="1160491"/>
            <a:chOff x="6092720" y="781240"/>
            <a:chExt cx="4640508" cy="116049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092720" y="781240"/>
              <a:ext cx="46123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6600" b="1">
                  <a:solidFill>
                    <a:prstClr val="white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lang="en-US" sz="6600" b="1" dirty="0">
                <a:solidFill>
                  <a:prstClr val="white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7383586" y="302540"/>
            <a:ext cx="1498600" cy="6536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42477" y="218073"/>
            <a:ext cx="1170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mua</a:t>
            </a:r>
            <a:endParaRPr lang="en-US" sz="3600" smtClean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vi-VN" sz="3600" smtClean="0">
                <a:solidFill>
                  <a:srgbClr val="FFFF00"/>
                </a:solidFill>
              </a:rPr>
              <a:t> </a:t>
            </a:r>
            <a:endParaRPr lang="en-US" sz="3600">
              <a:solidFill>
                <a:srgbClr val="FFFF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902700" y="1216905"/>
            <a:ext cx="632672" cy="205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31" y="4509154"/>
            <a:ext cx="3053269" cy="2465689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8855146" y="818237"/>
            <a:ext cx="665249" cy="392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390" y="290886"/>
            <a:ext cx="1548518" cy="969694"/>
          </a:xfrm>
          <a:prstGeom prst="rect">
            <a:avLst/>
          </a:prstGeom>
        </p:spPr>
      </p:pic>
      <p:cxnSp>
        <p:nvCxnSpPr>
          <p:cNvPr id="52" name="Straight Arrow Connector 51"/>
          <p:cNvCxnSpPr>
            <a:stCxn id="9" idx="3"/>
          </p:cNvCxnSpPr>
          <p:nvPr/>
        </p:nvCxnSpPr>
        <p:spPr>
          <a:xfrm>
            <a:off x="2479827" y="1495926"/>
            <a:ext cx="555085" cy="55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3172" y="1820985"/>
            <a:ext cx="1511939" cy="6645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9368" y="1051391"/>
            <a:ext cx="1505843" cy="66452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506372" y="1014643"/>
            <a:ext cx="107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rửa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52909" y="1815820"/>
            <a:ext cx="12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  </a:t>
            </a:r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cắt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636" y="2590191"/>
            <a:ext cx="1511939" cy="66452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530104" y="2674729"/>
            <a:ext cx="111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kho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66" name="Straight Arrow Connector 65"/>
          <p:cNvCxnSpPr>
            <a:stCxn id="57" idx="3"/>
          </p:cNvCxnSpPr>
          <p:nvPr/>
        </p:nvCxnSpPr>
        <p:spPr>
          <a:xfrm flipV="1">
            <a:off x="8895111" y="1715913"/>
            <a:ext cx="625284" cy="437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8976688" y="1993121"/>
            <a:ext cx="699852" cy="8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4369" y="3340726"/>
            <a:ext cx="1591794" cy="66452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1461" y="3333329"/>
            <a:ext cx="1511939" cy="66452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825084" y="3269334"/>
            <a:ext cx="123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rang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28741" y="3349822"/>
            <a:ext cx="14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nướng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9469617" y="2403625"/>
            <a:ext cx="472589" cy="1399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0509143" y="2276121"/>
            <a:ext cx="193033" cy="105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892258" y="324433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7837" y="5652483"/>
            <a:ext cx="2533464" cy="1017097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567767" y="5481472"/>
            <a:ext cx="1891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smtClean="0">
                <a:solidFill>
                  <a:schemeClr val="bg1"/>
                </a:solidFill>
                <a:latin typeface="+mj-lt"/>
              </a:rPr>
              <a:t>cá</a:t>
            </a:r>
            <a:endParaRPr lang="en-US" sz="6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3568700" y="5741998"/>
            <a:ext cx="1268084" cy="8474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solidFill>
                  <a:schemeClr val="tx1"/>
                </a:solidFill>
                <a:latin typeface="+mj-lt"/>
              </a:rPr>
              <a:t>bắt</a:t>
            </a:r>
            <a:endParaRPr lang="en-US" sz="36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Straight Arrow Connector 88"/>
          <p:cNvCxnSpPr>
            <a:stCxn id="86" idx="6"/>
            <a:endCxn id="83" idx="1"/>
          </p:cNvCxnSpPr>
          <p:nvPr/>
        </p:nvCxnSpPr>
        <p:spPr>
          <a:xfrm flipV="1">
            <a:off x="4836784" y="6161032"/>
            <a:ext cx="491053" cy="4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954886" y="4708021"/>
            <a:ext cx="1125095" cy="8397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4024184" y="4796618"/>
            <a:ext cx="85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mổ</a:t>
            </a:r>
            <a:endParaRPr lang="en-US" sz="3600">
              <a:latin typeface="+mj-lt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7439" y="4347518"/>
            <a:ext cx="1133954" cy="853514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9328" y="4348906"/>
            <a:ext cx="1502404" cy="85351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4868" y="4966842"/>
            <a:ext cx="1133954" cy="85351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75838" y="5830154"/>
            <a:ext cx="1133954" cy="85351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5346697" y="4404929"/>
            <a:ext cx="111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kho</a:t>
            </a:r>
            <a:endParaRPr lang="en-US" sz="3600"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513419" y="4383690"/>
            <a:ext cx="161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latin typeface="+mj-lt"/>
              </a:rPr>
              <a:t>nướng</a:t>
            </a:r>
            <a:endParaRPr lang="en-US" sz="3600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278850" y="4998974"/>
            <a:ext cx="96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rán</a:t>
            </a:r>
            <a:endParaRPr lang="en-US" sz="3600">
              <a:latin typeface="+mj-lt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0769" y="3373921"/>
            <a:ext cx="1144380" cy="664522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9179806" y="3349639"/>
            <a:ext cx="116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hầm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8911276" y="2234756"/>
            <a:ext cx="852252" cy="140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8" idx="5"/>
          </p:cNvCxnSpPr>
          <p:nvPr/>
        </p:nvCxnSpPr>
        <p:spPr>
          <a:xfrm>
            <a:off x="4915215" y="5424833"/>
            <a:ext cx="412622" cy="31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019800" y="5201032"/>
            <a:ext cx="0" cy="44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6" idx="2"/>
          </p:cNvCxnSpPr>
          <p:nvPr/>
        </p:nvCxnSpPr>
        <p:spPr>
          <a:xfrm flipH="1">
            <a:off x="7175500" y="5202420"/>
            <a:ext cx="135030" cy="44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7861301" y="5645305"/>
            <a:ext cx="417549" cy="96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 flipV="1">
            <a:off x="7861301" y="6350000"/>
            <a:ext cx="721831" cy="6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2898" y="68688"/>
            <a:ext cx="1505843" cy="600738"/>
          </a:xfrm>
          <a:prstGeom prst="rect">
            <a:avLst/>
          </a:prstGeom>
        </p:spPr>
      </p:pic>
      <p:cxnSp>
        <p:nvCxnSpPr>
          <p:cNvPr id="129" name="Straight Arrow Connector 128"/>
          <p:cNvCxnSpPr/>
          <p:nvPr/>
        </p:nvCxnSpPr>
        <p:spPr>
          <a:xfrm>
            <a:off x="9992984" y="708424"/>
            <a:ext cx="355729" cy="247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9243070" y="40930"/>
            <a:ext cx="118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luộc</a:t>
            </a:r>
            <a:endParaRPr lang="en-US" sz="360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590891" y="5906568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+mj-lt"/>
              </a:rPr>
              <a:t>luộc</a:t>
            </a:r>
            <a:endParaRPr lang="en-US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8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0103" y="2713672"/>
            <a:ext cx="7591822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7200" dirty="0">
                <a:solidFill>
                  <a:srgbClr val="E76EA3"/>
                </a:solidFill>
                <a:latin typeface="Arial Black" panose="020B0A04020102020204" pitchFamily="34" charset="0"/>
              </a:rPr>
              <a:t>CHÀO </a:t>
            </a:r>
            <a:r>
              <a:rPr lang="en-US" sz="7200" dirty="0" smtClean="0">
                <a:solidFill>
                  <a:srgbClr val="E76EA3"/>
                </a:solidFill>
                <a:latin typeface="Arial Black" panose="020B0A04020102020204" pitchFamily="34" charset="0"/>
              </a:rPr>
              <a:t>CÁC EM!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0684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499</Words>
  <Application>Microsoft Office PowerPoint</Application>
  <PresentationFormat>Widescreen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#9Slide02 Noi dung dai</vt:lpstr>
      <vt:lpstr>Arial</vt:lpstr>
      <vt:lpstr>Arial Black</vt:lpstr>
      <vt:lpstr>Arial-Rounded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BICH LIEN</cp:lastModifiedBy>
  <cp:revision>42</cp:revision>
  <dcterms:created xsi:type="dcterms:W3CDTF">2022-09-19T05:33:18Z</dcterms:created>
  <dcterms:modified xsi:type="dcterms:W3CDTF">2024-10-13T02:36:05Z</dcterms:modified>
</cp:coreProperties>
</file>