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</p:sldMasterIdLst>
  <p:notesMasterIdLst>
    <p:notesMasterId r:id="rId14"/>
  </p:notesMasterIdLst>
  <p:sldIdLst>
    <p:sldId id="4007" r:id="rId3"/>
    <p:sldId id="4017" r:id="rId4"/>
    <p:sldId id="4008" r:id="rId5"/>
    <p:sldId id="385" r:id="rId6"/>
    <p:sldId id="4026" r:id="rId7"/>
    <p:sldId id="4018" r:id="rId8"/>
    <p:sldId id="4019" r:id="rId9"/>
    <p:sldId id="4020" r:id="rId10"/>
    <p:sldId id="4010" r:id="rId11"/>
    <p:sldId id="4022" r:id="rId12"/>
    <p:sldId id="309" r:id="rId13"/>
  </p:sldIdLst>
  <p:sldSz cx="12192000" cy="6858000"/>
  <p:notesSz cx="6858000" cy="9144000"/>
  <p:embeddedFontLst>
    <p:embeddedFont>
      <p:font typeface="Sigmar One" panose="020B0604020202020204" charset="0"/>
      <p:regular r:id="rId15"/>
    </p:embeddedFont>
    <p:embeddedFont>
      <p:font typeface="HP001 5 hàng" panose="020B0603050302020204" pitchFamily="34" charset="0"/>
      <p:regular r:id="rId16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HP001 4 hàng" panose="020B0603050302020204" pitchFamily="34" charset="0"/>
      <p:regular r:id="rId22"/>
      <p:bold r:id="rId23"/>
    </p:embeddedFont>
    <p:embeddedFont>
      <p:font typeface="微软雅黑" panose="020B0503020204020204" pitchFamily="34" charset="-122"/>
      <p:regular r:id="rId24"/>
      <p:bold r:id="rId25"/>
    </p:embeddedFont>
  </p:embeddedFontLst>
  <p:defaultTextStyle>
    <a:defPPr>
      <a:defRPr lang="en-US"/>
    </a:defPPr>
    <a:lvl1pPr marL="0" algn="l" defTabSz="6096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800" algn="l" defTabSz="6096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600" algn="l" defTabSz="6096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400" algn="l" defTabSz="6096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9200" algn="l" defTabSz="6096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4000" algn="l" defTabSz="6096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800" algn="l" defTabSz="6096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600" algn="l" defTabSz="6096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8400" algn="l" defTabSz="6096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00"/>
    <a:srgbClr val="FF6600"/>
    <a:srgbClr val="008000"/>
    <a:srgbClr val="FFFFFF"/>
    <a:srgbClr val="73C532"/>
    <a:srgbClr val="57C7D4"/>
    <a:srgbClr val="EAF9FF"/>
    <a:srgbClr val="FF6699"/>
    <a:srgbClr val="F46F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 showGuides="1">
      <p:cViewPr varScale="1">
        <p:scale>
          <a:sx n="66" d="100"/>
          <a:sy n="66" d="100"/>
        </p:scale>
        <p:origin x="576" y="32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D901E1-B417-49B7-ABE7-215ED8F52B1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1D8CB4-1A51-4DC1-B8DD-8DB194166DE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/>
          <a:srcRect t="67000"/>
          <a:stretch>
            <a:fillRect/>
          </a:stretch>
        </p:blipFill>
        <p:spPr>
          <a:xfrm>
            <a:off x="22862" y="4892043"/>
            <a:ext cx="11902401" cy="196596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 cstate="screen"/>
          <a:srcRect l="20108"/>
          <a:stretch>
            <a:fillRect/>
          </a:stretch>
        </p:blipFill>
        <p:spPr>
          <a:xfrm>
            <a:off x="3261404" y="0"/>
            <a:ext cx="9022041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screen"/>
          <a:srcRect r="71323"/>
          <a:stretch>
            <a:fillRect/>
          </a:stretch>
        </p:blipFill>
        <p:spPr>
          <a:xfrm>
            <a:off x="-205738" y="-182880"/>
            <a:ext cx="3017167" cy="63893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5" cstate="screen"/>
          <a:srcRect t="27667" r="71323" b="9000"/>
          <a:stretch>
            <a:fillRect/>
          </a:stretch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9067840" y="3429000"/>
            <a:ext cx="3238461" cy="3429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891540" y="4892040"/>
            <a:ext cx="2141181" cy="19659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4A755-D105-4A6D-ADEC-F288E4FAC513}" type="datetimeFigureOut">
              <a:rPr lang="en-US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C5258-7618-4CE3-AEB4-61F8A1FA7FF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E0DDA-DDC4-4A3E-96C3-1E97464A530A}" type="datetimeFigureOut">
              <a:rPr lang="en-US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61818-B9A8-4474-BC53-FF63B0C5217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480C0-2799-4078-892E-30F7ACB7940E}" type="datetimeFigureOut">
              <a:rPr lang="en-US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15ECA-E70A-480D-89E1-B21DD66A0AC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78145-7D2F-480A-AB55-94996B668035}" type="datetimeFigureOut">
              <a:rPr lang="en-US"/>
              <a:t>10/12/2024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3C130-65A4-44CD-A692-BA902E5AAC0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60E8A-4571-4215-9EFE-30DC65EF2C71}" type="datetimeFigureOut">
              <a:rPr lang="en-US"/>
              <a:t>10/12/2024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A97AE-A132-46E4-BED5-EB8D1946E47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99989-90D5-4D30-A179-B15DD34B9745}" type="datetimeFigureOut">
              <a:rPr lang="en-US"/>
              <a:t>10/12/2024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6BACB-5573-4D1A-8064-543015550DB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4A9CB-DC7C-40B6-BE2C-B0506752381F}" type="datetimeFigureOut">
              <a:rPr lang="en-US"/>
              <a:t>10/12/2024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5595C-A7C2-45DD-86C7-AA95BD461FA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7FD6F-A448-48E1-81F5-18D866C1FAD1}" type="datetimeFigureOut">
              <a:rPr lang="en-US"/>
              <a:t>10/12/2024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322AD-7333-486B-9316-D6F1FD8D313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5B761-30E9-43B4-9093-B365377754AE}" type="datetimeFigureOut">
              <a:rPr lang="en-US"/>
              <a:t>10/12/2024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B5C0B-8941-4BEF-85B5-9E0B0DC2EF7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8D00F-DC65-4FC4-BB66-D109241FCD3F}" type="datetimeFigureOut">
              <a:rPr lang="en-US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2A38E-DE8E-4018-9434-21077E4DE21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F45D0-5E5B-43A3-9AB4-8F00907C677B}" type="datetimeFigureOut">
              <a:rPr lang="en-US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37858-0A0E-42CE-BAA3-E94196C0C61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2563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040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3E70F5-4873-4E7E-91EF-14E2E76F0DEC}" type="datetimeFigureOut">
              <a:rPr lang="en-US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040"/>
            <a:ext cx="1930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040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675D1C7-63B4-4E5E-B586-341D3B57B526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slow">
    <p:push dir="u"/>
  </p:transition>
  <p:txStyles>
    <p:titleStyle>
      <a:lvl1pPr algn="ctr" defTabSz="609600" rtl="0" fontAlgn="base">
        <a:spcBef>
          <a:spcPct val="0"/>
        </a:spcBef>
        <a:spcAft>
          <a:spcPct val="0"/>
        </a:spcAft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2pPr>
      <a:lvl3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3pPr>
      <a:lvl4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4pPr>
      <a:lvl5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wmf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10" Type="http://schemas.openxmlformats.org/officeDocument/2006/relationships/image" Target="../media/image16.png"/><Relationship Id="rId4" Type="http://schemas.openxmlformats.org/officeDocument/2006/relationships/image" Target="../media/image10.wmf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7167571" y="1142988"/>
            <a:ext cx="4000528" cy="1623615"/>
          </a:xfrm>
          <a:prstGeom prst="rect">
            <a:avLst/>
          </a:prstGeom>
        </p:spPr>
        <p:txBody>
          <a:bodyPr wrap="none" lIns="91422" tIns="45711" rIns="91422" bIns="4571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9525">
                  <a:solidFill>
                    <a:srgbClr val="008000"/>
                  </a:solidFill>
                  <a:rou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  <a:p>
            <a:pPr algn="ctr"/>
            <a:r>
              <a:rPr lang="en-US" sz="2700" b="1" kern="10">
                <a:ln w="9525">
                  <a:solidFill>
                    <a:srgbClr val="008000"/>
                  </a:solidFill>
                  <a:rou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2700" b="1" kern="10" smtClean="0">
                <a:ln w="9525">
                  <a:solidFill>
                    <a:srgbClr val="008000"/>
                  </a:solidFill>
                  <a:rou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700" b="1" kern="10" baseline="30000">
                <a:ln w="9525">
                  <a:solidFill>
                    <a:srgbClr val="008000"/>
                  </a:solidFill>
                  <a:rou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700" b="1" kern="10" baseline="30000" dirty="0">
              <a:ln w="9525">
                <a:solidFill>
                  <a:srgbClr val="008000"/>
                </a:solidFill>
                <a:rou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>
            <a:off x="380960" y="3429000"/>
            <a:ext cx="6786610" cy="1724293"/>
          </a:xfrm>
          <a:prstGeom prst="rect">
            <a:avLst/>
          </a:prstGeom>
        </p:spPr>
        <p:txBody>
          <a:bodyPr wrap="none" lIns="91422" tIns="45711" rIns="91422" bIns="4571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 CHỈ ĐẶC ĐIỂM</a:t>
            </a:r>
          </a:p>
          <a:p>
            <a:pPr algn="ctr"/>
            <a:r>
              <a:rPr lang="en-US" sz="27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NÊU ĐẶC </a:t>
            </a:r>
            <a:r>
              <a:rPr lang="en-US" sz="2700" b="1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7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b="1" kern="10" dirty="0">
              <a:ln w="9525">
                <a:solidFill>
                  <a:srgbClr val="FF0000"/>
                </a:solidFill>
                <a:rou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1992577" y="5858672"/>
            <a:ext cx="8311487" cy="833023"/>
          </a:xfrm>
          <a:prstGeom prst="rect">
            <a:avLst/>
          </a:prstGeom>
        </p:spPr>
        <p:txBody>
          <a:bodyPr wrap="none" lIns="91422" tIns="45711" rIns="91422" bIns="45711" fromWordArt="1">
            <a:prstTxWarp prst="textPlain">
              <a:avLst>
                <a:gd name="adj" fmla="val 50000"/>
              </a:avLst>
            </a:prstTxWarp>
          </a:bodyPr>
          <a:lstStyle/>
          <a:p>
            <a:pPr lvl="0" algn="ctr" defTabSz="1219170">
              <a:defRPr/>
            </a:pPr>
            <a:r>
              <a:rPr lang="en-US" altLang="zh-CN" sz="4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GV: Nguyễn Thị Bích Liên</a:t>
            </a:r>
            <a:endParaRPr lang="zh-CN" altLang="en-US" sz="4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8"/>
          <p:cNvGrpSpPr/>
          <p:nvPr/>
        </p:nvGrpSpPr>
        <p:grpSpPr bwMode="auto">
          <a:xfrm>
            <a:off x="2381251" y="971553"/>
            <a:ext cx="2313580" cy="1997610"/>
            <a:chOff x="5225" y="9335"/>
            <a:chExt cx="2520" cy="1750"/>
          </a:xfrm>
        </p:grpSpPr>
        <p:sp>
          <p:nvSpPr>
            <p:cNvPr id="2059" name="AutoShape 27" descr="2"/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76" tIns="34289" rIns="68576" bIns="3428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400" dirty="0">
                <a:latin typeface="VNI-Times" pitchFamily="2" charset="0"/>
              </a:endParaRPr>
            </a:p>
          </p:txBody>
        </p:sp>
        <p:pic>
          <p:nvPicPr>
            <p:cNvPr id="2060" name="Picture 26" descr="cosmo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25" descr="BOOK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24" descr="BOOK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3" name="Picture 23" descr="QUILLPE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4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6" tIns="34289" rIns="68576" bIns="3428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5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6" tIns="34289" rIns="68576" bIns="3428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3600" dirty="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66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sz="1300" b="1" kern="1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</a:p>
          </p:txBody>
        </p:sp>
        <p:sp>
          <p:nvSpPr>
            <p:cNvPr id="2067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6" tIns="34289" rIns="68576" bIns="3428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3600" dirty="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054" name="WordArt 16"/>
          <p:cNvSpPr>
            <a:spLocks noChangeArrowheads="1" noChangeShapeType="1" noTextEdit="1"/>
          </p:cNvSpPr>
          <p:nvPr/>
        </p:nvSpPr>
        <p:spPr bwMode="auto">
          <a:xfrm>
            <a:off x="1782653" y="48578"/>
            <a:ext cx="9285683" cy="519955"/>
          </a:xfrm>
          <a:prstGeom prst="rect">
            <a:avLst/>
          </a:prstGeom>
        </p:spPr>
        <p:txBody>
          <a:bodyPr wrap="none" lIns="91422" tIns="45711" rIns="91422" bIns="4571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700" b="1" kern="10">
                <a:ln w="9525">
                  <a:solidFill>
                    <a:srgbClr val="0000FF"/>
                  </a:solidFill>
                  <a:rou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2700" b="1" kern="10" smtClean="0">
                <a:ln w="9525">
                  <a:solidFill>
                    <a:srgbClr val="0000FF"/>
                  </a:solidFill>
                  <a:rou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 TIẾN</a:t>
            </a:r>
            <a:endParaRPr lang="en-US" altLang="vi-VN" sz="2700" b="1" kern="10" dirty="0">
              <a:ln w="9525">
                <a:solidFill>
                  <a:srgbClr val="0000FF"/>
                </a:solidFill>
                <a:rou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5" name="Picture 3" descr="WhitecornerFlow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9" y="5372104"/>
            <a:ext cx="1734884" cy="148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4" descr="WhitecornerFlowe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7020" y="5372104"/>
            <a:ext cx="1614985" cy="148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41084"/>
            <a:ext cx="1009935" cy="1860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058" name="Picture 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0676" y="11248"/>
            <a:ext cx="781329" cy="1860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0" name="Picture 10"/>
          <p:cNvPicPr>
            <a:picLocks noChangeAspect="1"/>
          </p:cNvPicPr>
          <p:nvPr/>
        </p:nvPicPr>
        <p:blipFill rotWithShape="1">
          <a:blip r:embed="rId10" cstate="print"/>
          <a:srcRect l="7989" r="4870" b="1"/>
          <a:stretch>
            <a:fillRect/>
          </a:stretch>
        </p:blipFill>
        <p:spPr>
          <a:xfrm>
            <a:off x="8382017" y="3214686"/>
            <a:ext cx="3809984" cy="18174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535305" y="298450"/>
            <a:ext cx="4809490" cy="134048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700" kern="1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HP001 5 hàng" panose="020B0603050302020204" charset="0"/>
                <a:cs typeface="HP001 5 hàng" panose="020B0603050302020204" charset="0"/>
              </a:rPr>
              <a:t>* </a:t>
            </a:r>
            <a:r>
              <a:rPr lang="en-US" sz="5700" u="sng" kern="1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HP001 5 hàng" panose="020B0603050302020204" charset="0"/>
                <a:cs typeface="HP001 5 hàng" panose="020B0603050302020204" charset="0"/>
              </a:rPr>
              <a:t>Vận dụng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4955" y="1732915"/>
            <a:ext cx="11517630" cy="717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HP001 5 hàng" panose="020B0603050302020204" charset="0"/>
                <a:cs typeface="HP001 5 hàng" panose="020B0603050302020204" charset="0"/>
              </a:rPr>
              <a:t> * Em hãy tìm các t</a:t>
            </a:r>
            <a:r>
              <a:rPr lang="en-US" sz="4000" b="1" dirty="0" err="1" smtClean="0">
                <a:solidFill>
                  <a:srgbClr val="0000FF"/>
                </a:solidFill>
                <a:latin typeface="HP001 5 hàng" panose="020B0603050302020204" charset="0"/>
                <a:cs typeface="HP001 5 hàng" panose="020B0603050302020204" charset="0"/>
              </a:rPr>
              <a:t>ừ</a:t>
            </a:r>
            <a:r>
              <a:rPr lang="en-US" sz="4000" b="1" dirty="0" smtClean="0">
                <a:solidFill>
                  <a:srgbClr val="0000FF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HP001 5 hàng" panose="020B0603050302020204" charset="0"/>
                <a:cs typeface="HP001 5 hàng" panose="020B0603050302020204" charset="0"/>
              </a:rPr>
              <a:t>chỉ</a:t>
            </a:r>
            <a:r>
              <a:rPr lang="en-US" sz="4000" b="1" dirty="0" smtClean="0">
                <a:solidFill>
                  <a:srgbClr val="0000FF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4000" b="1" dirty="0" smtClean="0">
                <a:solidFill>
                  <a:srgbClr val="0000FF"/>
                </a:solidFill>
                <a:latin typeface="HP001 5 hàng" panose="020B0603050302020204" charset="0"/>
                <a:cs typeface="HP001 5 hàng" panose="020B0603050302020204" charset="0"/>
                <a:sym typeface="+mn-ea"/>
              </a:rPr>
              <a:t>đặc điểm về </a:t>
            </a:r>
            <a:r>
              <a:rPr lang="en-US" sz="4000" b="1" dirty="0" smtClean="0">
                <a:solidFill>
                  <a:srgbClr val="0000FF"/>
                </a:solidFill>
                <a:latin typeface="HP001 5 hàng" panose="020B0603050302020204" charset="0"/>
                <a:cs typeface="HP001 5 hàng" panose="020B0603050302020204" charset="0"/>
              </a:rPr>
              <a:t>Tính tình:</a:t>
            </a:r>
          </a:p>
        </p:txBody>
      </p:sp>
      <p:sp>
        <p:nvSpPr>
          <p:cNvPr id="2" name="TextBox 27"/>
          <p:cNvSpPr txBox="1"/>
          <p:nvPr/>
        </p:nvSpPr>
        <p:spPr>
          <a:xfrm>
            <a:off x="965835" y="2720975"/>
            <a:ext cx="10356215" cy="15043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1" dirty="0" smtClean="0">
                <a:latin typeface="HP001 5 hàng" panose="020B0603050302020204" charset="0"/>
                <a:cs typeface="HP001 5 hàng" panose="020B0603050302020204" charset="0"/>
              </a:rPr>
              <a:t>- Hiền lành,  thật thà, hài hước, vui vẻ, ngoan ngoãn, hiền hậu,.</a:t>
            </a:r>
          </a:p>
        </p:txBody>
      </p:sp>
      <p:sp>
        <p:nvSpPr>
          <p:cNvPr id="3" name="TextBox 27"/>
          <p:cNvSpPr txBox="1"/>
          <p:nvPr/>
        </p:nvSpPr>
        <p:spPr>
          <a:xfrm>
            <a:off x="274955" y="2132965"/>
            <a:ext cx="11978005" cy="717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sz="4000" b="1" dirty="0" smtClean="0">
                <a:solidFill>
                  <a:srgbClr val="0000FF"/>
                </a:solidFill>
                <a:latin typeface="HP001 5 hàng" panose="020B0603050302020204" charset="0"/>
                <a:cs typeface="HP001 5 hàng" panose="020B0603050302020204" charset="0"/>
                <a:sym typeface="+mn-ea"/>
              </a:rPr>
              <a:t> *Em hãy tìm các từ chỉ đặc điểm về Hình dáng:</a:t>
            </a:r>
          </a:p>
        </p:txBody>
      </p:sp>
      <p:sp>
        <p:nvSpPr>
          <p:cNvPr id="4" name="TextBox 27"/>
          <p:cNvSpPr txBox="1"/>
          <p:nvPr/>
        </p:nvSpPr>
        <p:spPr>
          <a:xfrm>
            <a:off x="1406525" y="2905760"/>
            <a:ext cx="8088630" cy="717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sz="4000" b="1" dirty="0" smtClean="0">
                <a:solidFill>
                  <a:schemeClr val="tx1"/>
                </a:solidFill>
                <a:latin typeface="HP001 5 hàng" panose="020B0603050302020204" charset="0"/>
                <a:cs typeface="HP001 5 hàng" panose="020B0603050302020204" charset="0"/>
                <a:sym typeface="+mn-ea"/>
              </a:rPr>
              <a:t>- Cao, thấp, to, béo, lùn, gầy, ốm….</a:t>
            </a:r>
          </a:p>
        </p:txBody>
      </p:sp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338455" y="332740"/>
            <a:ext cx="4809490" cy="134048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700" kern="1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HP001 5 hàng" panose="020B0603050302020204" charset="0"/>
                <a:cs typeface="HP001 5 hàng" panose="020B0603050302020204" charset="0"/>
              </a:rPr>
              <a:t>*</a:t>
            </a:r>
            <a:r>
              <a:rPr lang="en-US" sz="5700" u="sng" kern="1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HP001 5 hàng" panose="020B0603050302020204" charset="0"/>
                <a:cs typeface="HP001 5 hàng" panose="020B0603050302020204" charset="0"/>
              </a:rPr>
              <a:t> Dặn dò</a:t>
            </a:r>
          </a:p>
        </p:txBody>
      </p:sp>
      <p:sp>
        <p:nvSpPr>
          <p:cNvPr id="6" name="TextBox 27"/>
          <p:cNvSpPr txBox="1"/>
          <p:nvPr/>
        </p:nvSpPr>
        <p:spPr>
          <a:xfrm>
            <a:off x="1198880" y="1846580"/>
            <a:ext cx="10356215" cy="21583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1" dirty="0" smtClean="0">
                <a:latin typeface="HP001 5 hàng" panose="020B0603050302020204" charset="0"/>
                <a:cs typeface="HP001 5 hàng" panose="020B0603050302020204" charset="0"/>
              </a:rPr>
              <a:t>- Các em về xem lại bài;</a:t>
            </a:r>
          </a:p>
          <a:p>
            <a:r>
              <a:rPr lang="en-US" sz="4400" b="1" dirty="0" smtClean="0">
                <a:latin typeface="HP001 5 hàng" panose="020B0603050302020204" charset="0"/>
                <a:cs typeface="HP001 5 hàng" panose="020B0603050302020204" charset="0"/>
              </a:rPr>
              <a:t>- Làm vở bài tập;</a:t>
            </a:r>
          </a:p>
          <a:p>
            <a:r>
              <a:rPr lang="en-US" sz="4400" b="1" dirty="0" smtClean="0">
                <a:latin typeface="HP001 5 hàng" panose="020B0603050302020204" charset="0"/>
                <a:cs typeface="HP001 5 hàng" panose="020B0603050302020204" charset="0"/>
              </a:rPr>
              <a:t>- Xem trước bài để chuẩn bị bài sau.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8" grpId="0"/>
      <p:bldP spid="28" grpId="1"/>
      <p:bldP spid="2" grpId="0"/>
      <p:bldP spid="2" grpId="1"/>
      <p:bldP spid="3" grpId="0"/>
      <p:bldP spid="3" grpId="1"/>
      <p:bldP spid="4" grpId="0"/>
      <p:bldP spid="4" grpId="1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29201" y="2514600"/>
            <a:ext cx="6449820" cy="1345720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defRPr/>
            </a:pPr>
            <a:r>
              <a:rPr kumimoji="0" lang="en-US" sz="6400" b="1" i="0" u="none" strike="noStrike" kern="1200" cap="none" spc="0" normalizeH="0" baseline="0" noProof="0">
                <a:ln>
                  <a:noFill/>
                </a:ln>
                <a:solidFill>
                  <a:srgbClr val="73C532"/>
                </a:solidFill>
                <a:effectLst/>
                <a:uLnTx/>
                <a:uFillTx/>
                <a:latin typeface="Sigmar One" panose="00000500000000000000" pitchFamily="2" charset="0"/>
              </a:rPr>
              <a:t>Hẹn gặp lại các em!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1736" y="615317"/>
            <a:ext cx="4978053" cy="562736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69483" y="118438"/>
            <a:ext cx="6913652" cy="1006011"/>
          </a:xfrm>
          <a:prstGeom prst="rect">
            <a:avLst/>
          </a:prstGeom>
          <a:noFill/>
        </p:spPr>
        <p:txBody>
          <a:bodyPr vert="horz" lIns="45662" tIns="22831" rIns="45662" bIns="22831" rtlCol="0" anchor="ctr">
            <a:noAutofit/>
          </a:bodyPr>
          <a:lstStyle/>
          <a:p>
            <a:pPr indent="-152400" algn="ctr">
              <a:lnSpc>
                <a:spcPct val="90000"/>
              </a:lnSpc>
              <a:spcAft>
                <a:spcPts val="400"/>
              </a:spcAft>
            </a:pPr>
            <a:r>
              <a:rPr lang="en-US" sz="8615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Khởi</a:t>
            </a:r>
            <a:r>
              <a:rPr lang="en-US" sz="8615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8615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động</a:t>
            </a:r>
          </a:p>
        </p:txBody>
      </p:sp>
      <p:pic>
        <p:nvPicPr>
          <p:cNvPr id="100" name="Picture 99"/>
          <p:cNvPicPr/>
          <p:nvPr/>
        </p:nvPicPr>
        <p:blipFill>
          <a:blip r:embed="rId4"/>
          <a:stretch>
            <a:fillRect/>
          </a:stretch>
        </p:blipFill>
        <p:spPr>
          <a:xfrm>
            <a:off x="811944" y="-395270"/>
            <a:ext cx="3427097" cy="361498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3"/>
          <p:cNvSpPr txBox="1"/>
          <p:nvPr/>
        </p:nvSpPr>
        <p:spPr>
          <a:xfrm>
            <a:off x="4383640" y="1031697"/>
            <a:ext cx="6913652" cy="1006011"/>
          </a:xfrm>
          <a:prstGeom prst="rect">
            <a:avLst/>
          </a:prstGeom>
          <a:noFill/>
        </p:spPr>
        <p:txBody>
          <a:bodyPr vert="horz" lIns="45662" tIns="22831" rIns="45662" bIns="22831" rtlCol="0" anchor="ctr">
            <a:noAutofit/>
          </a:bodyPr>
          <a:lstStyle/>
          <a:p>
            <a:pPr indent="-152400" algn="ctr">
              <a:lnSpc>
                <a:spcPct val="90000"/>
              </a:lnSpc>
              <a:spcAft>
                <a:spcPts val="400"/>
              </a:spcAft>
            </a:pPr>
            <a:r>
              <a:rPr lang="vi-VN" altLang="en-US" sz="8615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Hát</a:t>
            </a:r>
          </a:p>
        </p:txBody>
      </p:sp>
      <p:pic>
        <p:nvPicPr>
          <p:cNvPr id="9" name="Picture 7" descr="BƯỚM 58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9961410">
            <a:off x="9545453" y="612644"/>
            <a:ext cx="2380180" cy="144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animal-14[1]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417220" flipH="1">
            <a:off x="4745614" y="913258"/>
            <a:ext cx="1900243" cy="1382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é Học Màu Sắc - Học Màu Sắc Cùng Voi TV - Voi TV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255" y="2462530"/>
            <a:ext cx="12200255" cy="4395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Background pattern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03"/>
          <a:stretch>
            <a:fillRect/>
          </a:stretch>
        </p:blipFill>
        <p:spPr>
          <a:xfrm>
            <a:off x="5" y="0"/>
            <a:ext cx="12191999" cy="6858000"/>
          </a:xfrm>
          <a:prstGeom prst="rect">
            <a:avLst/>
          </a:prstGeom>
        </p:spPr>
      </p:pic>
      <p:sp>
        <p:nvSpPr>
          <p:cNvPr id="3" name="TextBox 12"/>
          <p:cNvSpPr txBox="1"/>
          <p:nvPr/>
        </p:nvSpPr>
        <p:spPr>
          <a:xfrm>
            <a:off x="1667106" y="98425"/>
            <a:ext cx="9009784" cy="1107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/>
            <a:r>
              <a:rPr lang="en-US" sz="3600" b="1" err="1">
                <a:solidFill>
                  <a:schemeClr val="tx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Thứ</a:t>
            </a:r>
            <a:r>
              <a:rPr lang="en-US" sz="3600" b="1">
                <a:solidFill>
                  <a:schemeClr val="tx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chemeClr val="tx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Tư </a:t>
            </a:r>
            <a:r>
              <a:rPr lang="en-US" sz="3600" b="1" err="1">
                <a:solidFill>
                  <a:schemeClr val="tx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ngày</a:t>
            </a:r>
            <a:r>
              <a:rPr lang="en-US" sz="3600" b="1">
                <a:solidFill>
                  <a:schemeClr val="tx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chemeClr val="tx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9 </a:t>
            </a:r>
            <a:r>
              <a:rPr lang="en-US" sz="3600" b="1" dirty="0" err="1">
                <a:solidFill>
                  <a:schemeClr val="tx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chemeClr val="tx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10 </a:t>
            </a:r>
            <a:r>
              <a:rPr lang="en-US" sz="3600" b="1" dirty="0" err="1">
                <a:solidFill>
                  <a:schemeClr val="tx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chemeClr val="tx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2024</a:t>
            </a:r>
          </a:p>
          <a:p>
            <a:pPr algn="ctr" defTabSz="609600"/>
            <a:r>
              <a:rPr lang="en-US" sz="3600" b="1" u="sng" dirty="0" err="1">
                <a:solidFill>
                  <a:schemeClr val="tx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262890" y="1415415"/>
            <a:ext cx="96418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HP001 5 hàng" panose="020B0603050302020204" charset="0"/>
                <a:cs typeface="HP001 5 hàng" panose="020B0603050302020204" charset="0"/>
              </a:rPr>
              <a:t>Bức tranh dưới đây ở bài học nào?</a:t>
            </a: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425700"/>
            <a:ext cx="12115165" cy="4432300"/>
          </a:xfrm>
          <a:prstGeom prst="rect">
            <a:avLst/>
          </a:prstGeom>
        </p:spPr>
      </p:pic>
      <p:sp>
        <p:nvSpPr>
          <p:cNvPr id="16" name="TextBox 1"/>
          <p:cNvSpPr txBox="1"/>
          <p:nvPr/>
        </p:nvSpPr>
        <p:spPr>
          <a:xfrm>
            <a:off x="119380" y="1416050"/>
            <a:ext cx="96418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HP001 5 hàng" panose="020B0603050302020204" charset="0"/>
                <a:cs typeface="HP001 5 hàng" panose="020B0603050302020204" charset="0"/>
              </a:rPr>
              <a:t>Đọc lại 2 khổ thơ đầu của bài.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6" grpId="0"/>
      <p:bldP spid="1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1699895"/>
            <a:ext cx="1456055" cy="1261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50" y="2519045"/>
            <a:ext cx="6381750" cy="43389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52847" y="1900949"/>
            <a:ext cx="10810908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defRPr/>
            </a:pP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defRPr/>
            </a:pP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M :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mấp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3068955"/>
            <a:ext cx="596328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4190365"/>
            <a:ext cx="5963285" cy="9359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/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vi-VN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từ ngữ chỉ đặc điểm của con đường: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9336" y="1200102"/>
            <a:ext cx="1207266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5 hàng" panose="020B0603050302020204" charset="0"/>
                <a:cs typeface="HP001 5 hàng" panose="020B0603050302020204" charset="0"/>
              </a:rPr>
              <a:t>Luyện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5 hàng" panose="020B0603050302020204" charset="0"/>
                <a:cs typeface="HP001 5 hàng" panose="020B0603050302020204" charset="0"/>
              </a:rPr>
              <a:t>tập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5 hàng" panose="020B0603050302020204" charset="0"/>
                <a:cs typeface="HP001 5 hàng" panose="020B0603050302020204" charset="0"/>
              </a:rPr>
              <a:t>: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đặc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điểm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.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nêu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đặc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điểm</a:t>
            </a:r>
            <a:r>
              <a:rPr lang="en-US" sz="4000" b="1" dirty="0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.</a:t>
            </a:r>
          </a:p>
        </p:txBody>
      </p:sp>
      <p:sp>
        <p:nvSpPr>
          <p:cNvPr id="3" name="TextBox 12"/>
          <p:cNvSpPr txBox="1"/>
          <p:nvPr/>
        </p:nvSpPr>
        <p:spPr>
          <a:xfrm>
            <a:off x="1667106" y="170180"/>
            <a:ext cx="9009784" cy="1107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en-US" sz="3600" b="1">
                <a:solidFill>
                  <a:prstClr val="black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Thứ Tư ngày 9 tháng 10 năm 2024</a:t>
            </a:r>
          </a:p>
          <a:p>
            <a:pPr algn="ctr" defTabSz="609600"/>
            <a:r>
              <a:rPr lang="en-US" sz="3600" b="1" u="sng" smtClean="0">
                <a:solidFill>
                  <a:schemeClr val="tx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Tiếng </a:t>
            </a:r>
            <a:r>
              <a:rPr lang="en-US" sz="3600" b="1" u="sng" dirty="0" err="1">
                <a:solidFill>
                  <a:schemeClr val="tx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Việt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77800" y="5104765"/>
            <a:ext cx="273812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bằng phẳng</a:t>
            </a:r>
            <a:r>
              <a:rPr lang="en-US" altLang="vi-V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617470" y="5104765"/>
            <a:ext cx="138874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lầy lội</a:t>
            </a:r>
            <a:r>
              <a:rPr lang="en-US" altLang="vi-V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052570" y="5104765"/>
            <a:ext cx="212661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sạch đẹp, 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464820" y="5607050"/>
            <a:ext cx="23107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thẳng tắp, 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2330450" y="5607050"/>
            <a:ext cx="16757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rộng rãi, 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3904615" y="5589270"/>
            <a:ext cx="190563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vi-V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uốn lượn</a:t>
            </a:r>
            <a:r>
              <a:rPr lang="vi-V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191135" y="6165215"/>
            <a:ext cx="246824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trơn trượt</a:t>
            </a:r>
            <a:r>
              <a:rPr lang="en-US" altLang="vi-V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....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389120" y="2420620"/>
            <a:ext cx="6747510" cy="444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2" grpId="0"/>
      <p:bldP spid="4" grpId="0"/>
      <p:bldP spid="5" grpId="0"/>
      <p:bldP spid="10" grpId="0"/>
      <p:bldP spid="12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336" y="1200102"/>
            <a:ext cx="1207266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5 hàng" panose="020B0603050302020204" charset="0"/>
                <a:cs typeface="HP001 5 hàng" panose="020B0603050302020204" charset="0"/>
              </a:rPr>
              <a:t>Luyện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5 hàng" panose="020B0603050302020204" charset="0"/>
                <a:cs typeface="HP001 5 hàng" panose="020B0603050302020204" charset="0"/>
              </a:rPr>
              <a:t>tập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5 hàng" panose="020B0603050302020204" charset="0"/>
                <a:cs typeface="HP001 5 hàng" panose="020B0603050302020204" charset="0"/>
              </a:rPr>
              <a:t>: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đặc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điểm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.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nêu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đặc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điểm</a:t>
            </a:r>
            <a:r>
              <a:rPr lang="en-US" sz="4000" b="1" dirty="0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.</a:t>
            </a:r>
          </a:p>
        </p:txBody>
      </p:sp>
      <p:sp>
        <p:nvSpPr>
          <p:cNvPr id="3" name="TextBox 12"/>
          <p:cNvSpPr txBox="1"/>
          <p:nvPr/>
        </p:nvSpPr>
        <p:spPr>
          <a:xfrm>
            <a:off x="1667106" y="170180"/>
            <a:ext cx="9009784" cy="1107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en-US" sz="3600" b="1">
                <a:solidFill>
                  <a:prstClr val="black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Thứ Tư ngày 9 tháng 10 năm 2024</a:t>
            </a:r>
          </a:p>
          <a:p>
            <a:pPr algn="ctr" defTabSz="609600"/>
            <a:r>
              <a:rPr lang="en-US" sz="3600" b="1" u="sng" smtClean="0">
                <a:solidFill>
                  <a:schemeClr val="tx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Tiếng </a:t>
            </a:r>
            <a:r>
              <a:rPr lang="en-US" sz="3600" b="1" u="sng" dirty="0" err="1">
                <a:solidFill>
                  <a:schemeClr val="tx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Việt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2066972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vi-VN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thêm các từ ngữ chỉ đặc điểm cho mỗi nhóm dưới đây và đặt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với từ ngữ tìm được.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528320" y="2463165"/>
            <a:ext cx="5063490" cy="2984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9839960" y="2493010"/>
            <a:ext cx="18002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backgroundRemoval t="3826" b="90117" l="5536" r="97210">
                        <a14:foregroundMark x1="8769" y1="25824" x2="20726" y2="40170"/>
                        <a14:foregroundMark x1="5624" y1="53773" x2="12046" y2="56004"/>
                        <a14:foregroundMark x1="22675" y1="5420" x2="19973" y2="27205"/>
                        <a14:foregroundMark x1="13153" y1="74070" x2="24402" y2="80446"/>
                        <a14:foregroundMark x1="24402" y1="80446" x2="29628" y2="88417"/>
                        <a14:foregroundMark x1="29628" y1="88417" x2="29894" y2="88523"/>
                        <a14:foregroundMark x1="51639" y1="17960" x2="53543" y2="5207"/>
                        <a14:foregroundMark x1="53543" y1="5207" x2="53986" y2="3826"/>
                        <a14:foregroundMark x1="43578" y1="90223" x2="57972" y2="87991"/>
                        <a14:foregroundMark x1="41984" y1="69819" x2="43800" y2="69819"/>
                        <a14:foregroundMark x1="81709" y1="4995" x2="79407" y2="18278"/>
                        <a14:foregroundMark x1="72985" y1="28055" x2="80115" y2="42083"/>
                        <a14:foregroundMark x1="93003" y1="41552" x2="97210" y2="48140"/>
                        <a14:foregroundMark x1="16342" y1="88310" x2="25819" y2="87991"/>
                      </a14:backgroundRemoval>
                    </a14:imgEffect>
                  </a14:imgLayer>
                </a14:imgProps>
              </a:ext>
            </a:extLst>
          </a:blip>
          <a:srcRect r="63073"/>
          <a:stretch>
            <a:fillRect/>
          </a:stretch>
        </p:blipFill>
        <p:spPr>
          <a:xfrm>
            <a:off x="490855" y="3021330"/>
            <a:ext cx="3193415" cy="28206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/>
          <a:srcRect l="35523" r="33798"/>
          <a:stretch>
            <a:fillRect/>
          </a:stretch>
        </p:blipFill>
        <p:spPr>
          <a:xfrm>
            <a:off x="4292600" y="3048635"/>
            <a:ext cx="3138805" cy="270002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print"/>
          <a:srcRect l="66657"/>
          <a:stretch>
            <a:fillRect/>
          </a:stretch>
        </p:blipFill>
        <p:spPr>
          <a:xfrm>
            <a:off x="8328025" y="3020060"/>
            <a:ext cx="3427730" cy="272859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0965" y="5687060"/>
            <a:ext cx="389064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Xanh lá mạ, vàng tươi, đỏ chói,...</a:t>
            </a:r>
          </a:p>
        </p:txBody>
      </p:sp>
      <p:sp>
        <p:nvSpPr>
          <p:cNvPr id="9" name="TextBox 15"/>
          <p:cNvSpPr txBox="1"/>
          <p:nvPr/>
        </p:nvSpPr>
        <p:spPr>
          <a:xfrm>
            <a:off x="4102735" y="5670550"/>
            <a:ext cx="40989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xèo xèo, lộp độp, róc rách, xôn xao,... </a:t>
            </a:r>
          </a:p>
        </p:txBody>
      </p:sp>
      <p:sp>
        <p:nvSpPr>
          <p:cNvPr id="10" name="TextBox 15"/>
          <p:cNvSpPr txBox="1"/>
          <p:nvPr/>
        </p:nvSpPr>
        <p:spPr>
          <a:xfrm>
            <a:off x="8319770" y="5654040"/>
            <a:ext cx="376491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Đắng, the, cay, mặn, chua, chát,...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336" y="1200102"/>
            <a:ext cx="1207266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5 hàng" panose="020B0603050302020204" charset="0"/>
                <a:cs typeface="HP001 5 hàng" panose="020B0603050302020204" charset="0"/>
              </a:rPr>
              <a:t>Luyện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5 hàng" panose="020B0603050302020204" charset="0"/>
                <a:cs typeface="HP001 5 hàng" panose="020B0603050302020204" charset="0"/>
              </a:rPr>
              <a:t>tập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5 hàng" panose="020B0603050302020204" charset="0"/>
                <a:cs typeface="HP001 5 hàng" panose="020B0603050302020204" charset="0"/>
              </a:rPr>
              <a:t>: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đặc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điểm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.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nêu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đặc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điểm</a:t>
            </a:r>
            <a:r>
              <a:rPr lang="en-US" sz="4000" b="1" dirty="0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.</a:t>
            </a:r>
          </a:p>
        </p:txBody>
      </p:sp>
      <p:sp>
        <p:nvSpPr>
          <p:cNvPr id="3" name="TextBox 12"/>
          <p:cNvSpPr txBox="1"/>
          <p:nvPr/>
        </p:nvSpPr>
        <p:spPr>
          <a:xfrm>
            <a:off x="1667106" y="170180"/>
            <a:ext cx="9009784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en-US" sz="3600" b="1">
                <a:solidFill>
                  <a:prstClr val="black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Thứ Tư ngày 9 tháng 10 năm 2024</a:t>
            </a:r>
          </a:p>
          <a:p>
            <a:pPr algn="ctr" defTabSz="609600"/>
            <a:r>
              <a:rPr lang="en-US" sz="3600" b="1" u="sng" smtClean="0">
                <a:solidFill>
                  <a:schemeClr val="tx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Tiếng </a:t>
            </a:r>
            <a:r>
              <a:rPr lang="en-US" sz="3600" b="1" u="sng" dirty="0" err="1">
                <a:solidFill>
                  <a:schemeClr val="tx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Việt</a:t>
            </a:r>
          </a:p>
        </p:txBody>
      </p:sp>
      <p:sp>
        <p:nvSpPr>
          <p:cNvPr id="12" name="Hộp Văn bản 11"/>
          <p:cNvSpPr txBox="1"/>
          <p:nvPr/>
        </p:nvSpPr>
        <p:spPr>
          <a:xfrm>
            <a:off x="4814871" y="4221792"/>
            <a:ext cx="59613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Hoa Phượng nở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Hộp Văn bản 13"/>
          <p:cNvSpPr txBox="1"/>
          <p:nvPr/>
        </p:nvSpPr>
        <p:spPr>
          <a:xfrm>
            <a:off x="4814871" y="4865685"/>
            <a:ext cx="613854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sì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backgroundRemoval t="3826" b="90117" l="5536" r="97210">
                        <a14:foregroundMark x1="8769" y1="25824" x2="20726" y2="40170"/>
                        <a14:foregroundMark x1="5624" y1="53773" x2="12046" y2="56004"/>
                        <a14:foregroundMark x1="22675" y1="5420" x2="19973" y2="27205"/>
                        <a14:foregroundMark x1="13153" y1="74070" x2="24402" y2="80446"/>
                        <a14:foregroundMark x1="24402" y1="80446" x2="29628" y2="88417"/>
                        <a14:foregroundMark x1="29628" y1="88417" x2="29894" y2="88523"/>
                        <a14:foregroundMark x1="51639" y1="17960" x2="53543" y2="5207"/>
                        <a14:foregroundMark x1="53543" y1="5207" x2="53986" y2="3826"/>
                        <a14:foregroundMark x1="43578" y1="90223" x2="57972" y2="87991"/>
                        <a14:foregroundMark x1="41984" y1="69819" x2="43800" y2="69819"/>
                        <a14:foregroundMark x1="81709" y1="4995" x2="79407" y2="18278"/>
                        <a14:foregroundMark x1="72985" y1="28055" x2="80115" y2="42083"/>
                        <a14:foregroundMark x1="93003" y1="41552" x2="97210" y2="48140"/>
                        <a14:foregroundMark x1="16342" y1="88310" x2="25819" y2="87991"/>
                      </a14:backgroundRemoval>
                    </a14:imgEffect>
                  </a14:imgLayer>
                </a14:imgProps>
              </a:ext>
            </a:extLst>
          </a:blip>
          <a:srcRect r="63073"/>
          <a:stretch>
            <a:fillRect/>
          </a:stretch>
        </p:blipFill>
        <p:spPr>
          <a:xfrm>
            <a:off x="-83185" y="2272665"/>
            <a:ext cx="3910965" cy="450913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651250" y="2573020"/>
            <a:ext cx="42646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*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94455" y="3534198"/>
            <a:ext cx="25241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36180" y="2563495"/>
            <a:ext cx="39096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6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36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6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sì</a:t>
            </a:r>
            <a:r>
              <a:rPr lang="en-US" sz="36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/>
          <a:srcRect l="35523" r="33798"/>
          <a:stretch>
            <a:fillRect/>
          </a:stretch>
        </p:blipFill>
        <p:spPr>
          <a:xfrm>
            <a:off x="59055" y="2142490"/>
            <a:ext cx="3138805" cy="4579620"/>
          </a:xfrm>
          <a:prstGeom prst="rect">
            <a:avLst/>
          </a:prstGeom>
        </p:spPr>
      </p:pic>
      <p:sp>
        <p:nvSpPr>
          <p:cNvPr id="20" name="Hộp Văn bản 11"/>
          <p:cNvSpPr txBox="1"/>
          <p:nvPr/>
        </p:nvSpPr>
        <p:spPr>
          <a:xfrm>
            <a:off x="5880100" y="3829050"/>
            <a:ext cx="55441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róc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Hộp Văn bản 13"/>
          <p:cNvSpPr txBox="1"/>
          <p:nvPr/>
        </p:nvSpPr>
        <p:spPr>
          <a:xfrm>
            <a:off x="4004310" y="4572635"/>
            <a:ext cx="81813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Cả lớp xôn xao khi giáo viên chưa đến lớp.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29000" y="2926080"/>
            <a:ext cx="45580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*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429000" y="3785235"/>
            <a:ext cx="26695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 câu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815580" y="2926080"/>
            <a:ext cx="45053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róc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9336" y="1200102"/>
            <a:ext cx="1207266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5 hàng" panose="020B0603050302020204" charset="0"/>
                <a:cs typeface="HP001 5 hàng" panose="020B0603050302020204" charset="0"/>
              </a:rPr>
              <a:t>Luyện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5 hàng" panose="020B0603050302020204" charset="0"/>
                <a:cs typeface="HP001 5 hàng" panose="020B0603050302020204" charset="0"/>
              </a:rPr>
              <a:t>tập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5 hàng" panose="020B0603050302020204" charset="0"/>
                <a:cs typeface="HP001 5 hàng" panose="020B0603050302020204" charset="0"/>
              </a:rPr>
              <a:t>: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đặc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điểm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.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nêu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đặc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điểm</a:t>
            </a:r>
            <a:r>
              <a:rPr lang="en-US" sz="4000" b="1" dirty="0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.</a:t>
            </a:r>
          </a:p>
        </p:txBody>
      </p:sp>
      <p:sp>
        <p:nvSpPr>
          <p:cNvPr id="3" name="TextBox 12"/>
          <p:cNvSpPr txBox="1"/>
          <p:nvPr/>
        </p:nvSpPr>
        <p:spPr>
          <a:xfrm>
            <a:off x="1667106" y="170180"/>
            <a:ext cx="9009784" cy="1107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en-US" sz="3600" b="1">
                <a:solidFill>
                  <a:prstClr val="black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Thứ Tư ngày 9 tháng 10 năm 2024</a:t>
            </a:r>
          </a:p>
          <a:p>
            <a:pPr algn="ctr" defTabSz="609600"/>
            <a:r>
              <a:rPr lang="en-US" sz="3600" b="1" u="sng" smtClean="0">
                <a:solidFill>
                  <a:schemeClr val="tx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Tiếng </a:t>
            </a:r>
            <a:r>
              <a:rPr lang="en-US" sz="3600" b="1" u="sng" dirty="0" err="1">
                <a:solidFill>
                  <a:schemeClr val="tx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Việt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/>
          <a:srcRect l="66657"/>
          <a:stretch>
            <a:fillRect/>
          </a:stretch>
        </p:blipFill>
        <p:spPr>
          <a:xfrm>
            <a:off x="0" y="1990725"/>
            <a:ext cx="3746500" cy="5082540"/>
          </a:xfrm>
          <a:prstGeom prst="rect">
            <a:avLst/>
          </a:prstGeom>
        </p:spPr>
      </p:pic>
      <p:sp>
        <p:nvSpPr>
          <p:cNvPr id="26" name="Hộp Văn bản 11"/>
          <p:cNvSpPr txBox="1"/>
          <p:nvPr/>
        </p:nvSpPr>
        <p:spPr>
          <a:xfrm>
            <a:off x="4079859" y="4296427"/>
            <a:ext cx="56921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4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cay </a:t>
            </a:r>
            <a:r>
              <a:rPr lang="en-US" sz="4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Hộp Văn bản 13"/>
          <p:cNvSpPr txBox="1"/>
          <p:nvPr/>
        </p:nvSpPr>
        <p:spPr>
          <a:xfrm>
            <a:off x="3936031" y="5154950"/>
            <a:ext cx="68103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4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Quả chanh </a:t>
            </a:r>
            <a:r>
              <a:rPr lang="en-US" sz="4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4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loét</a:t>
            </a:r>
            <a:r>
              <a:rPr lang="en-US" sz="4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63975" y="2560955"/>
            <a:ext cx="45148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*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935730" y="3498850"/>
            <a:ext cx="29514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132445" y="2560955"/>
            <a:ext cx="40595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cay ;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loét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9336" y="1200102"/>
            <a:ext cx="1207266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5 hàng" panose="020B0603050302020204" charset="0"/>
                <a:cs typeface="HP001 5 hàng" panose="020B0603050302020204" charset="0"/>
              </a:rPr>
              <a:t>Luyện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5 hàng" panose="020B0603050302020204" charset="0"/>
                <a:cs typeface="HP001 5 hàng" panose="020B0603050302020204" charset="0"/>
              </a:rPr>
              <a:t>tập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5 hàng" panose="020B0603050302020204" charset="0"/>
                <a:cs typeface="HP001 5 hàng" panose="020B0603050302020204" charset="0"/>
              </a:rPr>
              <a:t>: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đặc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điểm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.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nêu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đặc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điểm</a:t>
            </a:r>
            <a:r>
              <a:rPr lang="en-US" sz="4000" b="1" dirty="0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.</a:t>
            </a:r>
          </a:p>
        </p:txBody>
      </p:sp>
      <p:sp>
        <p:nvSpPr>
          <p:cNvPr id="3" name="TextBox 12"/>
          <p:cNvSpPr txBox="1"/>
          <p:nvPr/>
        </p:nvSpPr>
        <p:spPr>
          <a:xfrm>
            <a:off x="1667106" y="170180"/>
            <a:ext cx="9009784" cy="1107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en-US" sz="3600" b="1">
                <a:solidFill>
                  <a:prstClr val="black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Thứ Tư ngày 9 tháng 10 năm 2024</a:t>
            </a:r>
          </a:p>
          <a:p>
            <a:pPr algn="ctr" defTabSz="609600"/>
            <a:r>
              <a:rPr lang="en-US" sz="3600" b="1" u="sng" smtClean="0">
                <a:solidFill>
                  <a:schemeClr val="tx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Tiếng </a:t>
            </a:r>
            <a:r>
              <a:rPr lang="en-US" sz="3600" b="1" u="sng" dirty="0" err="1">
                <a:solidFill>
                  <a:schemeClr val="tx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Việt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668" y="4146297"/>
            <a:ext cx="12192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nl-NL" sz="3200" b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kumimoji="0" lang="nl-NL" sz="32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Buổi sáng, Nam đạp xe tới trường trên con đường quen thuộc. Hè đã sang mấy cành phượng vĩ nở hoa</a:t>
            </a:r>
            <a:r>
              <a:rPr kumimoji="0" lang="nl-NL" sz="3200" b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đỏ rực</a:t>
            </a:r>
            <a:r>
              <a:rPr kumimoji="0" lang="nl-NL" sz="3200" b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.Tiếng </a:t>
            </a:r>
            <a:r>
              <a:rPr kumimoji="0" lang="nl-NL" sz="32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 </a:t>
            </a:r>
            <a:r>
              <a:rPr kumimoji="0" lang="nl-NL" sz="3200" b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kumimoji="0" lang="nl-NL" sz="3200" b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3200" b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r>
              <a:rPr kumimoji="0" lang="nl-NL" sz="3200" b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ran</a:t>
            </a:r>
            <a:r>
              <a:rPr kumimoji="0" lang="nl-NL" sz="3200" b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kumimoji="0" lang="nl-NL" sz="32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 những tán lá </a:t>
            </a:r>
            <a:r>
              <a:rPr kumimoji="0" lang="nl-NL" sz="3200" b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sấu</a:t>
            </a:r>
            <a:r>
              <a:rPr kumimoji="0" lang="nl-NL" sz="3200" b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3200" b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 um</a:t>
            </a:r>
            <a:r>
              <a:rPr kumimoji="0" lang="nl-NL" sz="3200" b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nl-NL" sz="3200" b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Gần </a:t>
            </a:r>
            <a:r>
              <a:rPr kumimoji="0" lang="nl-NL" sz="32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 trường, khung </a:t>
            </a:r>
            <a:r>
              <a:rPr kumimoji="0" lang="nl-NL" sz="3200" b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kumimoji="0" lang="nl-NL" sz="3200" b="1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3200" b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nhộn nhịp</a:t>
            </a:r>
            <a:r>
              <a:rPr lang="nl-NL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3200" b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hẳn </a:t>
            </a:r>
            <a:r>
              <a:rPr kumimoji="0" lang="nl-NL" sz="32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lên. Mấy em bé lớp 1 chia tay mẹ vào lớp, vừa đi vừa ngoái lại: “Mẹ ơi, chiều mẹ đón </a:t>
            </a:r>
            <a:r>
              <a:rPr kumimoji="0" lang="nl-NL" sz="3200" b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kumimoji="0" lang="nl-NL" sz="3200" b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3200" b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kumimoji="0" lang="nl-NL" sz="3200" b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3200" b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nhé!”  </a:t>
            </a:r>
            <a:r>
              <a:rPr kumimoji="0" lang="nl-NL" sz="3200" b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9184" y="2073580"/>
            <a:ext cx="12032816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3: Chọn từ chỉ đặc điểm trong khung thay cho ô vuông</a:t>
            </a:r>
          </a:p>
        </p:txBody>
      </p:sp>
      <p:sp>
        <p:nvSpPr>
          <p:cNvPr id="7" name="Rectangle: Rounded Corners 7"/>
          <p:cNvSpPr/>
          <p:nvPr/>
        </p:nvSpPr>
        <p:spPr>
          <a:xfrm>
            <a:off x="1559560" y="2924810"/>
            <a:ext cx="10032365" cy="7264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6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um,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ran,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119336" y="1200102"/>
            <a:ext cx="1207266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5 hàng" panose="020B0603050302020204" charset="0"/>
                <a:cs typeface="HP001 5 hàng" panose="020B0603050302020204" charset="0"/>
              </a:rPr>
              <a:t>Luyện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5 hàng" panose="020B0603050302020204" charset="0"/>
                <a:cs typeface="HP001 5 hàng" panose="020B0603050302020204" charset="0"/>
              </a:rPr>
              <a:t>tập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5 hàng" panose="020B0603050302020204" charset="0"/>
                <a:cs typeface="HP001 5 hàng" panose="020B0603050302020204" charset="0"/>
              </a:rPr>
              <a:t>: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đặc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điểm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.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nêu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đặc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điểm</a:t>
            </a:r>
            <a:r>
              <a:rPr lang="en-US" sz="4000" b="1" dirty="0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.</a:t>
            </a:r>
          </a:p>
        </p:txBody>
      </p:sp>
      <p:sp>
        <p:nvSpPr>
          <p:cNvPr id="9" name="TextBox 12"/>
          <p:cNvSpPr txBox="1"/>
          <p:nvPr/>
        </p:nvSpPr>
        <p:spPr>
          <a:xfrm>
            <a:off x="1667106" y="170180"/>
            <a:ext cx="9009784" cy="1107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en-US" sz="3600" b="1">
                <a:solidFill>
                  <a:prstClr val="black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Thứ Tư ngày 9 tháng 10 năm 2024</a:t>
            </a:r>
          </a:p>
          <a:p>
            <a:pPr algn="ctr" defTabSz="609600"/>
            <a:r>
              <a:rPr lang="en-US" sz="3600" b="1" u="sng" smtClean="0">
                <a:solidFill>
                  <a:schemeClr val="tx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Tiếng </a:t>
            </a:r>
            <a:r>
              <a:rPr lang="en-US" sz="3600" b="1" u="sng" dirty="0" err="1">
                <a:solidFill>
                  <a:schemeClr val="tx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Việt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952875" y="5219700"/>
            <a:ext cx="1657350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Rectangle 25"/>
          <p:cNvSpPr/>
          <p:nvPr/>
        </p:nvSpPr>
        <p:spPr>
          <a:xfrm>
            <a:off x="10668000" y="4719955"/>
            <a:ext cx="1370330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Rectangle 26"/>
          <p:cNvSpPr/>
          <p:nvPr/>
        </p:nvSpPr>
        <p:spPr>
          <a:xfrm>
            <a:off x="5350510" y="6219825"/>
            <a:ext cx="748665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Rectangle 27"/>
          <p:cNvSpPr/>
          <p:nvPr/>
        </p:nvSpPr>
        <p:spPr>
          <a:xfrm>
            <a:off x="10841990" y="5219700"/>
            <a:ext cx="974090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Rectangle 28"/>
          <p:cNvSpPr/>
          <p:nvPr/>
        </p:nvSpPr>
        <p:spPr>
          <a:xfrm>
            <a:off x="7059930" y="4719955"/>
            <a:ext cx="1209040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 27"/>
          <p:cNvSpPr/>
          <p:nvPr/>
        </p:nvSpPr>
        <p:spPr>
          <a:xfrm>
            <a:off x="62230" y="5705475"/>
            <a:ext cx="974090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626</Words>
  <Application>Microsoft Office PowerPoint</Application>
  <PresentationFormat>Widescreen</PresentationFormat>
  <Paragraphs>76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Sigmar One</vt:lpstr>
      <vt:lpstr>Times New Roman</vt:lpstr>
      <vt:lpstr>HP001 5 hàng</vt:lpstr>
      <vt:lpstr>Arial</vt:lpstr>
      <vt:lpstr>VNI-Times</vt:lpstr>
      <vt:lpstr>Calibri</vt:lpstr>
      <vt:lpstr>HP001 4 hàng</vt:lpstr>
      <vt:lpstr>微软雅黑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Đoán bức hình Bản thuyết trình Vui nhộn</dc:title>
  <dc:creator>Admin</dc:creator>
  <cp:lastModifiedBy>BICH LIEN</cp:lastModifiedBy>
  <cp:revision>57</cp:revision>
  <dcterms:created xsi:type="dcterms:W3CDTF">2006-08-16T00:00:00Z</dcterms:created>
  <dcterms:modified xsi:type="dcterms:W3CDTF">2024-10-12T14:40:15Z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0D8966A41892417EB9CC52C3EBEB5C35_12</vt:lpwstr>
  </property>
  <property fmtid="{D5CDD505-2E9C-101B-9397-08002B2CF9AE}" pid="3" name="KSOProductBuildVer">
    <vt:lpwstr>1033-12.2.0.18586</vt:lpwstr>
  </property>
</Properties>
</file>