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50" r:id="rId3"/>
    <p:sldMasterId id="2147483762" r:id="rId4"/>
  </p:sldMasterIdLst>
  <p:notesMasterIdLst>
    <p:notesMasterId r:id="rId27"/>
  </p:notesMasterIdLst>
  <p:sldIdLst>
    <p:sldId id="364" r:id="rId5"/>
    <p:sldId id="258" r:id="rId6"/>
    <p:sldId id="262" r:id="rId7"/>
    <p:sldId id="371" r:id="rId8"/>
    <p:sldId id="372" r:id="rId9"/>
    <p:sldId id="373" r:id="rId10"/>
    <p:sldId id="374" r:id="rId11"/>
    <p:sldId id="379" r:id="rId12"/>
    <p:sldId id="365" r:id="rId13"/>
    <p:sldId id="396" r:id="rId14"/>
    <p:sldId id="366" r:id="rId15"/>
    <p:sldId id="367" r:id="rId16"/>
    <p:sldId id="389" r:id="rId17"/>
    <p:sldId id="368" r:id="rId18"/>
    <p:sldId id="388" r:id="rId19"/>
    <p:sldId id="381" r:id="rId20"/>
    <p:sldId id="382" r:id="rId21"/>
    <p:sldId id="384" r:id="rId22"/>
    <p:sldId id="385" r:id="rId23"/>
    <p:sldId id="386" r:id="rId24"/>
    <p:sldId id="383" r:id="rId25"/>
    <p:sldId id="387" r:id="rId26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Fira Sans Extra Condensed Medium" panose="020B0604020202020204" charset="0"/>
      <p:regular r:id="rId40"/>
      <p:bold r:id="rId41"/>
      <p:italic r:id="rId42"/>
      <p:boldItalic r:id="rId43"/>
    </p:embeddedFont>
    <p:embeddedFont>
      <p:font typeface="Fredoka One" panose="020B0604020202020204" charset="0"/>
      <p:regular r:id="rId44"/>
    </p:embeddedFont>
    <p:embeddedFont>
      <p:font typeface="Hind" panose="02000000000000000000" pitchFamily="2" charset="0"/>
      <p:regular r:id="rId45"/>
      <p:bold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Open Sans Semibold" panose="020B0706030804020204" pitchFamily="34" charset="0"/>
      <p:bold r:id="rId51"/>
      <p:boldItalic r:id="rId52"/>
    </p:embeddedFont>
    <p:embeddedFont>
      <p:font typeface="Sport Day" panose="020B0604020202020204" charset="0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7" autoAdjust="0"/>
  </p:normalViewPr>
  <p:slideViewPr>
    <p:cSldViewPr snapToGrid="0">
      <p:cViewPr varScale="1">
        <p:scale>
          <a:sx n="77" d="100"/>
          <a:sy n="77" d="100"/>
        </p:scale>
        <p:origin x="98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7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60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76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 dirty="0"/>
              <a:t>Game: At the Doctor's Office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1: </a:t>
            </a:r>
            <a:r>
              <a:rPr lang="vi-VN" b="0" dirty="0"/>
              <a:t>Ask some volunteer pairs to </a:t>
            </a:r>
            <a:r>
              <a:rPr lang="en-US" b="0" dirty="0"/>
              <a:t>role-play</a:t>
            </a:r>
            <a:r>
              <a:rPr lang="vi-VN" b="0" dirty="0"/>
              <a:t> in front of class.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2: </a:t>
            </a:r>
            <a:r>
              <a:rPr lang="vi-VN" b="0" dirty="0"/>
              <a:t>One pupil is a doctor and </a:t>
            </a:r>
            <a:r>
              <a:rPr lang="en-US" b="0" dirty="0"/>
              <a:t>the</a:t>
            </a:r>
            <a:r>
              <a:rPr lang="en-US" b="0" baseline="0" dirty="0"/>
              <a:t> other</a:t>
            </a:r>
            <a:r>
              <a:rPr lang="vi-VN" b="0" dirty="0"/>
              <a:t> is </a:t>
            </a:r>
            <a:r>
              <a:rPr lang="en-US" b="0" dirty="0"/>
              <a:t>a</a:t>
            </a:r>
            <a:r>
              <a:rPr lang="en-US" b="0" baseline="0" dirty="0"/>
              <a:t> </a:t>
            </a:r>
            <a:r>
              <a:rPr lang="vi-VN" b="0" dirty="0"/>
              <a:t>patient, who </a:t>
            </a:r>
            <a:r>
              <a:rPr lang="en-US" b="0" dirty="0"/>
              <a:t>will</a:t>
            </a:r>
            <a:r>
              <a:rPr lang="en-US" b="0" baseline="0" dirty="0"/>
              <a:t> describe</a:t>
            </a:r>
            <a:r>
              <a:rPr lang="vi-VN" b="0" dirty="0"/>
              <a:t> wh</a:t>
            </a:r>
            <a:r>
              <a:rPr lang="en-US" b="0" dirty="0"/>
              <a:t>ich</a:t>
            </a:r>
            <a:r>
              <a:rPr lang="en-US" b="0" baseline="0" dirty="0"/>
              <a:t> body part</a:t>
            </a:r>
            <a:r>
              <a:rPr lang="vi-VN" b="0" dirty="0"/>
              <a:t> hurt</a:t>
            </a:r>
            <a:r>
              <a:rPr lang="en-US" b="0" dirty="0"/>
              <a:t>s</a:t>
            </a:r>
            <a:r>
              <a:rPr lang="vi-VN" b="0" dirty="0"/>
              <a:t>.</a:t>
            </a:r>
          </a:p>
          <a:p>
            <a:pPr marL="158750" indent="0">
              <a:buNone/>
            </a:pPr>
            <a:r>
              <a:rPr lang="vi-VN" b="0" dirty="0"/>
              <a:t>Step 3: </a:t>
            </a:r>
            <a:r>
              <a:rPr lang="vi-VN" dirty="0"/>
              <a:t>When a patient says his/her</a:t>
            </a:r>
            <a:r>
              <a:rPr lang="en-US" dirty="0"/>
              <a:t> ..... is</a:t>
            </a:r>
            <a:r>
              <a:rPr lang="vi-VN" dirty="0"/>
              <a:t> hurt. </a:t>
            </a:r>
            <a:r>
              <a:rPr lang="en-US" dirty="0"/>
              <a:t>The</a:t>
            </a:r>
            <a:r>
              <a:rPr lang="vi-VN" dirty="0"/>
              <a:t> doctor has to listen carefully and</a:t>
            </a:r>
            <a:r>
              <a:rPr lang="en-US" baseline="0" dirty="0"/>
              <a:t> touches</a:t>
            </a:r>
            <a:r>
              <a:rPr lang="vi-VN" dirty="0"/>
              <a:t> that correct body part.</a:t>
            </a: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20231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24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Let’s dance and touch!</a:t>
            </a:r>
          </a:p>
          <a:p>
            <a:pPr marL="158750" indent="0">
              <a:buFontTx/>
              <a:buNone/>
            </a:pPr>
            <a:r>
              <a:rPr lang="vi-VN" dirty="0"/>
              <a:t>Step</a:t>
            </a:r>
            <a:r>
              <a:rPr lang="vi-VN" baseline="0" dirty="0"/>
              <a:t> 1: </a:t>
            </a:r>
            <a:r>
              <a:rPr lang="en-US" baseline="0" dirty="0"/>
              <a:t>The t</a:t>
            </a:r>
            <a:r>
              <a:rPr lang="vi-VN" dirty="0"/>
              <a:t>eacher</a:t>
            </a:r>
            <a:r>
              <a:rPr lang="vi-VN" baseline="0" dirty="0"/>
              <a:t> </a:t>
            </a:r>
            <a:r>
              <a:rPr lang="vi-VN" dirty="0"/>
              <a:t>start</a:t>
            </a:r>
            <a:r>
              <a:rPr lang="en-US" dirty="0"/>
              <a:t>s</a:t>
            </a:r>
            <a:r>
              <a:rPr lang="vi-VN" dirty="0"/>
              <a:t> the music </a:t>
            </a:r>
            <a:r>
              <a:rPr lang="en-US" dirty="0"/>
              <a:t>and instructs</a:t>
            </a:r>
            <a:r>
              <a:rPr lang="en-US" baseline="0" dirty="0"/>
              <a:t> </a:t>
            </a:r>
            <a:r>
              <a:rPr lang="vi-VN" dirty="0"/>
              <a:t>pupils</a:t>
            </a:r>
            <a:r>
              <a:rPr lang="en-US" baseline="0" dirty="0"/>
              <a:t> to</a:t>
            </a:r>
            <a:r>
              <a:rPr lang="vi-VN" dirty="0"/>
              <a:t> dance around the room. </a:t>
            </a:r>
          </a:p>
          <a:p>
            <a:pPr marL="158750" indent="0">
              <a:buFontTx/>
              <a:buNone/>
            </a:pPr>
            <a:r>
              <a:rPr lang="vi-VN" baseline="0" dirty="0"/>
              <a:t>Step 2:</a:t>
            </a:r>
            <a:r>
              <a:rPr lang="en-US" baseline="0" dirty="0"/>
              <a:t> T</a:t>
            </a:r>
            <a:r>
              <a:rPr lang="en-US" dirty="0"/>
              <a:t>he</a:t>
            </a:r>
            <a:r>
              <a:rPr lang="vi-VN" dirty="0"/>
              <a:t> teacher stops the music</a:t>
            </a:r>
            <a:r>
              <a:rPr lang="en-US" baseline="0" dirty="0"/>
              <a:t> and shows the next slide.</a:t>
            </a:r>
            <a:br>
              <a:rPr lang="en-US" baseline="0" dirty="0"/>
            </a:br>
            <a:r>
              <a:rPr lang="vi-VN" dirty="0"/>
              <a:t>Step 3:</a:t>
            </a:r>
            <a:r>
              <a:rPr lang="vi-VN" baseline="0" dirty="0"/>
              <a:t> </a:t>
            </a:r>
            <a:r>
              <a:rPr lang="vi-VN" dirty="0"/>
              <a:t>Then pupils</a:t>
            </a:r>
            <a:r>
              <a:rPr lang="vi-VN" baseline="0" dirty="0"/>
              <a:t> </a:t>
            </a:r>
            <a:r>
              <a:rPr lang="vi-VN" dirty="0"/>
              <a:t>must find a partner and touch the appropriate body part on th</a:t>
            </a:r>
            <a:r>
              <a:rPr lang="en-US" dirty="0"/>
              <a:t>eir’s friend body</a:t>
            </a:r>
            <a:r>
              <a:rPr lang="vi-VN" baseline="0" dirty="0"/>
              <a:t>.</a:t>
            </a:r>
          </a:p>
          <a:p>
            <a:pPr marL="158750" indent="0">
              <a:buFontTx/>
              <a:buNone/>
            </a:pP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95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902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176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our  ... to look. (Teacher pretends to wear glasses)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eyes!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8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Teacher: We</a:t>
            </a:r>
            <a:r>
              <a:rPr lang="en-US" baseline="0" dirty="0"/>
              <a:t> use our ... to listen. 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 </a:t>
            </a:r>
            <a:r>
              <a:rPr lang="en-US" baseline="0" dirty="0"/>
              <a:t>pretends to listen to music)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Pupils: ears!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0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put makeup on the ... (Teacher pretends to put on makeup)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face!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80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the ... to smell. (Teacher pretends to smell somthing good)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nose!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hold something with our ... (Teacher pretends to hold heavy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hands!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1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8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4" y="401122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2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5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1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8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8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4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2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8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7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4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0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2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8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7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3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4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3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1" y="8022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1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1" y="442501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6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1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1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6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6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6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4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42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05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81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86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0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19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6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1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6" y="4120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7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8" y="114033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5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3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6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3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86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2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82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97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802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85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23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1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7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1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6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1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1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1" y="124057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6" y="3139476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1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4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5" y="3598500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9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5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99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93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911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58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4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7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4" y="4903868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1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6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1" y="440462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4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9" y="3773833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6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5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6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8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7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0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0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1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6" y="4608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2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8" y="114033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3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3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6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9" y="42166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9" y="760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6" y="9254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6" y="4027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1" y="45087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1" y="4452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6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9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3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6" y="43888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6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6" r:id="rId4"/>
    <p:sldLayoutId id="214748366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10/20/2024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687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928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sv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audio" Target="../media/media4.mp3"/><Relationship Id="rId16" Type="http://schemas.openxmlformats.org/officeDocument/2006/relationships/image" Target="../media/image29.png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sv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31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0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8" y="341109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1" y="1371422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3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9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3498" y="3409280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9655"/>
            <a:ext cx="9239914" cy="3692236"/>
          </a:xfrm>
          <a:prstGeom prst="rect">
            <a:avLst/>
          </a:prstGeom>
        </p:spPr>
      </p:pic>
      <p:pic>
        <p:nvPicPr>
          <p:cNvPr id="5" name="Track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0570" y="699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08931" y="1626365"/>
            <a:ext cx="634569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Listen, point and say</a:t>
            </a:r>
            <a:r>
              <a:rPr lang="en-US" sz="6600" b="1" dirty="0">
                <a:solidFill>
                  <a:srgbClr val="FF0000"/>
                </a:solidFill>
              </a:rPr>
              <a:t>.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00731" y="199448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65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99" y="1418492"/>
            <a:ext cx="2109485" cy="82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18" y="2630658"/>
            <a:ext cx="2107166" cy="93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884" y="253219"/>
            <a:ext cx="6169668" cy="441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rack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1284" y="315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609823" y="1899738"/>
            <a:ext cx="5943917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Let’s talk.</a:t>
            </a: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665205" y="476539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2650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962"/>
            <a:ext cx="9149397" cy="43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9C395-6EAF-4951-811D-EFB39F00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8754">
            <a:off x="5696954" y="1058524"/>
            <a:ext cx="2148027" cy="27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02555" y="1553375"/>
            <a:ext cx="4932535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br>
              <a:rPr lang="en-US" sz="8000" dirty="0">
                <a:solidFill>
                  <a:srgbClr val="FF0000"/>
                </a:solidFill>
              </a:rPr>
            </a:br>
            <a:r>
              <a:rPr lang="en-US" sz="8000" dirty="0"/>
              <a:t> </a:t>
            </a:r>
            <a:endParaRPr sz="8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86877" y="28257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6904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077" y="514350"/>
            <a:ext cx="5999970" cy="41148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24645" y="1286075"/>
            <a:ext cx="2871737" cy="33735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96243" y="2571750"/>
            <a:ext cx="1856804" cy="208791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144453" y="651639"/>
            <a:ext cx="494705" cy="130167"/>
            <a:chOff x="0" y="0"/>
            <a:chExt cx="1319213" cy="34711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391804" y="3693261"/>
            <a:ext cx="1676956" cy="578644"/>
            <a:chOff x="0" y="0"/>
            <a:chExt cx="4471881" cy="154305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471881" cy="1543051"/>
              <a:chOff x="0" y="0"/>
              <a:chExt cx="1913890" cy="660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66040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41E848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82672" y="179176"/>
              <a:ext cx="3706537" cy="1241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  <a:buClrTx/>
              </a:pPr>
              <a:r>
                <a:rPr lang="en-US" sz="32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 Semibold" pitchFamily="34" charset="0"/>
                  <a:ea typeface="Open Sans Semibold" pitchFamily="34" charset="0"/>
                  <a:cs typeface="Open Sans Semibold" pitchFamily="34" charset="0"/>
                </a:rPr>
                <a:t>Start</a:t>
              </a:r>
            </a:p>
          </p:txBody>
        </p:sp>
      </p:grpSp>
      <p:sp>
        <p:nvSpPr>
          <p:cNvPr id="18" name="Google Shape;750;p42"/>
          <p:cNvSpPr txBox="1">
            <a:spLocks/>
          </p:cNvSpPr>
          <p:nvPr/>
        </p:nvSpPr>
        <p:spPr>
          <a:xfrm>
            <a:off x="1123237" y="781806"/>
            <a:ext cx="4713860" cy="82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buClr>
                <a:srgbClr val="4C4B4B"/>
              </a:buClr>
              <a:defRPr/>
            </a:pPr>
            <a:r>
              <a:rPr lang="en-US" sz="5400" dirty="0">
                <a:solidFill>
                  <a:srgbClr val="C0504D">
                    <a:lumMod val="75000"/>
                  </a:srgbClr>
                </a:solidFill>
              </a:rPr>
              <a:t>Let’s dance and touch!</a:t>
            </a:r>
          </a:p>
        </p:txBody>
      </p:sp>
    </p:spTree>
    <p:extLst>
      <p:ext uri="{BB962C8B-B14F-4D97-AF65-F5344CB8AC3E}">
        <p14:creationId xmlns:p14="http://schemas.microsoft.com/office/powerpoint/2010/main" val="4179750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77508" y="1044456"/>
            <a:ext cx="2101934" cy="3293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264721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7043" y="1079196"/>
            <a:ext cx="3157096" cy="3233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193330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4548522" y="1352066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96689" y="171807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vi-VN" sz="3200" b="1" dirty="0">
                <a:solidFill>
                  <a:srgbClr val="FF0000"/>
                </a:solidFill>
              </a:rPr>
              <a:t>Warm-up and review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02232" y="1431829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743370" y="2831605"/>
            <a:ext cx="2979823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Look, listen and repeat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r>
              <a:rPr lang="vi-VN" sz="3200" b="1" dirty="0">
                <a:solidFill>
                  <a:srgbClr val="FF0000"/>
                </a:solidFill>
              </a:rPr>
              <a:t> 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743264" y="2542930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013757" y="2775612"/>
            <a:ext cx="3269768" cy="6053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Let’s talk.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3955525" y="2476680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013756" y="1591235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Listen, point and say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5013756" y="3537780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Fun corner and wrap-up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4548522" y="3270139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n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20510" y="894519"/>
            <a:ext cx="2615932" cy="3442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1309077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98967" y="1713638"/>
            <a:ext cx="4259019" cy="21062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633687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97977" y="1008148"/>
            <a:ext cx="2801571" cy="3125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233917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77302" y="1447007"/>
            <a:ext cx="485074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21627" y="17620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21565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811731" y="213596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2000" r="90000">
                        <a14:foregroundMark x1="40167" y1="32500" x2="39500" y2="43000"/>
                        <a14:foregroundMark x1="61000" y1="32500" x2="51833" y2="39167"/>
                        <a14:foregroundMark x1="50000" y1="42667" x2="50000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19168" b="26757"/>
          <a:stretch/>
        </p:blipFill>
        <p:spPr bwMode="auto">
          <a:xfrm>
            <a:off x="2706414" y="1386098"/>
            <a:ext cx="3499946" cy="3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66944" y="-24134"/>
            <a:ext cx="27658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eyes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2" name="ey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84277" y="207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2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8" b="100000" l="0" r="100000">
                        <a14:foregroundMark x1="54792" y1="36102" x2="43450" y2="47923"/>
                        <a14:foregroundMark x1="69968" y1="36102" x2="69489" y2="44409"/>
                        <a14:foregroundMark x1="55911" y1="33227" x2="50639" y2="46805"/>
                        <a14:foregroundMark x1="66454" y1="36102" x2="62939" y2="47284"/>
                        <a14:foregroundMark x1="62939" y1="54952" x2="53514" y2="59105"/>
                        <a14:foregroundMark x1="56550" y1="52716" x2="61182" y2="5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4" y="1386099"/>
            <a:ext cx="3827992" cy="38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1361">
            <a:off x="1873707" y="178654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6460" y="-60451"/>
            <a:ext cx="25510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97699" y="227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0000" l="9100" r="90000">
                        <a14:foregroundMark x1="40800" y1="38241" x2="35300" y2="48426"/>
                        <a14:foregroundMark x1="36700" y1="36852" x2="33400" y2="45370"/>
                        <a14:foregroundMark x1="61400" y1="35093" x2="61100" y2="49444"/>
                        <a14:foregroundMark x1="49300" y1="57037" x2="51100" y2="62130"/>
                        <a14:foregroundMark x1="57800" y1="41944" x2="58500" y2="46759"/>
                        <a14:foregroundMark x1="63700" y1="42685" x2="64000" y2="4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14" y="912140"/>
            <a:ext cx="4775239" cy="515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2101" y="72510"/>
            <a:ext cx="25955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face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9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3" end="23046.290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6" y="76646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3556" y1="33333" x2="38222" y2="43333"/>
                        <a14:foregroundMark x1="42222" y1="33556" x2="37556" y2="38667"/>
                        <a14:foregroundMark x1="56222" y1="35111" x2="60444" y2="43333"/>
                        <a14:foregroundMark x1="62000" y1="36222" x2="62000" y2="42000"/>
                        <a14:foregroundMark x1="48444" y1="45111" x2="48444" y2="4777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21"/>
          <a:stretch/>
        </p:blipFill>
        <p:spPr bwMode="auto">
          <a:xfrm>
            <a:off x="2479572" y="1441248"/>
            <a:ext cx="4853557" cy="370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5935" flipH="1">
            <a:off x="2280277" y="2602127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6340" y="30947"/>
            <a:ext cx="27430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nose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11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608423" y="1836012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93703" y="58654"/>
            <a:ext cx="345158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hands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3" name="ha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78108" y="2075275"/>
            <a:ext cx="609600" cy="609600"/>
          </a:xfrm>
          <a:prstGeom prst="rect">
            <a:avLst/>
          </a:prstGeom>
        </p:spPr>
      </p:pic>
      <p:pic>
        <p:nvPicPr>
          <p:cNvPr id="1026" name="Picture 2" descr="A Boy Holding Bucket Full of Water on White Background Stock Vector -  Illustration of character, bucket: 21120268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8"/>
          <a:stretch/>
        </p:blipFill>
        <p:spPr bwMode="auto">
          <a:xfrm>
            <a:off x="3147449" y="1419859"/>
            <a:ext cx="2699169" cy="3723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23225" y="1428758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listen and repeat. 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00732" y="71181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154284"/>
      </p:ext>
    </p:extLst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330</Words>
  <Application>Microsoft Office PowerPoint</Application>
  <PresentationFormat>On-screen Show (16:9)</PresentationFormat>
  <Paragraphs>80</Paragraphs>
  <Slides>22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Sport Day</vt:lpstr>
      <vt:lpstr>Calibri</vt:lpstr>
      <vt:lpstr>Hind</vt:lpstr>
      <vt:lpstr>Comic Sans MS</vt:lpstr>
      <vt:lpstr>Fira Sans Extra Condensed Medium</vt:lpstr>
      <vt:lpstr>Open Sans Semibold</vt:lpstr>
      <vt:lpstr>Arial</vt:lpstr>
      <vt:lpstr>Fredoka One</vt:lpstr>
      <vt:lpstr>Barlow</vt:lpstr>
      <vt:lpstr>Montserrat</vt:lpstr>
      <vt:lpstr>Taller de Aprendizaje con Tonos Pastel by Slidesgo</vt:lpstr>
      <vt:lpstr>1_Over The Rainbow by Slidesgo</vt:lpstr>
      <vt:lpstr>1_Office Theme</vt:lpstr>
      <vt:lpstr>Office Theme</vt:lpstr>
      <vt:lpstr>PowerPoint Presentation</vt:lpstr>
      <vt:lpstr>3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Listen, point and say.</vt:lpstr>
      <vt:lpstr>PowerPoint Presentation</vt:lpstr>
      <vt:lpstr>Let’s talk.</vt:lpstr>
      <vt:lpstr>PowerPoint Presentation</vt:lpstr>
      <vt:lpstr>PowerPoint Presentation</vt:lpstr>
      <vt:lpstr>Fun corner and wrap-up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Khánh Ly</cp:lastModifiedBy>
  <cp:revision>128</cp:revision>
  <dcterms:modified xsi:type="dcterms:W3CDTF">2024-10-20T10:17:27Z</dcterms:modified>
</cp:coreProperties>
</file>