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6" r:id="rId3"/>
    <p:sldMasterId id="2147483668" r:id="rId4"/>
  </p:sldMasterIdLst>
  <p:notesMasterIdLst>
    <p:notesMasterId r:id="rId33"/>
  </p:notesMasterIdLst>
  <p:sldIdLst>
    <p:sldId id="257" r:id="rId5"/>
    <p:sldId id="8340" r:id="rId6"/>
    <p:sldId id="8333" r:id="rId7"/>
    <p:sldId id="8356" r:id="rId8"/>
    <p:sldId id="8339" r:id="rId9"/>
    <p:sldId id="8341" r:id="rId10"/>
    <p:sldId id="8347" r:id="rId11"/>
    <p:sldId id="8348" r:id="rId12"/>
    <p:sldId id="8349" r:id="rId13"/>
    <p:sldId id="8350" r:id="rId14"/>
    <p:sldId id="8360" r:id="rId15"/>
    <p:sldId id="8357" r:id="rId16"/>
    <p:sldId id="8361" r:id="rId17"/>
    <p:sldId id="8358" r:id="rId18"/>
    <p:sldId id="8362" r:id="rId19"/>
    <p:sldId id="518" r:id="rId20"/>
    <p:sldId id="8363" r:id="rId21"/>
    <p:sldId id="519" r:id="rId22"/>
    <p:sldId id="521" r:id="rId23"/>
    <p:sldId id="513" r:id="rId24"/>
    <p:sldId id="8342" r:id="rId25"/>
    <p:sldId id="8344" r:id="rId26"/>
    <p:sldId id="8353" r:id="rId27"/>
    <p:sldId id="8345" r:id="rId28"/>
    <p:sldId id="503" r:id="rId29"/>
    <p:sldId id="309" r:id="rId30"/>
    <p:sldId id="8359" r:id="rId31"/>
    <p:sldId id="833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108" y="-5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A1895-B470-4869-B539-B12B583835C0}"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E9A6-D4CB-418C-9A30-098E4511DF45}" type="slidenum">
              <a:rPr lang="en-US" smtClean="0"/>
              <a:t>‹#›</a:t>
            </a:fld>
            <a:endParaRPr lang="en-US"/>
          </a:p>
        </p:txBody>
      </p:sp>
    </p:spTree>
    <p:extLst>
      <p:ext uri="{BB962C8B-B14F-4D97-AF65-F5344CB8AC3E}">
        <p14:creationId xmlns:p14="http://schemas.microsoft.com/office/powerpoint/2010/main" val="31039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a:fillRect/>
          </a:stretch>
        </p:blipFill>
        <p:spPr>
          <a:xfrm>
            <a:off x="3615330" y="431680"/>
            <a:ext cx="4961337" cy="901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7C60CF-5E31-4BA3-AFCB-24C11D0CB2DF}"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7C60CF-5E31-4BA3-AFCB-24C11D0CB2DF}"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7C60CF-5E31-4BA3-AFCB-24C11D0CB2DF}"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7C60CF-5E31-4BA3-AFCB-24C11D0CB2DF}"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C60CF-5E31-4BA3-AFCB-24C11D0CB2DF}"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C60CF-5E31-4BA3-AFCB-24C11D0CB2DF}"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7C60CF-5E31-4BA3-AFCB-24C11D0CB2DF}"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7C60CF-5E31-4BA3-AFCB-24C11D0CB2DF}"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spTree>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a:fillRect/>
          </a:stretch>
        </p:blipFill>
        <p:spPr>
          <a:xfrm>
            <a:off x="2" y="0"/>
            <a:ext cx="12191999" cy="68580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a:fillRect/>
          </a:stretch>
        </p:blipFill>
        <p:spPr>
          <a:xfrm>
            <a:off x="0" y="5780455"/>
            <a:ext cx="1197795" cy="1077547"/>
          </a:xfrm>
          <a:prstGeom prst="rect">
            <a:avLst/>
          </a:prstGeom>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1209453" y="5883592"/>
            <a:ext cx="2490267" cy="987825"/>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3592525" y="5862952"/>
            <a:ext cx="2490267" cy="987825"/>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a:fillRect/>
          </a:stretch>
        </p:blipFill>
        <p:spPr>
          <a:xfrm>
            <a:off x="6109209" y="5862952"/>
            <a:ext cx="2490267" cy="987825"/>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a:fillRect/>
          </a:stretch>
        </p:blipFill>
        <p:spPr>
          <a:xfrm>
            <a:off x="8492285" y="5846917"/>
            <a:ext cx="3672889" cy="1024499"/>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a:fillRect/>
          </a:stretch>
        </p:blipFill>
        <p:spPr>
          <a:xfrm>
            <a:off x="478752" y="2168121"/>
            <a:ext cx="900019" cy="1336104"/>
          </a:xfrm>
          <a:prstGeom prst="rect">
            <a:avLst/>
          </a:prstGeom>
        </p:spPr>
      </p:pic>
      <p:pic>
        <p:nvPicPr>
          <p:cNvPr id="13" name="图片 12"/>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a:fillRect/>
          </a:stretch>
        </p:blipFill>
        <p:spPr>
          <a:xfrm>
            <a:off x="10874209" y="942204"/>
            <a:ext cx="1203407" cy="794309"/>
          </a:xfrm>
          <a:prstGeom prst="rect">
            <a:avLst/>
          </a:prstGeom>
        </p:spPr>
      </p:pic>
    </p:spTree>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7C60CF-5E31-4BA3-AFCB-24C11D0CB2DF}"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7C60CF-5E31-4BA3-AFCB-24C11D0CB2DF}"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7C60CF-5E31-4BA3-AFCB-24C11D0CB2DF}"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61E70-7209-40C6-8D15-0055700FC07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a:fillRect/>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a:fillRect/>
            </a:stretch>
          </p:blipFill>
          <p:spPr>
            <a:xfrm rot="17028993">
              <a:off x="-2406090" y="2201396"/>
              <a:ext cx="6019710" cy="1997901"/>
            </a:xfrm>
            <a:prstGeom prst="rect">
              <a:avLst/>
            </a:prstGeom>
          </p:spPr>
        </p:pic>
      </p:grpSp>
      <p:pic>
        <p:nvPicPr>
          <p:cNvPr id="3" name="Picture 2" descr="A pink background with white leaves and black text&#10;&#10;Description automatically generated"/>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52651" y="485774"/>
            <a:ext cx="1857375" cy="18573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1292620" y="6475015"/>
            <a:ext cx="807080" cy="379656"/>
          </a:xfrm>
          <a:prstGeom prst="rect">
            <a:avLst/>
          </a:prstGeom>
          <a:noFill/>
        </p:spPr>
        <p:txBody>
          <a:bodyPr wrap="none" rtlCol="0">
            <a:spAutoFit/>
          </a:bodyPr>
          <a:lstStyle/>
          <a:p>
            <a:r>
              <a:rPr lang="en-US" sz="1865">
                <a:solidFill>
                  <a:schemeClr val="bg1">
                    <a:lumMod val="95000"/>
                  </a:schemeClr>
                </a:solidFill>
                <a:latin typeface="UVN Bai Sau" panose="04030605020802020C03" pitchFamily="82" charset="0"/>
              </a:rPr>
              <a:t>KTUTS</a:t>
            </a:r>
          </a:p>
        </p:txBody>
      </p:sp>
      <p:pic>
        <p:nvPicPr>
          <p:cNvPr id="4" name="Picture 3" descr="A picture containing diagram&#10;&#10;Description automatically generated"/>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85386" y="8037512"/>
            <a:ext cx="1079679" cy="932723"/>
          </a:xfrm>
          <a:prstGeom prst="rect">
            <a:avLst/>
          </a:prstGeom>
        </p:spPr>
      </p:pic>
      <p:sp>
        <p:nvSpPr>
          <p:cNvPr id="5" name="TextBox 4"/>
          <p:cNvSpPr txBox="1"/>
          <p:nvPr userDrawn="1"/>
        </p:nvSpPr>
        <p:spPr>
          <a:xfrm>
            <a:off x="19712" y="1"/>
            <a:ext cx="983090" cy="461665"/>
          </a:xfrm>
          <a:prstGeom prst="rect">
            <a:avLst/>
          </a:prstGeom>
          <a:noFill/>
        </p:spPr>
        <p:txBody>
          <a:bodyPr wrap="none" rtlCol="0">
            <a:spAutoFit/>
          </a:bodyPr>
          <a:lstStyle/>
          <a:p>
            <a:r>
              <a:rPr lang="en-US" sz="2400">
                <a:solidFill>
                  <a:schemeClr val="bg1">
                    <a:lumMod val="95000"/>
                  </a:schemeClr>
                </a:solidFill>
                <a:latin typeface="UVN Bai Sau" panose="04030605020802020C03" pitchFamily="82" charset="0"/>
              </a:rPr>
              <a:t>KTUTS</a:t>
            </a:r>
          </a:p>
        </p:txBody>
      </p:sp>
      <p:sp>
        <p:nvSpPr>
          <p:cNvPr id="6" name="TextBox 5"/>
          <p:cNvSpPr txBox="1"/>
          <p:nvPr userDrawn="1"/>
        </p:nvSpPr>
        <p:spPr>
          <a:xfrm>
            <a:off x="36480" y="6361028"/>
            <a:ext cx="983090" cy="461665"/>
          </a:xfrm>
          <a:prstGeom prst="rect">
            <a:avLst/>
          </a:prstGeom>
          <a:noFill/>
        </p:spPr>
        <p:txBody>
          <a:bodyPr wrap="none" rtlCol="0">
            <a:spAutoFit/>
          </a:bodyPr>
          <a:lstStyle/>
          <a:p>
            <a:r>
              <a:rPr lang="en-US" sz="2400">
                <a:solidFill>
                  <a:schemeClr val="bg1">
                    <a:lumMod val="85000"/>
                  </a:schemeClr>
                </a:solidFill>
                <a:latin typeface="UVN Bai Sau" panose="04030605020802020C03" pitchFamily="82" charset="0"/>
              </a:rPr>
              <a:t>KTUTS</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ransition spd="slow" advTm="3000">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60CF-5E31-4BA3-AFCB-24C11D0CB2DF}" type="datetimeFigureOut">
              <a:rPr lang="en-US" smtClean="0"/>
              <a:t>10/12/2024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61E70-7209-40C6-8D15-0055700FC0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8.wdp"/><Relationship Id="rId3" Type="http://schemas.openxmlformats.org/officeDocument/2006/relationships/image" Target="../media/image49.png"/><Relationship Id="rId7" Type="http://schemas.openxmlformats.org/officeDocument/2006/relationships/image" Target="../media/image47.jpeg"/><Relationship Id="rId12"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50.png"/><Relationship Id="rId10" Type="http://schemas.openxmlformats.org/officeDocument/2006/relationships/image" Target="../media/image52.png"/><Relationship Id="rId4" Type="http://schemas.microsoft.com/office/2007/relationships/hdphoto" Target="../media/hdphoto4.wdp"/><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55.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60.png"/><Relationship Id="rId4" Type="http://schemas.openxmlformats.org/officeDocument/2006/relationships/image" Target="../media/image20.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a:fillRect/>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7297"/>
            <a:stretch>
              <a:fillRect/>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a:fillRect/>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9229210" y="-149964"/>
            <a:ext cx="2911284" cy="1664098"/>
          </a:xfrm>
          <a:prstGeom prst="rect">
            <a:avLst/>
          </a:prstGeom>
        </p:spPr>
      </p:pic>
      <p:pic>
        <p:nvPicPr>
          <p:cNvPr id="6" name="Picture 5"/>
          <p:cNvPicPr>
            <a:picLocks noChangeAspect="1"/>
          </p:cNvPicPr>
          <p:nvPr/>
        </p:nvPicPr>
        <p:blipFill>
          <a:blip r:embed="rId9"/>
          <a:stretch>
            <a:fillRect/>
          </a:stretch>
        </p:blipFill>
        <p:spPr>
          <a:xfrm>
            <a:off x="2723459" y="2006247"/>
            <a:ext cx="7145131" cy="2274005"/>
          </a:xfrm>
          <a:prstGeom prst="rect">
            <a:avLst/>
          </a:prstGeom>
        </p:spPr>
      </p:pic>
      <p:pic>
        <p:nvPicPr>
          <p:cNvPr id="7" name="Picture 6"/>
          <p:cNvPicPr>
            <a:picLocks noChangeAspect="1"/>
          </p:cNvPicPr>
          <p:nvPr/>
        </p:nvPicPr>
        <p:blipFill>
          <a:blip r:embed="rId10"/>
          <a:stretch>
            <a:fillRect/>
          </a:stretch>
        </p:blipFill>
        <p:spPr>
          <a:xfrm>
            <a:off x="4399998" y="695653"/>
            <a:ext cx="3581952" cy="11238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727" r="16365"/>
          <a:stretch>
            <a:fillRect/>
          </a:stretch>
        </p:blipFill>
        <p:spPr>
          <a:xfrm>
            <a:off x="239349" y="302433"/>
            <a:ext cx="4642616" cy="412845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8" name="Straight Connector 7"/>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248276" y="190500"/>
            <a:ext cx="2228849" cy="810224"/>
            <a:chOff x="4652806" y="2406903"/>
            <a:chExt cx="2490519" cy="1064578"/>
          </a:xfrm>
        </p:grpSpPr>
        <p:sp>
          <p:nvSpPr>
            <p:cNvPr id="15" name="Rectangle: Rounded Corners 14"/>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17" name="Straight Connector 16"/>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400676" y="5467350"/>
            <a:ext cx="2228849" cy="810224"/>
            <a:chOff x="4652806" y="2406903"/>
            <a:chExt cx="2490519" cy="1064578"/>
          </a:xfrm>
        </p:grpSpPr>
        <p:sp>
          <p:nvSpPr>
            <p:cNvPr id="24" name="Rectangle: Rounded Corners 23"/>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67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5400676" y="5467350"/>
            <a:ext cx="2228849" cy="810224"/>
            <a:chOff x="4652806" y="2406903"/>
            <a:chExt cx="2490519" cy="1064578"/>
          </a:xfrm>
        </p:grpSpPr>
        <p:sp>
          <p:nvSpPr>
            <p:cNvPr id="24" name="Rectangle: Rounded Corners 23"/>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94" r="27793" b="9144"/>
          <a:stretch>
            <a:fillRect/>
          </a:stretch>
        </p:blipFill>
        <p:spPr bwMode="auto">
          <a:xfrm>
            <a:off x="8718809" y="1811765"/>
            <a:ext cx="2764243" cy="292921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8" name="Straight Connector 7"/>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67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p:cNvSpPr/>
          <p:nvPr/>
        </p:nvSpPr>
        <p:spPr>
          <a:xfrm>
            <a:off x="839114" y="4041949"/>
            <a:ext cx="10943556" cy="1323437"/>
          </a:xfrm>
          <a:prstGeom prst="rect">
            <a:avLst/>
          </a:prstGeom>
          <a:noFill/>
        </p:spPr>
        <p:txBody>
          <a:bodyPr wrap="square" lIns="91439" tIns="45719" rIns="91439" bIns="45719" rtlCol="0">
            <a:spAutoFit/>
          </a:bodyPr>
          <a:lstStyle/>
          <a:p>
            <a:pPr algn="ctr" defTabSz="914400"/>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l="13493" t="7246" r="15195"/>
          <a:stretch>
            <a:fillRect/>
          </a:stretch>
        </p:blipFill>
        <p:spPr bwMode="auto">
          <a:xfrm rot="5400000">
            <a:off x="1308131" y="1283629"/>
            <a:ext cx="2777071" cy="22263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9" b="53019"/>
          <a:stretch>
            <a:fillRect/>
          </a:stretch>
        </p:blipFill>
        <p:spPr bwMode="auto">
          <a:xfrm>
            <a:off x="7248128" y="1207213"/>
            <a:ext cx="3139232" cy="257812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a:fillRect/>
          </a:stretch>
        </p:blipFill>
        <p:spPr bwMode="auto">
          <a:xfrm>
            <a:off x="-3025013" y="3002165"/>
            <a:ext cx="2417129" cy="332092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095008"/>
      </p:ext>
    </p:extLst>
  </p:cSld>
  <p:clrMapOvr>
    <a:masterClrMapping/>
  </p:clrMapOvr>
  <p:transition spd="slow" advTm="3000">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a:fillRect/>
          </a:stretch>
        </p:blipFill>
        <p:spPr>
          <a:xfrm>
            <a:off x="3943812" y="267862"/>
            <a:ext cx="1771049" cy="22485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a:fillRect/>
          </a:stretch>
        </p:blipFill>
        <p:spPr bwMode="auto">
          <a:xfrm>
            <a:off x="1295467" y="356659"/>
            <a:ext cx="2026829" cy="278469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p:cNvSpPr/>
          <p:nvPr/>
        </p:nvSpPr>
        <p:spPr>
          <a:xfrm>
            <a:off x="899326" y="5081069"/>
            <a:ext cx="10943556" cy="1241235"/>
          </a:xfrm>
          <a:prstGeom prst="rect">
            <a:avLst/>
          </a:prstGeom>
          <a:noFill/>
        </p:spPr>
        <p:txBody>
          <a:bodyPr wrap="square" lIns="91439" tIns="45719" rIns="91439" bIns="45719" rtlCol="0">
            <a:spAutoFit/>
          </a:bodyPr>
          <a:lstStyle/>
          <a:p>
            <a:pPr algn="ctr" defTabSz="914400"/>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5"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3735"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a:fillRect/>
          </a:stretch>
        </p:blipFill>
        <p:spPr bwMode="auto">
          <a:xfrm>
            <a:off x="3755166" y="2824677"/>
            <a:ext cx="2148337" cy="218806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580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p:cNvSpPr/>
          <p:nvPr/>
        </p:nvSpPr>
        <p:spPr>
          <a:xfrm>
            <a:off x="839114" y="4041949"/>
            <a:ext cx="10943556" cy="1446548"/>
          </a:xfrm>
          <a:prstGeom prst="rect">
            <a:avLst/>
          </a:prstGeom>
          <a:noFill/>
        </p:spPr>
        <p:txBody>
          <a:bodyPr wrap="square" lIns="91439" tIns="45719" rIns="91439" bIns="45719" rtlCol="0">
            <a:spAutoFit/>
          </a:bodyPr>
          <a:lstStyle/>
          <a:p>
            <a:pPr algn="ctr" defTabSz="914400"/>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90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55636" y="1876425"/>
            <a:ext cx="9489232" cy="2862322"/>
          </a:xfrm>
          <a:prstGeom prst="rect">
            <a:avLst/>
          </a:prstGeom>
          <a:noFill/>
        </p:spPr>
        <p:txBody>
          <a:bodyPr wrap="square">
            <a:spAutoFit/>
          </a:bodyPr>
          <a:lstStyle/>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Làm</a:t>
            </a:r>
            <a:r>
              <a:rPr lang="en-US" sz="3600" b="1" dirty="0">
                <a:solidFill>
                  <a:srgbClr val="000000"/>
                </a:solidFill>
                <a:latin typeface="Cambria" panose="02040503050406030204" pitchFamily="18" charset="0"/>
              </a:rPr>
              <a:t> </a:t>
            </a:r>
            <a:r>
              <a:rPr lang="vi-VN" sz="3600" b="1" dirty="0">
                <a:solidFill>
                  <a:srgbClr val="000000"/>
                </a:solidFill>
                <a:latin typeface="Cambria" panose="02040503050406030204" pitchFamily="18" charset="0"/>
              </a:rPr>
              <a:t>quen và nhận biết được góc nhọn, góc tù và góc bẹt.</a:t>
            </a:r>
          </a:p>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Giải quyết được một số bài toán, tình huống liên quan đến góc nhọn, góc tù và góc bẹt.</a:t>
            </a:r>
          </a:p>
        </p:txBody>
      </p:sp>
      <p:pic>
        <p:nvPicPr>
          <p:cNvPr id="3" name="Picture 2"/>
          <p:cNvPicPr>
            <a:picLocks noChangeAspect="1"/>
          </p:cNvPicPr>
          <p:nvPr/>
        </p:nvPicPr>
        <p:blipFill>
          <a:blip r:embed="rId2"/>
          <a:stretch>
            <a:fillRect/>
          </a:stretch>
        </p:blipFill>
        <p:spPr>
          <a:xfrm>
            <a:off x="3845728" y="592753"/>
            <a:ext cx="3907875"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3629" r="27152"/>
          <a:stretch>
            <a:fillRect/>
          </a:stretch>
        </p:blipFill>
        <p:spPr>
          <a:xfrm>
            <a:off x="-1104800" y="356659"/>
            <a:ext cx="15062416" cy="5963357"/>
          </a:xfrm>
          <a:prstGeom prst="rect">
            <a:avLst/>
          </a:prstGeom>
        </p:spPr>
      </p:pic>
      <p:sp>
        <p:nvSpPr>
          <p:cNvPr id="2" name="文本框 1"/>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400">
              <a:lnSpc>
                <a:spcPts val="10000"/>
              </a:lnSpc>
            </a:pP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Kết</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luận</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endParaRPr lang="zh-CN" altLang="en-US" sz="8800" dirty="0">
              <a:ln w="25400">
                <a:solidFill>
                  <a:prstClr val="black">
                    <a:lumMod val="65000"/>
                    <a:lumOff val="35000"/>
                  </a:prstClr>
                </a:solidFill>
              </a:ln>
              <a:solidFill>
                <a:srgbClr val="FFFF00"/>
              </a:solidFill>
              <a:latin typeface="Cambria" panose="02040503050406030204" pitchFamily="18" charset="0"/>
              <a:ea typeface="方正少儿简体" panose="03000509000000000000" pitchFamily="65" charset="-122"/>
              <a:cs typeface="+mn-ea"/>
              <a:sym typeface="+mn-lt"/>
            </a:endParaRPr>
          </a:p>
        </p:txBody>
      </p:sp>
      <p:pic>
        <p:nvPicPr>
          <p:cNvPr id="24" name="图片 23"/>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a:fillRect/>
          </a:stretch>
        </p:blipFill>
        <p:spPr>
          <a:xfrm>
            <a:off x="3071813" y="4471990"/>
            <a:ext cx="8859499" cy="2386012"/>
          </a:xfrm>
          <a:prstGeom prst="rect">
            <a:avLst/>
          </a:prstGeom>
        </p:spPr>
      </p:pic>
      <p:pic>
        <p:nvPicPr>
          <p:cNvPr id="25" name="图片 24"/>
          <p:cNvPicPr>
            <a:picLocks noChangeAspect="1"/>
          </p:cNvPicPr>
          <p:nvPr/>
        </p:nvPicPr>
        <p:blipFill rotWithShape="1">
          <a:blip r:embed="rId5">
            <a:extLst>
              <a:ext uri="{28A0092B-C50C-407E-A947-70E740481C1C}">
                <a14:useLocalDpi xmlns:a14="http://schemas.microsoft.com/office/drawing/2010/main" val="0"/>
              </a:ext>
            </a:extLst>
          </a:blip>
          <a:srcRect t="55220" r="78499"/>
          <a:stretch>
            <a:fillRect/>
          </a:stretch>
        </p:blipFill>
        <p:spPr>
          <a:xfrm>
            <a:off x="1" y="3901778"/>
            <a:ext cx="3286127" cy="2956225"/>
          </a:xfrm>
          <a:prstGeom prst="rect">
            <a:avLst/>
          </a:prstGeom>
        </p:spPr>
      </p:pic>
      <p:sp>
        <p:nvSpPr>
          <p:cNvPr id="22" name="矩形 8"/>
          <p:cNvSpPr/>
          <p:nvPr/>
        </p:nvSpPr>
        <p:spPr>
          <a:xfrm>
            <a:off x="1365302" y="2422202"/>
            <a:ext cx="9985276" cy="2062101"/>
          </a:xfrm>
          <a:prstGeom prst="rect">
            <a:avLst/>
          </a:prstGeom>
          <a:noFill/>
        </p:spPr>
        <p:txBody>
          <a:bodyPr wrap="square" lIns="91439" tIns="45719" rIns="91439" bIns="45719" rtlCol="0">
            <a:spAutoFit/>
          </a:bodyPr>
          <a:lstStyle/>
          <a:p>
            <a:pPr algn="ctr" defTabSz="914400"/>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endParaRPr lang="zh-CN" altLang="en-US"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6" name="Picture 5"/>
          <p:cNvPicPr>
            <a:picLocks noChangeAspect="1"/>
          </p:cNvPicPr>
          <p:nvPr/>
        </p:nvPicPr>
        <p:blipFill>
          <a:blip r:embed="rId10"/>
          <a:stretch>
            <a:fillRect/>
          </a:stretch>
        </p:blipFill>
        <p:spPr>
          <a:xfrm>
            <a:off x="4811847" y="1644631"/>
            <a:ext cx="4206605" cy="3359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12651" y="173176"/>
            <a:ext cx="8974449" cy="1093649"/>
            <a:chOff x="2378637" y="880172"/>
            <a:chExt cx="7441502" cy="1167235"/>
          </a:xfrm>
        </p:grpSpPr>
        <p:sp>
          <p:nvSpPr>
            <p:cNvPr id="8" name="Rectangle: Rounded Corners 7"/>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p:cNvPicPr>
            <a:picLocks noChangeAspect="1"/>
          </p:cNvPicPr>
          <p:nvPr/>
        </p:nvPicPr>
        <p:blipFill>
          <a:blip r:embed="rId3"/>
          <a:stretch>
            <a:fillRect/>
          </a:stretch>
        </p:blipFill>
        <p:spPr>
          <a:xfrm>
            <a:off x="995465" y="0"/>
            <a:ext cx="1347333" cy="1603387"/>
          </a:xfrm>
          <a:prstGeom prst="rect">
            <a:avLst/>
          </a:prstGeom>
        </p:spPr>
      </p:pic>
      <p:pic>
        <p:nvPicPr>
          <p:cNvPr id="5" name="Picture 4"/>
          <p:cNvPicPr>
            <a:picLocks noChangeAspect="1"/>
          </p:cNvPicPr>
          <p:nvPr/>
        </p:nvPicPr>
        <p:blipFill>
          <a:blip r:embed="rId4"/>
          <a:stretch>
            <a:fillRect/>
          </a:stretch>
        </p:blipFill>
        <p:spPr>
          <a:xfrm>
            <a:off x="1028700" y="2133600"/>
            <a:ext cx="10306050" cy="3238500"/>
          </a:xfrm>
          <a:prstGeom prst="rect">
            <a:avLst/>
          </a:prstGeom>
        </p:spPr>
      </p:pic>
      <p:grpSp>
        <p:nvGrpSpPr>
          <p:cNvPr id="6" name="Group 5"/>
          <p:cNvGrpSpPr/>
          <p:nvPr/>
        </p:nvGrpSpPr>
        <p:grpSpPr>
          <a:xfrm>
            <a:off x="1114425" y="1456285"/>
            <a:ext cx="3040988" cy="954107"/>
            <a:chOff x="4652806" y="2394854"/>
            <a:chExt cx="2508305" cy="1088137"/>
          </a:xfrm>
        </p:grpSpPr>
        <p:sp>
          <p:nvSpPr>
            <p:cNvPr id="17" name="Rectangle: Rounded Corners 16"/>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OM, ON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9" name="Group 18"/>
          <p:cNvGrpSpPr/>
          <p:nvPr/>
        </p:nvGrpSpPr>
        <p:grpSpPr>
          <a:xfrm>
            <a:off x="4648200" y="1370560"/>
            <a:ext cx="3040988" cy="954107"/>
            <a:chOff x="4652806" y="2394854"/>
            <a:chExt cx="2508305" cy="1088137"/>
          </a:xfrm>
        </p:grpSpPr>
        <p:sp>
          <p:nvSpPr>
            <p:cNvPr id="20" name="Rectangle: Rounded Corners 1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BP, BQ</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4" name="Group 23"/>
          <p:cNvGrpSpPr/>
          <p:nvPr/>
        </p:nvGrpSpPr>
        <p:grpSpPr>
          <a:xfrm>
            <a:off x="1143000" y="5266285"/>
            <a:ext cx="3040988" cy="954107"/>
            <a:chOff x="4652806" y="2394854"/>
            <a:chExt cx="2508305" cy="1088137"/>
          </a:xfrm>
        </p:grpSpPr>
        <p:sp>
          <p:nvSpPr>
            <p:cNvPr id="25" name="Rectangle: Rounded Corners 24"/>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6" name="TextBox 25"/>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E;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EX, EY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7" name="Group 26"/>
          <p:cNvGrpSpPr/>
          <p:nvPr/>
        </p:nvGrpSpPr>
        <p:grpSpPr>
          <a:xfrm>
            <a:off x="4772025" y="5409160"/>
            <a:ext cx="3040988" cy="954107"/>
            <a:chOff x="4652806" y="2394854"/>
            <a:chExt cx="2508305" cy="1088137"/>
          </a:xfrm>
        </p:grpSpPr>
        <p:sp>
          <p:nvSpPr>
            <p:cNvPr id="28" name="Rectangle: Rounded Corners 27"/>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TextBox 28"/>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D;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DV, DU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8448675" y="5418685"/>
            <a:ext cx="3040988" cy="954107"/>
            <a:chOff x="4652806" y="2394854"/>
            <a:chExt cx="2508305" cy="1088137"/>
          </a:xfrm>
        </p:grpSpPr>
        <p:sp>
          <p:nvSpPr>
            <p:cNvPr id="31" name="Rectangle: Rounded Corners 30"/>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AG, AH</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p:cNvGrpSpPr/>
          <p:nvPr/>
        </p:nvGrpSpPr>
        <p:grpSpPr>
          <a:xfrm>
            <a:off x="4721885" y="1267385"/>
            <a:ext cx="3040988" cy="954107"/>
            <a:chOff x="4652806" y="2394854"/>
            <a:chExt cx="2508305" cy="1088137"/>
          </a:xfrm>
        </p:grpSpPr>
        <p:sp>
          <p:nvSpPr>
            <p:cNvPr id="23" name="Rectangle: Rounded Corners 1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3" name="TextBox 32"/>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i="0" dirty="0" err="1" smtClean="0">
                  <a:solidFill>
                    <a:srgbClr val="FF0000"/>
                  </a:solidFill>
                  <a:effectLst/>
                  <a:latin typeface="Cambria" panose="02040503050406030204" pitchFamily="18" charset="0"/>
                  <a:ea typeface="Cambria" panose="02040503050406030204" pitchFamily="18" charset="0"/>
                </a:rPr>
                <a:t>Thảo</a:t>
              </a:r>
              <a:r>
                <a:rPr lang="en-US" sz="2800" b="1" i="0" dirty="0" smtClean="0">
                  <a:solidFill>
                    <a:srgbClr val="FF0000"/>
                  </a:solidFill>
                  <a:effectLst/>
                  <a:latin typeface="Cambria" panose="02040503050406030204" pitchFamily="18" charset="0"/>
                  <a:ea typeface="Cambria" panose="02040503050406030204" pitchFamily="18" charset="0"/>
                </a:rPr>
                <a:t> </a:t>
              </a:r>
              <a:r>
                <a:rPr lang="en-US" sz="2800" b="1" i="0" dirty="0" err="1" smtClean="0">
                  <a:solidFill>
                    <a:srgbClr val="FF0000"/>
                  </a:solidFill>
                  <a:effectLst/>
                  <a:latin typeface="Cambria" panose="02040503050406030204" pitchFamily="18" charset="0"/>
                  <a:ea typeface="Cambria" panose="02040503050406030204" pitchFamily="18" charset="0"/>
                </a:rPr>
                <a:t>luận</a:t>
              </a:r>
              <a:r>
                <a:rPr lang="en-US" sz="2800" b="1" i="0" dirty="0" smtClean="0">
                  <a:solidFill>
                    <a:srgbClr val="FF0000"/>
                  </a:solidFill>
                  <a:effectLst/>
                  <a:latin typeface="Cambria" panose="02040503050406030204" pitchFamily="18" charset="0"/>
                  <a:ea typeface="Cambria" panose="02040503050406030204" pitchFamily="18" charset="0"/>
                </a:rPr>
                <a:t> </a:t>
              </a:r>
              <a:r>
                <a:rPr lang="en-US" sz="2800" b="1" i="0" dirty="0" err="1" smtClean="0">
                  <a:solidFill>
                    <a:srgbClr val="FF0000"/>
                  </a:solidFill>
                  <a:effectLst/>
                  <a:latin typeface="Cambria" panose="02040503050406030204" pitchFamily="18" charset="0"/>
                  <a:ea typeface="Cambria" panose="02040503050406030204" pitchFamily="18" charset="0"/>
                </a:rPr>
                <a:t>nhóm</a:t>
              </a:r>
              <a:r>
                <a:rPr lang="en-US" sz="2800" b="1" i="0" dirty="0" smtClean="0">
                  <a:solidFill>
                    <a:srgbClr val="FF0000"/>
                  </a:solidFill>
                  <a:effectLst/>
                  <a:latin typeface="Cambria" panose="02040503050406030204" pitchFamily="18" charset="0"/>
                  <a:ea typeface="Cambria" panose="02040503050406030204" pitchFamily="18" charset="0"/>
                </a:rPr>
                <a:t> 2</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00274" y="421011"/>
            <a:ext cx="9363075" cy="762966"/>
          </a:xfrm>
          <a:prstGeom prst="rect">
            <a:avLst/>
          </a:prstGeom>
          <a:noFill/>
        </p:spPr>
        <p:txBody>
          <a:bodyPr wrap="square">
            <a:spAutoFit/>
          </a:bodyPr>
          <a:lstStyle/>
          <a:p>
            <a:pPr lvl="0" algn="just">
              <a:lnSpc>
                <a:spcPct val="120000"/>
              </a:lnSpc>
            </a:pPr>
            <a:r>
              <a:rPr lang="vi-VN" sz="4000" b="1" dirty="0">
                <a:solidFill>
                  <a:srgbClr val="000000"/>
                </a:solidFill>
                <a:latin typeface="Cambria" panose="02040503050406030204" pitchFamily="18" charset="0"/>
              </a:rPr>
              <a:t>Việt có hai cái kéo như hình dưới đây.</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p:cNvPicPr>
            <a:picLocks noChangeAspect="1"/>
          </p:cNvPicPr>
          <p:nvPr/>
        </p:nvPicPr>
        <p:blipFill>
          <a:blip r:embed="rId2"/>
          <a:stretch>
            <a:fillRect/>
          </a:stretch>
        </p:blipFill>
        <p:spPr>
          <a:xfrm>
            <a:off x="998744" y="159509"/>
            <a:ext cx="1347333" cy="1603387"/>
          </a:xfrm>
          <a:prstGeom prst="rect">
            <a:avLst/>
          </a:prstGeom>
        </p:spPr>
      </p:pic>
      <p:pic>
        <p:nvPicPr>
          <p:cNvPr id="3" name="Picture 2"/>
          <p:cNvPicPr>
            <a:picLocks noChangeAspect="1"/>
          </p:cNvPicPr>
          <p:nvPr/>
        </p:nvPicPr>
        <p:blipFill>
          <a:blip r:embed="rId3"/>
          <a:stretch>
            <a:fillRect/>
          </a:stretch>
        </p:blipFill>
        <p:spPr>
          <a:xfrm>
            <a:off x="2009775" y="1209675"/>
            <a:ext cx="8305800" cy="2381250"/>
          </a:xfrm>
          <a:prstGeom prst="rect">
            <a:avLst/>
          </a:prstGeom>
        </p:spPr>
      </p:pic>
      <p:sp>
        <p:nvSpPr>
          <p:cNvPr id="4" name="TextBox 3"/>
          <p:cNvSpPr txBox="1"/>
          <p:nvPr/>
        </p:nvSpPr>
        <p:spPr>
          <a:xfrm>
            <a:off x="1228724" y="4362450"/>
            <a:ext cx="10372725"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Hình cái kéo nào có hai lưỡi kéo tạo thành góc tù? Hình cái kéo nào có hai lưỡi kéo tạo thành góc nhọn?</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4" name="Group 13"/>
          <p:cNvGrpSpPr/>
          <p:nvPr/>
        </p:nvGrpSpPr>
        <p:grpSpPr>
          <a:xfrm>
            <a:off x="1895475" y="3504161"/>
            <a:ext cx="2428875" cy="667789"/>
            <a:chOff x="4652806" y="2394854"/>
            <a:chExt cx="2508305" cy="1076627"/>
          </a:xfrm>
        </p:grpSpPr>
        <p:sp>
          <p:nvSpPr>
            <p:cNvPr id="20" name="Rectangle: Rounded Corners 1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p:cNvGrpSpPr/>
          <p:nvPr/>
        </p:nvGrpSpPr>
        <p:grpSpPr>
          <a:xfrm>
            <a:off x="7572375" y="3532736"/>
            <a:ext cx="2428875" cy="667789"/>
            <a:chOff x="4652806" y="2394854"/>
            <a:chExt cx="2508305" cy="1076627"/>
          </a:xfrm>
        </p:grpSpPr>
        <p:sp>
          <p:nvSpPr>
            <p:cNvPr id="23" name="Rectangle: Rounded Corners 22"/>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8350" y="445709"/>
            <a:ext cx="7391400" cy="1077218"/>
          </a:xfrm>
          <a:prstGeom prst="rect">
            <a:avLst/>
          </a:prstGeom>
          <a:noFill/>
        </p:spPr>
        <p:txBody>
          <a:bodyPr wrap="square">
            <a:spAutoFit/>
          </a:bodyPr>
          <a:lstStyle/>
          <a:p>
            <a:pPr lvl="0" algn="just"/>
            <a:r>
              <a:rPr lang="vi-VN" sz="3200" b="1" dirty="0">
                <a:solidFill>
                  <a:srgbClr val="000000"/>
                </a:solidFill>
                <a:latin typeface="Cambria" panose="02040503050406030204" pitchFamily="18" charset="0"/>
              </a:rPr>
              <a:t>Bạn An chọn một trong ba miếng bánh </a:t>
            </a:r>
            <a:r>
              <a:rPr lang="en-US" sz="3200" b="1" dirty="0">
                <a:solidFill>
                  <a:srgbClr val="000000"/>
                </a:solidFill>
                <a:latin typeface="Cambria" panose="02040503050406030204" pitchFamily="18" charset="0"/>
              </a:rPr>
              <a:t>                          </a:t>
            </a:r>
            <a:r>
              <a:rPr lang="vi-VN" sz="3200" b="1" dirty="0">
                <a:solidFill>
                  <a:srgbClr val="000000"/>
                </a:solidFill>
                <a:latin typeface="Cambria" panose="02040503050406030204" pitchFamily="18" charset="0"/>
              </a:rPr>
              <a:t>như hình vẽ, biết rằng:</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ndParaRPr>
          </a:p>
        </p:txBody>
      </p:sp>
      <p:sp>
        <p:nvSpPr>
          <p:cNvPr id="4" name="Oval 3"/>
          <p:cNvSpPr/>
          <p:nvPr/>
        </p:nvSpPr>
        <p:spPr>
          <a:xfrm>
            <a:off x="1000125" y="647700"/>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5" name="Oval 4"/>
          <p:cNvSpPr/>
          <p:nvPr/>
        </p:nvSpPr>
        <p:spPr>
          <a:xfrm>
            <a:off x="9410700"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6" name="Oval 5"/>
          <p:cNvSpPr/>
          <p:nvPr/>
        </p:nvSpPr>
        <p:spPr>
          <a:xfrm>
            <a:off x="10125075"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7" name="Oval 6"/>
          <p:cNvSpPr/>
          <p:nvPr/>
        </p:nvSpPr>
        <p:spPr>
          <a:xfrm>
            <a:off x="10820400" y="43815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TextBox 8"/>
          <p:cNvSpPr txBox="1"/>
          <p:nvPr/>
        </p:nvSpPr>
        <p:spPr>
          <a:xfrm>
            <a:off x="1219200" y="1771650"/>
            <a:ext cx="6543675" cy="2246769"/>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bạn</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bé</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đỉnh</a:t>
            </a:r>
            <a:r>
              <a:rPr lang="en-US" sz="2800" b="1" i="0" dirty="0">
                <a:solidFill>
                  <a:srgbClr val="000000"/>
                </a:solidFill>
                <a:effectLst/>
                <a:latin typeface="Cambria" panose="02040503050406030204" pitchFamily="18" charset="0"/>
                <a:ea typeface="Cambria" panose="02040503050406030204" pitchFamily="18" charset="0"/>
              </a:rPr>
              <a:t> O ở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bẹt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An </a:t>
            </a:r>
            <a:r>
              <a:rPr lang="en-US" sz="2800" b="1" i="0" dirty="0" err="1">
                <a:solidFill>
                  <a:srgbClr val="000000"/>
                </a:solidFill>
                <a:effectLst/>
                <a:latin typeface="Cambria" panose="02040503050406030204" pitchFamily="18" charset="0"/>
                <a:ea typeface="Cambria" panose="02040503050406030204" pitchFamily="18" charset="0"/>
              </a:rPr>
              <a:t>đã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a:t>
            </a:r>
          </a:p>
        </p:txBody>
      </p:sp>
      <p:pic>
        <p:nvPicPr>
          <p:cNvPr id="12" name="Picture 11"/>
          <p:cNvPicPr>
            <a:picLocks noChangeAspect="1"/>
          </p:cNvPicPr>
          <p:nvPr/>
        </p:nvPicPr>
        <p:blipFill>
          <a:blip r:embed="rId3"/>
          <a:stretch>
            <a:fillRect/>
          </a:stretch>
        </p:blipFill>
        <p:spPr>
          <a:xfrm>
            <a:off x="8086725" y="1524000"/>
            <a:ext cx="3495675" cy="2789478"/>
          </a:xfrm>
          <a:prstGeom prst="rect">
            <a:avLst/>
          </a:prstGeom>
        </p:spPr>
      </p:pic>
      <p:sp>
        <p:nvSpPr>
          <p:cNvPr id="14" name="Rectangle: Rounded Corners 13"/>
          <p:cNvSpPr/>
          <p:nvPr/>
        </p:nvSpPr>
        <p:spPr>
          <a:xfrm>
            <a:off x="7534275" y="23050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nhọn</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14"/>
          <p:cNvSpPr/>
          <p:nvPr/>
        </p:nvSpPr>
        <p:spPr>
          <a:xfrm>
            <a:off x="9848850" y="148590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tù</a:t>
            </a:r>
            <a:endParaRPr lang="en-US" b="1" dirty="0">
              <a:solidFill>
                <a:srgbClr val="FF000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8620125" y="34099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bẹt</a:t>
            </a:r>
            <a:endParaRPr lang="en-US" b="1" dirty="0">
              <a:solidFill>
                <a:srgbClr val="FF0000"/>
              </a:solidFill>
              <a:latin typeface="Cambria" panose="02040503050406030204" pitchFamily="18" charset="0"/>
              <a:ea typeface="Cambria" panose="02040503050406030204" pitchFamily="18" charset="0"/>
            </a:endParaRPr>
          </a:p>
        </p:txBody>
      </p:sp>
      <p:sp>
        <p:nvSpPr>
          <p:cNvPr id="17" name="TextBox 16"/>
          <p:cNvSpPr txBox="1"/>
          <p:nvPr/>
        </p:nvSpPr>
        <p:spPr>
          <a:xfrm>
            <a:off x="1257299" y="4238625"/>
            <a:ext cx="10182225" cy="2246769"/>
          </a:xfrm>
          <a:prstGeom prst="rect">
            <a:avLst/>
          </a:prstGeom>
          <a:noFill/>
        </p:spPr>
        <p:txBody>
          <a:bodyPr wrap="square" rtlCol="0">
            <a:spAutoFit/>
          </a:bodyPr>
          <a:lstStyle/>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bé</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nhất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(1)</a:t>
            </a:r>
          </a:p>
          <a:p>
            <a:pPr algn="just"/>
            <a:r>
              <a:rPr lang="en-US" sz="2800" b="1" i="0" dirty="0">
                <a:solidFill>
                  <a:srgbClr val="FF0000"/>
                </a:solidFill>
                <a:effectLst/>
                <a:latin typeface="Cambria" panose="02040503050406030204" pitchFamily="18" charset="0"/>
                <a:ea typeface="Cambria" panose="02040503050406030204" pitchFamily="18" charset="0"/>
              </a:rPr>
              <a:t>Do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ở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mà</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(3)</a:t>
            </a:r>
          </a:p>
          <a:p>
            <a:pPr algn="just"/>
            <a:r>
              <a:rPr lang="en-US" sz="2800" b="1" dirty="0" err="1">
                <a:solidFill>
                  <a:srgbClr val="FF0000"/>
                </a:solidFill>
                <a:latin typeface="Cambria" panose="02040503050406030204" pitchFamily="18" charset="0"/>
                <a:ea typeface="Cambria" panose="02040503050406030204" pitchFamily="18" charset="0"/>
              </a:rPr>
              <a:t>Vậy</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bánh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a:t>
            </a:r>
            <a:endParaRPr lang="en-US" sz="2800" b="1"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p:cNvPicPr>
            <a:picLocks noChangeAspect="1"/>
          </p:cNvPicPr>
          <p:nvPr/>
        </p:nvPicPr>
        <p:blipFill>
          <a:blip r:embed="rId6"/>
          <a:stretch>
            <a:fillRect/>
          </a:stretch>
        </p:blipFill>
        <p:spPr>
          <a:xfrm>
            <a:off x="3633389" y="1882723"/>
            <a:ext cx="4791871" cy="41212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p:cNvGrpSpPr/>
          <p:nvPr/>
        </p:nvGrpSpPr>
        <p:grpSpPr>
          <a:xfrm>
            <a:off x="1491723" y="1833666"/>
            <a:ext cx="1927051" cy="1981259"/>
            <a:chOff x="1035238" y="1799751"/>
            <a:chExt cx="2481334" cy="2492715"/>
          </a:xfrm>
        </p:grpSpPr>
        <p:cxnSp>
          <p:nvCxnSpPr>
            <p:cNvPr id="21" name="Straight Connector 20"/>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p:cNvGrpSpPr/>
          <p:nvPr/>
        </p:nvGrpSpPr>
        <p:grpSpPr>
          <a:xfrm>
            <a:off x="2840923" y="3553315"/>
            <a:ext cx="1905755" cy="2117155"/>
            <a:chOff x="1281082" y="1637866"/>
            <a:chExt cx="2453913" cy="2663692"/>
          </a:xfrm>
        </p:grpSpPr>
        <p:cxnSp>
          <p:nvCxnSpPr>
            <p:cNvPr id="31" name="Straight Connector 30"/>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p:cNvGrpSpPr/>
          <p:nvPr/>
        </p:nvGrpSpPr>
        <p:grpSpPr>
          <a:xfrm>
            <a:off x="3039792" y="811964"/>
            <a:ext cx="2298359" cy="2250071"/>
            <a:chOff x="775552" y="1470638"/>
            <a:chExt cx="2959443" cy="2830920"/>
          </a:xfrm>
        </p:grpSpPr>
        <p:cxnSp>
          <p:nvCxnSpPr>
            <p:cNvPr id="37" name="Straight Connector 36"/>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p:cNvGrpSpPr/>
          <p:nvPr/>
        </p:nvGrpSpPr>
        <p:grpSpPr>
          <a:xfrm>
            <a:off x="1491723" y="1833666"/>
            <a:ext cx="1927051" cy="1981259"/>
            <a:chOff x="1035238" y="1799751"/>
            <a:chExt cx="2481334" cy="2492715"/>
          </a:xfrm>
        </p:grpSpPr>
        <p:cxnSp>
          <p:nvCxnSpPr>
            <p:cNvPr id="21" name="Straight Connector 20"/>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p:cNvGrpSpPr/>
          <p:nvPr/>
        </p:nvGrpSpPr>
        <p:grpSpPr>
          <a:xfrm>
            <a:off x="2840923" y="3553315"/>
            <a:ext cx="1905755" cy="2117155"/>
            <a:chOff x="1281082" y="1637866"/>
            <a:chExt cx="2453913" cy="2663692"/>
          </a:xfrm>
        </p:grpSpPr>
        <p:cxnSp>
          <p:nvCxnSpPr>
            <p:cNvPr id="31" name="Straight Connector 30"/>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p:cNvGrpSpPr/>
          <p:nvPr/>
        </p:nvGrpSpPr>
        <p:grpSpPr>
          <a:xfrm>
            <a:off x="3039792" y="811964"/>
            <a:ext cx="2298359" cy="2250071"/>
            <a:chOff x="775552" y="1470638"/>
            <a:chExt cx="2959443" cy="2830920"/>
          </a:xfrm>
        </p:grpSpPr>
        <p:cxnSp>
          <p:nvCxnSpPr>
            <p:cNvPr id="37" name="Straight Connector 36"/>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a:fillRect/>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7297"/>
            <a:stretch>
              <a:fillRect/>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a:fillRect/>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9229210" y="-149964"/>
            <a:ext cx="2911284" cy="1664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p:cNvPicPr>
            <a:picLocks noChangeAspect="1"/>
          </p:cNvPicPr>
          <p:nvPr/>
        </p:nvPicPr>
        <p:blipFill>
          <a:blip r:embed="rId11"/>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p:cNvSpPr/>
          <p:nvPr/>
        </p:nvSpPr>
        <p:spPr>
          <a:xfrm>
            <a:off x="4375641" y="2418343"/>
            <a:ext cx="5577983" cy="1423465"/>
          </a:xfrm>
          <a:prstGeom prst="rect">
            <a:avLst/>
          </a:prstGeom>
          <a:noFill/>
        </p:spPr>
        <p:txBody>
          <a:bodyPr wrap="square" lIns="68579" tIns="34289" rIns="68579" bIns="34289" rtlCol="0">
            <a:spAutoFit/>
          </a:bodyPr>
          <a:lstStyle/>
          <a:p>
            <a:pPr algn="ctr" defTabSz="685800"/>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bạn</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đã</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học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được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từ</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năm</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lớp</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3?</a:t>
            </a:r>
            <a:endParaRPr lang="zh-CN" altLang="en-US" sz="4400" b="1" kern="800" dirty="0">
              <a:ln w="22225">
                <a:noFill/>
              </a:ln>
              <a:solidFill>
                <a:srgbClr val="002060"/>
              </a:solidFill>
              <a:latin typeface="Cambria" panose="02040503050406030204" pitchFamily="18" charset="0"/>
              <a:ea typeface="方正少儿简体" panose="03000509000000000000" pitchFamily="65" charset="-122"/>
              <a:cs typeface="+mn-ea"/>
              <a:sym typeface="+mn-lt"/>
            </a:endParaRPr>
          </a:p>
        </p:txBody>
      </p:sp>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a:fillRect/>
          </a:stretch>
        </p:blipFill>
        <p:spPr>
          <a:xfrm>
            <a:off x="1422325" y="1434525"/>
            <a:ext cx="2397199" cy="5423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3" name="Arc 42"/>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4" name="Arc 43"/>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5" name="Arc 44"/>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200"/>
            <a:endParaRPr lang="en-US" sz="2400">
              <a:solidFill>
                <a:prstClr val="black"/>
              </a:solidFill>
              <a:latin typeface="Cambria" panose="02040503050406030204" pitchFamily="18" charset="0"/>
              <a:ea typeface="Cambria" panose="02040503050406030204" pitchFamily="18" charset="0"/>
            </a:endParaRPr>
          </a:p>
        </p:txBody>
      </p:sp>
      <p:sp>
        <p:nvSpPr>
          <p:cNvPr id="49" name="Rectangle 48"/>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0" name="Rectangle 49"/>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1" name="Rectangle 50"/>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2" name="Rectangle 51"/>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3" name="Rectangle 52"/>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4" name="Rectangle 53"/>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5" name="Rectangle 54"/>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6" name="Rectangle 55"/>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7" name="矩形 8"/>
          <p:cNvSpPr/>
          <p:nvPr/>
        </p:nvSpPr>
        <p:spPr>
          <a:xfrm>
            <a:off x="895350" y="5331709"/>
            <a:ext cx="10566201" cy="769439"/>
          </a:xfrm>
          <a:prstGeom prst="rect">
            <a:avLst/>
          </a:prstGeom>
          <a:noFill/>
        </p:spPr>
        <p:txBody>
          <a:bodyPr wrap="square" lIns="91439" tIns="45719" rIns="91439" bIns="45719" rtlCol="0">
            <a:spAutoFit/>
          </a:bodyPr>
          <a:lstStyle/>
          <a:p>
            <a:pPr algn="ctr" defTabSz="914400"/>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Trong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bao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nhiêu</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
        <p:nvSpPr>
          <p:cNvPr id="58" name="Rectangle 57"/>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59" name="Rectangle 58"/>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sp>
        <p:nvSpPr>
          <p:cNvPr id="60" name="Flowchart: Manual Operation 59"/>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a:solidFill>
                <a:prstClr val="white"/>
              </a:solidFill>
              <a:latin typeface="Cambria" panose="02040503050406030204" pitchFamily="18" charset="0"/>
              <a:ea typeface="Cambria" panose="02040503050406030204" pitchFamily="18" charset="0"/>
            </a:endParaRPr>
          </a:p>
        </p:txBody>
      </p:sp>
      <p:pic>
        <p:nvPicPr>
          <p:cNvPr id="63" name="Picture 6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a:fillRect/>
          </a:stretch>
        </p:blipFill>
        <p:spPr>
          <a:xfrm>
            <a:off x="1010995" y="601888"/>
            <a:ext cx="2400940" cy="1855272"/>
          </a:xfrm>
          <a:prstGeom prst="rect">
            <a:avLst/>
          </a:prstGeom>
        </p:spPr>
      </p:pic>
      <p:sp>
        <p:nvSpPr>
          <p:cNvPr id="64" name="矩形 8"/>
          <p:cNvSpPr/>
          <p:nvPr/>
        </p:nvSpPr>
        <p:spPr>
          <a:xfrm>
            <a:off x="899701" y="5316503"/>
            <a:ext cx="10273141" cy="769439"/>
          </a:xfrm>
          <a:prstGeom prst="rect">
            <a:avLst/>
          </a:prstGeom>
          <a:noFill/>
        </p:spPr>
        <p:txBody>
          <a:bodyPr wrap="square" lIns="91439" tIns="45719" rIns="91439" bIns="45719" rtlCol="0">
            <a:spAutoFit/>
          </a:bodyPr>
          <a:lstStyle/>
          <a:p>
            <a:pPr algn="ctr" defTabSz="914400"/>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Những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còn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lại</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p:cNvPicPr>
            <a:picLocks noChangeAspect="1"/>
          </p:cNvPicPr>
          <p:nvPr/>
        </p:nvPicPr>
        <p:blipFill>
          <a:blip r:embed="rId11"/>
          <a:stretch>
            <a:fillRect/>
          </a:stretch>
        </p:blipFill>
        <p:spPr>
          <a:xfrm>
            <a:off x="-571321" y="6098214"/>
            <a:ext cx="2188654" cy="890093"/>
          </a:xfrm>
          <a:prstGeom prst="rect">
            <a:avLst/>
          </a:prstGeom>
        </p:spPr>
      </p:pic>
      <p:pic>
        <p:nvPicPr>
          <p:cNvPr id="6" name="Picture 5"/>
          <p:cNvPicPr>
            <a:picLocks noChangeAspect="1"/>
          </p:cNvPicPr>
          <p:nvPr/>
        </p:nvPicPr>
        <p:blipFill>
          <a:blip r:embed="rId12"/>
          <a:stretch>
            <a:fillRect/>
          </a:stretch>
        </p:blipFill>
        <p:spPr>
          <a:xfrm>
            <a:off x="10881259" y="0"/>
            <a:ext cx="1542422" cy="518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914400" y="289055"/>
            <a:ext cx="2591810" cy="1295905"/>
          </a:xfrm>
          <a:prstGeom prst="rect">
            <a:avLst/>
          </a:prstGeom>
        </p:spPr>
      </p:pic>
      <p:pic>
        <p:nvPicPr>
          <p:cNvPr id="13" name="Picture 12"/>
          <p:cNvPicPr>
            <a:picLocks noChangeAspect="1"/>
          </p:cNvPicPr>
          <p:nvPr/>
        </p:nvPicPr>
        <p:blipFill>
          <a:blip r:embed="rId3"/>
          <a:stretch>
            <a:fillRect/>
          </a:stretch>
        </p:blipFill>
        <p:spPr>
          <a:xfrm>
            <a:off x="1352550" y="2005012"/>
            <a:ext cx="2800350" cy="2714625"/>
          </a:xfrm>
          <a:prstGeom prst="rect">
            <a:avLst/>
          </a:prstGeom>
        </p:spPr>
      </p:pic>
      <p:pic>
        <p:nvPicPr>
          <p:cNvPr id="16" name="Picture 15"/>
          <p:cNvPicPr>
            <a:picLocks noChangeAspect="1"/>
          </p:cNvPicPr>
          <p:nvPr/>
        </p:nvPicPr>
        <p:blipFill>
          <a:blip r:embed="rId4"/>
          <a:stretch>
            <a:fillRect/>
          </a:stretch>
        </p:blipFill>
        <p:spPr>
          <a:xfrm>
            <a:off x="5157787" y="1905000"/>
            <a:ext cx="2733675" cy="2838450"/>
          </a:xfrm>
          <a:prstGeom prst="rect">
            <a:avLst/>
          </a:prstGeom>
        </p:spPr>
      </p:pic>
      <p:pic>
        <p:nvPicPr>
          <p:cNvPr id="18" name="Picture 17"/>
          <p:cNvPicPr>
            <a:picLocks noChangeAspect="1"/>
          </p:cNvPicPr>
          <p:nvPr/>
        </p:nvPicPr>
        <p:blipFill>
          <a:blip r:embed="rId5"/>
          <a:stretch>
            <a:fillRect/>
          </a:stretch>
        </p:blipFill>
        <p:spPr>
          <a:xfrm>
            <a:off x="8582025" y="2085975"/>
            <a:ext cx="2667000" cy="2609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109662" y="1395412"/>
            <a:ext cx="2619375" cy="2257425"/>
          </a:xfrm>
          <a:prstGeom prst="rect">
            <a:avLst/>
          </a:prstGeom>
        </p:spPr>
      </p:pic>
      <p:grpSp>
        <p:nvGrpSpPr>
          <p:cNvPr id="16" name="Group 15"/>
          <p:cNvGrpSpPr/>
          <p:nvPr/>
        </p:nvGrpSpPr>
        <p:grpSpPr>
          <a:xfrm>
            <a:off x="790576" y="3990376"/>
            <a:ext cx="3524250" cy="1877026"/>
            <a:chOff x="4652806" y="2406903"/>
            <a:chExt cx="2490519" cy="1064578"/>
          </a:xfrm>
        </p:grpSpPr>
        <p:sp>
          <p:nvSpPr>
            <p:cNvPr id="17" name="Rectangle: Rounded Corners 16"/>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4674302" y="2481757"/>
              <a:ext cx="2447527" cy="8384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nhọn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OA, OB.</a:t>
              </a:r>
            </a:p>
            <a:p>
              <a:pPr marL="0" marR="0" lvl="0" indent="0" algn="just" defTabSz="914400" rtl="0" eaLnBrk="1" fontAlgn="auto" latinLnBrk="0" hangingPunct="1">
                <a:lnSpc>
                  <a:spcPct val="100000"/>
                </a:lnSpc>
                <a:spcBef>
                  <a:spcPts val="0"/>
                </a:spcBef>
                <a:spcAft>
                  <a:spcPts val="0"/>
                </a:spcAft>
                <a:buClrTx/>
                <a:buSzTx/>
                <a:buFontTx/>
                <a:buNone/>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nhọn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bé</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0" name="Picture 19"/>
          <p:cNvPicPr>
            <a:picLocks noChangeAspect="1"/>
          </p:cNvPicPr>
          <p:nvPr/>
        </p:nvPicPr>
        <p:blipFill>
          <a:blip r:embed="rId3"/>
          <a:stretch>
            <a:fillRect/>
          </a:stretch>
        </p:blipFill>
        <p:spPr>
          <a:xfrm>
            <a:off x="4691062" y="1333500"/>
            <a:ext cx="3457575" cy="2305050"/>
          </a:xfrm>
          <a:prstGeom prst="rect">
            <a:avLst/>
          </a:prstGeom>
        </p:spPr>
      </p:pic>
      <p:grpSp>
        <p:nvGrpSpPr>
          <p:cNvPr id="24" name="Group 23"/>
          <p:cNvGrpSpPr/>
          <p:nvPr/>
        </p:nvGrpSpPr>
        <p:grpSpPr>
          <a:xfrm>
            <a:off x="4648201" y="4018951"/>
            <a:ext cx="3695700" cy="1877026"/>
            <a:chOff x="4652806" y="2406903"/>
            <a:chExt cx="2490519" cy="1064578"/>
          </a:xfrm>
        </p:grpSpPr>
        <p:sp>
          <p:nvSpPr>
            <p:cNvPr id="25" name="Rectangle: Rounded Corners 24"/>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tù</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OM, ON.</a:t>
              </a:r>
            </a:p>
            <a:p>
              <a:pPr marL="0" marR="0" lvl="0" indent="0" algn="just" defTabSz="914400" rtl="0" eaLnBrk="1" fontAlgn="auto" latinLnBrk="0" hangingPunct="1">
                <a:lnSpc>
                  <a:spcPct val="100000"/>
                </a:lnSpc>
                <a:spcBef>
                  <a:spcPts val="0"/>
                </a:spcBef>
                <a:spcAft>
                  <a:spcPts val="0"/>
                </a:spcAft>
                <a:buClrTx/>
                <a:buSzTx/>
                <a:buFontTx/>
                <a:buNone/>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tù</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lớn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8" name="Picture 27"/>
          <p:cNvPicPr>
            <a:picLocks noChangeAspect="1"/>
          </p:cNvPicPr>
          <p:nvPr/>
        </p:nvPicPr>
        <p:blipFill>
          <a:blip r:embed="rId4"/>
          <a:stretch>
            <a:fillRect/>
          </a:stretch>
        </p:blipFill>
        <p:spPr>
          <a:xfrm>
            <a:off x="8743950" y="2019300"/>
            <a:ext cx="2952750" cy="1695450"/>
          </a:xfrm>
          <a:prstGeom prst="rect">
            <a:avLst/>
          </a:prstGeom>
        </p:spPr>
      </p:pic>
      <p:grpSp>
        <p:nvGrpSpPr>
          <p:cNvPr id="29" name="Group 28"/>
          <p:cNvGrpSpPr/>
          <p:nvPr/>
        </p:nvGrpSpPr>
        <p:grpSpPr>
          <a:xfrm>
            <a:off x="8658226" y="4028476"/>
            <a:ext cx="3352800" cy="1877026"/>
            <a:chOff x="4652806" y="2406903"/>
            <a:chExt cx="2490519" cy="1064578"/>
          </a:xfrm>
        </p:grpSpPr>
        <p:sp>
          <p:nvSpPr>
            <p:cNvPr id="30" name="Rectangle: Rounded Corners 29"/>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bẹt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OC, OD.</a:t>
              </a:r>
            </a:p>
            <a:p>
              <a:pPr marL="0" marR="0" lvl="0" indent="0" algn="just" defTabSz="914400" rtl="0" eaLnBrk="1" fontAlgn="auto" latinLnBrk="0" hangingPunct="1">
                <a:lnSpc>
                  <a:spcPct val="100000"/>
                </a:lnSpc>
                <a:spcBef>
                  <a:spcPts val="0"/>
                </a:spcBef>
                <a:spcAft>
                  <a:spcPts val="0"/>
                </a:spcAft>
                <a:buClrTx/>
                <a:buSzTx/>
                <a:buFontTx/>
                <a:buNone/>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bẹt</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bằng</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hai</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486</Words>
  <Application>Microsoft Office PowerPoint</Application>
  <PresentationFormat>Custom</PresentationFormat>
  <Paragraphs>87</Paragraphs>
  <Slides>28</Slides>
  <Notes>11</Notes>
  <HiddenSlides>0</HiddenSlides>
  <MMClips>1</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回顾</vt:lpstr>
      <vt:lpstr>Office 主题​​</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2112150068-Phạm Thị Bích Hằng</cp:lastModifiedBy>
  <cp:revision>32</cp:revision>
  <dcterms:created xsi:type="dcterms:W3CDTF">2023-07-09T09:05:00Z</dcterms:created>
  <dcterms:modified xsi:type="dcterms:W3CDTF">2024-10-12T13:57:07Z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6E4272B2C8944C81B818F154FBCEC5DF</vt:lpwstr>
  </property>
  <property fmtid="{D5CDD505-2E9C-101B-9397-08002B2CF9AE}" pid="3" name="KSOProductBuildVer">
    <vt:lpwstr>1033-11.2.0.11537</vt:lpwstr>
  </property>
</Properties>
</file>