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22" r:id="rId3"/>
  </p:sldMasterIdLst>
  <p:notesMasterIdLst>
    <p:notesMasterId r:id="rId35"/>
  </p:notesMasterIdLst>
  <p:sldIdLst>
    <p:sldId id="2007577402" r:id="rId4"/>
    <p:sldId id="2007577403" r:id="rId5"/>
    <p:sldId id="2007577404" r:id="rId6"/>
    <p:sldId id="2007577406" r:id="rId7"/>
    <p:sldId id="2007577424" r:id="rId8"/>
    <p:sldId id="2007577407" r:id="rId9"/>
    <p:sldId id="7634" r:id="rId10"/>
    <p:sldId id="7635" r:id="rId11"/>
    <p:sldId id="2007577408" r:id="rId12"/>
    <p:sldId id="2007577420" r:id="rId13"/>
    <p:sldId id="2007577421" r:id="rId14"/>
    <p:sldId id="7636" r:id="rId15"/>
    <p:sldId id="7637" r:id="rId16"/>
    <p:sldId id="2007577409" r:id="rId17"/>
    <p:sldId id="7639" r:id="rId18"/>
    <p:sldId id="2007577410" r:id="rId19"/>
    <p:sldId id="2007577415" r:id="rId20"/>
    <p:sldId id="2007577427" r:id="rId21"/>
    <p:sldId id="2007577414" r:id="rId22"/>
    <p:sldId id="2007577422" r:id="rId23"/>
    <p:sldId id="2007577426" r:id="rId24"/>
    <p:sldId id="2007577418" r:id="rId25"/>
    <p:sldId id="7643" r:id="rId26"/>
    <p:sldId id="7644" r:id="rId27"/>
    <p:sldId id="7645" r:id="rId28"/>
    <p:sldId id="7647" r:id="rId29"/>
    <p:sldId id="2007577428" r:id="rId30"/>
    <p:sldId id="2007577429" r:id="rId31"/>
    <p:sldId id="7648" r:id="rId32"/>
    <p:sldId id="2007577425" r:id="rId33"/>
    <p:sldId id="200757742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63193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69472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19611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9645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64289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22089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289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5759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843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81487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9271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486424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6734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29682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75224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765330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136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13831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5">
            <a:extLst>
              <a:ext uri="{FF2B5EF4-FFF2-40B4-BE49-F238E27FC236}">
                <a16:creationId xmlns:a16="http://schemas.microsoft.com/office/drawing/2014/main" id="{2A1D795F-85BF-D73C-7FC7-B13E24F55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10" name="Picture 9">
            <a:extLst>
              <a:ext uri="{FF2B5EF4-FFF2-40B4-BE49-F238E27FC236}">
                <a16:creationId xmlns:a16="http://schemas.microsoft.com/office/drawing/2014/main" id="{AD07CFDE-C5DD-4BCA-1E58-661E0F23CD9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spTree>
    <p:extLst>
      <p:ext uri="{BB962C8B-B14F-4D97-AF65-F5344CB8AC3E}">
        <p14:creationId xmlns:p14="http://schemas.microsoft.com/office/powerpoint/2010/main" val="127148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8/16/2023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75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8/16/2023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82112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1173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7" name="Picture 6">
            <a:extLst>
              <a:ext uri="{FF2B5EF4-FFF2-40B4-BE49-F238E27FC236}">
                <a16:creationId xmlns:a16="http://schemas.microsoft.com/office/drawing/2014/main" id="{B9C24925-BAFF-D535-0BC6-48FFC6CBB3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544"/>
            <a:ext cx="12192000" cy="6967174"/>
          </a:xfrm>
          <a:prstGeom prst="rect">
            <a:avLst/>
          </a:prstGeom>
        </p:spPr>
      </p:pic>
    </p:spTree>
    <p:extLst>
      <p:ext uri="{BB962C8B-B14F-4D97-AF65-F5344CB8AC3E}">
        <p14:creationId xmlns:p14="http://schemas.microsoft.com/office/powerpoint/2010/main" val="1445841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3" name="Google Shape;113;p16"/>
          <p:cNvSpPr txBox="1">
            <a:spLocks noGrp="1"/>
          </p:cNvSpPr>
          <p:nvPr>
            <p:ph type="title" idx="2"/>
          </p:nvPr>
        </p:nvSpPr>
        <p:spPr>
          <a:xfrm>
            <a:off x="9600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4" name="Google Shape;114;p16"/>
          <p:cNvSpPr txBox="1">
            <a:spLocks noGrp="1"/>
          </p:cNvSpPr>
          <p:nvPr>
            <p:ph type="subTitle" idx="1"/>
          </p:nvPr>
        </p:nvSpPr>
        <p:spPr>
          <a:xfrm>
            <a:off x="9600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16"/>
          <p:cNvSpPr txBox="1">
            <a:spLocks noGrp="1"/>
          </p:cNvSpPr>
          <p:nvPr>
            <p:ph type="title" idx="3"/>
          </p:nvPr>
        </p:nvSpPr>
        <p:spPr>
          <a:xfrm>
            <a:off x="45384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6" name="Google Shape;116;p16"/>
          <p:cNvSpPr txBox="1">
            <a:spLocks noGrp="1"/>
          </p:cNvSpPr>
          <p:nvPr>
            <p:ph type="subTitle" idx="4"/>
          </p:nvPr>
        </p:nvSpPr>
        <p:spPr>
          <a:xfrm>
            <a:off x="45384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16"/>
          <p:cNvSpPr txBox="1">
            <a:spLocks noGrp="1"/>
          </p:cNvSpPr>
          <p:nvPr>
            <p:ph type="title" idx="5"/>
          </p:nvPr>
        </p:nvSpPr>
        <p:spPr>
          <a:xfrm>
            <a:off x="8116800" y="3231051"/>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18" name="Google Shape;118;p16"/>
          <p:cNvSpPr txBox="1">
            <a:spLocks noGrp="1"/>
          </p:cNvSpPr>
          <p:nvPr>
            <p:ph type="subTitle" idx="6"/>
          </p:nvPr>
        </p:nvSpPr>
        <p:spPr>
          <a:xfrm>
            <a:off x="8116800" y="3619400"/>
            <a:ext cx="3115200" cy="92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19" name="Google Shape;119;p16"/>
          <p:cNvPicPr preferRelativeResize="0"/>
          <p:nvPr/>
        </p:nvPicPr>
        <p:blipFill>
          <a:blip r:embed="rId3">
            <a:alphaModFix/>
          </a:blip>
          <a:stretch>
            <a:fillRect/>
          </a:stretch>
        </p:blipFill>
        <p:spPr>
          <a:xfrm rot="10800000">
            <a:off x="-1021294" y="4338200"/>
            <a:ext cx="2678663" cy="2702467"/>
          </a:xfrm>
          <a:prstGeom prst="rect">
            <a:avLst/>
          </a:prstGeom>
          <a:noFill/>
          <a:ln>
            <a:noFill/>
          </a:ln>
          <a:effectLst>
            <a:outerShdw dist="514350" dir="7440000" algn="bl" rotWithShape="0">
              <a:schemeClr val="accent1">
                <a:alpha val="61000"/>
              </a:schemeClr>
            </a:outerShdw>
          </a:effectLst>
        </p:spPr>
      </p:pic>
      <p:pic>
        <p:nvPicPr>
          <p:cNvPr id="120" name="Google Shape;120;p16"/>
          <p:cNvPicPr preferRelativeResize="0"/>
          <p:nvPr/>
        </p:nvPicPr>
        <p:blipFill>
          <a:blip r:embed="rId3">
            <a:alphaModFix/>
          </a:blip>
          <a:stretch>
            <a:fillRect/>
          </a:stretch>
        </p:blipFill>
        <p:spPr>
          <a:xfrm rot="10800000">
            <a:off x="10185139" y="-1312767"/>
            <a:ext cx="2678663" cy="2702467"/>
          </a:xfrm>
          <a:prstGeom prst="rect">
            <a:avLst/>
          </a:prstGeom>
          <a:noFill/>
          <a:ln>
            <a:noFill/>
          </a:ln>
          <a:effectLst>
            <a:outerShdw dist="514350" dir="7440000" algn="bl" rotWithShape="0">
              <a:schemeClr val="accent1">
                <a:alpha val="61000"/>
              </a:schemeClr>
            </a:outerShdw>
          </a:effectLst>
        </p:spPr>
      </p:pic>
      <p:pic>
        <p:nvPicPr>
          <p:cNvPr id="121" name="Google Shape;121;p16"/>
          <p:cNvPicPr preferRelativeResize="0"/>
          <p:nvPr/>
        </p:nvPicPr>
        <p:blipFill>
          <a:blip r:embed="rId4">
            <a:alphaModFix/>
          </a:blip>
          <a:stretch>
            <a:fillRect/>
          </a:stretch>
        </p:blipFill>
        <p:spPr>
          <a:xfrm rot="-1362726" flipH="1">
            <a:off x="1244070" y="6246905"/>
            <a:ext cx="1006188" cy="1010796"/>
          </a:xfrm>
          <a:prstGeom prst="rect">
            <a:avLst/>
          </a:prstGeom>
          <a:noFill/>
          <a:ln>
            <a:noFill/>
          </a:ln>
          <a:effectLst>
            <a:outerShdw dist="514350" dir="7440000" algn="bl" rotWithShape="0">
              <a:schemeClr val="accent1">
                <a:alpha val="61000"/>
              </a:schemeClr>
            </a:outerShdw>
          </a:effectLst>
        </p:spPr>
      </p:pic>
      <p:pic>
        <p:nvPicPr>
          <p:cNvPr id="122" name="Google Shape;122;p16"/>
          <p:cNvPicPr preferRelativeResize="0"/>
          <p:nvPr/>
        </p:nvPicPr>
        <p:blipFill>
          <a:blip r:embed="rId3">
            <a:alphaModFix/>
          </a:blip>
          <a:stretch>
            <a:fillRect/>
          </a:stretch>
        </p:blipFill>
        <p:spPr>
          <a:xfrm rot="10800000">
            <a:off x="10997006" y="420167"/>
            <a:ext cx="2678663" cy="2702467"/>
          </a:xfrm>
          <a:prstGeom prst="rect">
            <a:avLst/>
          </a:prstGeom>
          <a:noFill/>
          <a:ln>
            <a:noFill/>
          </a:ln>
          <a:effectLst>
            <a:outerShdw dist="514350" dir="7440000" algn="bl" rotWithShape="0">
              <a:schemeClr val="accent1">
                <a:alpha val="61000"/>
              </a:schemeClr>
            </a:outerShdw>
          </a:effectLst>
        </p:spPr>
      </p:pic>
      <p:sp>
        <p:nvSpPr>
          <p:cNvPr id="123" name="Google Shape;123;p16"/>
          <p:cNvSpPr txBox="1">
            <a:spLocks noGrp="1"/>
          </p:cNvSpPr>
          <p:nvPr>
            <p:ph type="title" idx="7"/>
          </p:nvPr>
        </p:nvSpPr>
        <p:spPr>
          <a:xfrm>
            <a:off x="9600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4" name="Google Shape;124;p16"/>
          <p:cNvSpPr txBox="1">
            <a:spLocks noGrp="1"/>
          </p:cNvSpPr>
          <p:nvPr>
            <p:ph type="title" idx="8"/>
          </p:nvPr>
        </p:nvSpPr>
        <p:spPr>
          <a:xfrm>
            <a:off x="45384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25" name="Google Shape;125;p16"/>
          <p:cNvSpPr txBox="1">
            <a:spLocks noGrp="1"/>
          </p:cNvSpPr>
          <p:nvPr>
            <p:ph type="title" idx="9"/>
          </p:nvPr>
        </p:nvSpPr>
        <p:spPr>
          <a:xfrm>
            <a:off x="8116800" y="4547784"/>
            <a:ext cx="3115200" cy="34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Tree>
    <p:extLst>
      <p:ext uri="{BB962C8B-B14F-4D97-AF65-F5344CB8AC3E}">
        <p14:creationId xmlns:p14="http://schemas.microsoft.com/office/powerpoint/2010/main" val="2105321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21.xml"/><Relationship Id="rId7" Type="http://schemas.openxmlformats.org/officeDocument/2006/relationships/tags" Target="../tags/tag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theme" Target="../theme/theme3.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8/16/2023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9C71401-84F7-CDF5-C94D-3BFFAA665F0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3544"/>
            <a:ext cx="12192000" cy="6861544"/>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1D3F1A36-B4C5-E407-04EB-3FC359A132FF}"/>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5575228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74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3.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png"/><Relationship Id="rId7"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jpeg"/><Relationship Id="rId5" Type="http://schemas.microsoft.com/office/2007/relationships/hdphoto" Target="../media/hdphoto1.wdp"/><Relationship Id="rId10" Type="http://schemas.openxmlformats.org/officeDocument/2006/relationships/image" Target="../media/image35.sv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 Id="rId5" Type="http://schemas.openxmlformats.org/officeDocument/2006/relationships/image" Target="../media/image2.jpe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microsoft.com/office/2007/relationships/hdphoto" Target="../media/hdphoto1.wdp"/><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8FFDE60-783E-BB0D-3971-FEC1052BB306}"/>
              </a:ext>
            </a:extLst>
          </p:cNvPr>
          <p:cNvPicPr>
            <a:picLocks noChangeAspect="1"/>
          </p:cNvPicPr>
          <p:nvPr/>
        </p:nvPicPr>
        <p:blipFill>
          <a:blip r:embed="rId2"/>
          <a:stretch>
            <a:fillRect/>
          </a:stretch>
        </p:blipFill>
        <p:spPr>
          <a:xfrm>
            <a:off x="3089309" y="880214"/>
            <a:ext cx="5956970" cy="4476978"/>
          </a:xfrm>
          <a:prstGeom prst="rect">
            <a:avLst/>
          </a:prstGeom>
        </p:spPr>
      </p:pic>
    </p:spTree>
    <p:extLst>
      <p:ext uri="{BB962C8B-B14F-4D97-AF65-F5344CB8AC3E}">
        <p14:creationId xmlns:p14="http://schemas.microsoft.com/office/powerpoint/2010/main" val="383118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227576" y="552450"/>
            <a:ext cx="11715750" cy="63055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704850" y="436833"/>
            <a:ext cx="11238476" cy="1217263"/>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smtClean="0">
                <a:solidFill>
                  <a:srgbClr val="000000"/>
                </a:solidFill>
                <a:latin typeface="Calibri" panose="020F0502020204030204" pitchFamily="34" charset="0"/>
                <a:cs typeface="Calibri" panose="020F0502020204030204" pitchFamily="34" charset="0"/>
              </a:rPr>
              <a:t>c. </a:t>
            </a:r>
            <a:r>
              <a:rPr lang="en-US" sz="3200" b="1" dirty="0" err="1" smtClean="0">
                <a:solidFill>
                  <a:srgbClr val="000000"/>
                </a:solidFill>
                <a:latin typeface="Calibri" panose="020F0502020204030204" pitchFamily="34" charset="0"/>
                <a:cs typeface="Calibri" panose="020F0502020204030204" pitchFamily="34" charset="0"/>
              </a:rPr>
              <a:t>Những</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câu</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văn</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tiếp</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theo</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cho</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biết</a:t>
            </a:r>
            <a:r>
              <a:rPr lang="en-US" sz="3200" b="1" dirty="0" smtClean="0">
                <a:solidFill>
                  <a:srgbClr val="000000"/>
                </a:solidFill>
                <a:latin typeface="Calibri" panose="020F0502020204030204" pitchFamily="34" charset="0"/>
                <a:cs typeface="Calibri" panose="020F0502020204030204" pitchFamily="34" charset="0"/>
              </a:rPr>
              <a:t> n</a:t>
            </a:r>
            <a:r>
              <a:rPr lang="vi-VN" sz="3200" b="1" dirty="0" smtClean="0">
                <a:solidFill>
                  <a:srgbClr val="000000"/>
                </a:solidFill>
                <a:latin typeface="Calibri" panose="020F0502020204030204" pitchFamily="34" charset="0"/>
                <a:cs typeface="Calibri" panose="020F0502020204030204" pitchFamily="34" charset="0"/>
              </a:rPr>
              <a:t>gười </a:t>
            </a:r>
            <a:r>
              <a:rPr lang="vi-VN" sz="3200" b="1" dirty="0">
                <a:solidFill>
                  <a:srgbClr val="000000"/>
                </a:solidFill>
                <a:latin typeface="Calibri" panose="020F0502020204030204" pitchFamily="34" charset="0"/>
                <a:cs typeface="Calibri" panose="020F0502020204030204" pitchFamily="34" charset="0"/>
              </a:rPr>
              <a:t>viết yêu thích những gì ở câu chuyện? </a:t>
            </a:r>
            <a:endParaRPr lang="en-US" sz="4400" b="1" dirty="0">
              <a:solidFill>
                <a:srgbClr val="002060"/>
              </a:solidFill>
            </a:endParaRPr>
          </a:p>
        </p:txBody>
      </p:sp>
      <p:sp>
        <p:nvSpPr>
          <p:cNvPr id="9" name="TextBox 8">
            <a:extLst>
              <a:ext uri="{FF2B5EF4-FFF2-40B4-BE49-F238E27FC236}">
                <a16:creationId xmlns:a16="http://schemas.microsoft.com/office/drawing/2014/main" id="{1AA06D04-42BF-9B26-512E-70932AF8BB3C}"/>
              </a:ext>
            </a:extLst>
          </p:cNvPr>
          <p:cNvSpPr txBox="1"/>
          <p:nvPr/>
        </p:nvSpPr>
        <p:spPr>
          <a:xfrm>
            <a:off x="857250" y="1699885"/>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56397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304800" y="263236"/>
            <a:ext cx="11458575" cy="637309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704850" y="436833"/>
            <a:ext cx="11238476" cy="1217263"/>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smtClean="0">
                <a:solidFill>
                  <a:srgbClr val="000000"/>
                </a:solidFill>
                <a:latin typeface="Calibri" panose="020F0502020204030204" pitchFamily="34" charset="0"/>
                <a:cs typeface="Calibri" panose="020F0502020204030204" pitchFamily="34" charset="0"/>
              </a:rPr>
              <a:t>c. </a:t>
            </a:r>
            <a:r>
              <a:rPr lang="en-US" sz="3200" b="1" dirty="0" err="1" smtClean="0">
                <a:solidFill>
                  <a:srgbClr val="000000"/>
                </a:solidFill>
                <a:latin typeface="Calibri" panose="020F0502020204030204" pitchFamily="34" charset="0"/>
                <a:cs typeface="Calibri" panose="020F0502020204030204" pitchFamily="34" charset="0"/>
              </a:rPr>
              <a:t>Những</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câu</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văn</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tiếp</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theo</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cho</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biết</a:t>
            </a:r>
            <a:r>
              <a:rPr lang="en-US" sz="3200" b="1" dirty="0" smtClean="0">
                <a:solidFill>
                  <a:srgbClr val="000000"/>
                </a:solidFill>
                <a:latin typeface="Calibri" panose="020F0502020204030204" pitchFamily="34" charset="0"/>
                <a:cs typeface="Calibri" panose="020F0502020204030204" pitchFamily="34" charset="0"/>
              </a:rPr>
              <a:t> n</a:t>
            </a:r>
            <a:r>
              <a:rPr lang="vi-VN" sz="3200" b="1" dirty="0" smtClean="0">
                <a:solidFill>
                  <a:srgbClr val="000000"/>
                </a:solidFill>
                <a:latin typeface="Calibri" panose="020F0502020204030204" pitchFamily="34" charset="0"/>
                <a:cs typeface="Calibri" panose="020F0502020204030204" pitchFamily="34" charset="0"/>
              </a:rPr>
              <a:t>gười </a:t>
            </a:r>
            <a:r>
              <a:rPr lang="vi-VN" sz="3200" b="1" dirty="0">
                <a:solidFill>
                  <a:srgbClr val="000000"/>
                </a:solidFill>
                <a:latin typeface="Calibri" panose="020F0502020204030204" pitchFamily="34" charset="0"/>
                <a:cs typeface="Calibri" panose="020F0502020204030204" pitchFamily="34" charset="0"/>
              </a:rPr>
              <a:t>viết yêu thích những gì ở câu chuyện? </a:t>
            </a:r>
            <a:endParaRPr lang="en-US" sz="4400" b="1" dirty="0">
              <a:solidFill>
                <a:srgbClr val="002060"/>
              </a:solidFill>
            </a:endParaRPr>
          </a:p>
        </p:txBody>
      </p:sp>
      <p:sp>
        <p:nvSpPr>
          <p:cNvPr id="9" name="TextBox 8">
            <a:extLst>
              <a:ext uri="{FF2B5EF4-FFF2-40B4-BE49-F238E27FC236}">
                <a16:creationId xmlns:a16="http://schemas.microsoft.com/office/drawing/2014/main" id="{1AA06D04-42BF-9B26-512E-70932AF8BB3C}"/>
              </a:ext>
            </a:extLst>
          </p:cNvPr>
          <p:cNvSpPr txBox="1"/>
          <p:nvPr/>
        </p:nvSpPr>
        <p:spPr>
          <a:xfrm>
            <a:off x="857250" y="1699885"/>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a:t>
            </a:r>
            <a:r>
              <a:rPr lang="vi-VN" sz="2800" dirty="0">
                <a:solidFill>
                  <a:srgbClr val="0070C0"/>
                </a:solidFill>
                <a:latin typeface="Calibri" panose="020F0502020204030204" pitchFamily="34" charset="0"/>
                <a:cs typeface="Calibri" panose="020F0502020204030204" pitchFamily="34" charset="0"/>
              </a:rPr>
              <a:t>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a:t>
            </a:r>
            <a:r>
              <a:rPr lang="vi-VN" sz="2800" dirty="0">
                <a:solidFill>
                  <a:srgbClr val="002060"/>
                </a:solidFill>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862445"/>
      </p:ext>
    </p:extLst>
  </p:cSld>
  <p:clrMapOvr>
    <a:masterClrMapping/>
  </p:clrMapOvr>
  <p:transition spd="slow">
    <p:rand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193964" y="290022"/>
            <a:ext cx="11998036" cy="65246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1574" y="3333750"/>
            <a:ext cx="3990975" cy="2615911"/>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69190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smtClean="0">
                  <a:solidFill>
                    <a:srgbClr val="002060"/>
                  </a:solidFill>
                </a:rPr>
                <a:t> </a:t>
              </a:r>
              <a:r>
                <a:rPr lang="en-US" sz="2600" b="1" dirty="0" err="1" smtClean="0">
                  <a:solidFill>
                    <a:srgbClr val="002060"/>
                  </a:solidFill>
                </a:rPr>
                <a:t>giáo</a:t>
              </a:r>
              <a:r>
                <a:rPr lang="en-US" sz="2600" b="1" dirty="0" smtClean="0">
                  <a:solidFill>
                    <a:srgbClr val="002060"/>
                  </a:solidFill>
                </a:rPr>
                <a:t> </a:t>
              </a:r>
              <a:r>
                <a:rPr lang="en-US" sz="2600" b="1" dirty="0" err="1" smtClean="0">
                  <a:solidFill>
                    <a:srgbClr val="002060"/>
                  </a:solidFill>
                </a:rPr>
                <a:t>vàng</a:t>
              </a:r>
              <a:r>
                <a:rPr lang="en-US" sz="2600" b="1" dirty="0" smtClean="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7858126" y="2879579"/>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5465228"/>
      </p:ext>
    </p:extLst>
  </p:cSld>
  <p:clrMapOvr>
    <a:masterClrMapping/>
  </p:clrMapOvr>
  <p:transition spd="slow">
    <p:rand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48693" y="1"/>
            <a:ext cx="12060611" cy="68580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9088177" y="3366655"/>
            <a:ext cx="3061292" cy="2813233"/>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5"/>
          <a:stretch>
            <a:fillRect/>
          </a:stretch>
        </p:blipFill>
        <p:spPr>
          <a:xfrm>
            <a:off x="8937545" y="1730627"/>
            <a:ext cx="2986722" cy="1427614"/>
          </a:xfrm>
          <a:prstGeom prst="rect">
            <a:avLst/>
          </a:prstGeom>
        </p:spPr>
      </p:pic>
      <p:sp>
        <p:nvSpPr>
          <p:cNvPr id="6" name="Rectangle: Rounded Corners 6">
            <a:extLst>
              <a:ext uri="{FF2B5EF4-FFF2-40B4-BE49-F238E27FC236}">
                <a16:creationId xmlns:a16="http://schemas.microsoft.com/office/drawing/2014/main" id="{B50E14FC-3022-9FA8-853F-6B7F53F6BFCA}"/>
              </a:ext>
            </a:extLst>
          </p:cNvPr>
          <p:cNvSpPr/>
          <p:nvPr/>
        </p:nvSpPr>
        <p:spPr>
          <a:xfrm>
            <a:off x="0" y="-331168"/>
            <a:ext cx="11238476" cy="1217263"/>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b="1" dirty="0" smtClean="0">
                <a:solidFill>
                  <a:srgbClr val="000000"/>
                </a:solidFill>
                <a:latin typeface="Calibri" panose="020F0502020204030204" pitchFamily="34" charset="0"/>
                <a:cs typeface="Calibri" panose="020F0502020204030204" pitchFamily="34" charset="0"/>
              </a:rPr>
              <a:t>c. </a:t>
            </a:r>
            <a:r>
              <a:rPr lang="en-US" sz="2400" b="1" dirty="0" err="1" smtClean="0">
                <a:solidFill>
                  <a:srgbClr val="000000"/>
                </a:solidFill>
                <a:latin typeface="Calibri" panose="020F0502020204030204" pitchFamily="34" charset="0"/>
                <a:cs typeface="Calibri" panose="020F0502020204030204" pitchFamily="34" charset="0"/>
              </a:rPr>
              <a:t>Những</a:t>
            </a:r>
            <a:r>
              <a:rPr lang="en-US" sz="2400" b="1" dirty="0" smtClean="0">
                <a:solidFill>
                  <a:srgbClr val="000000"/>
                </a:solidFill>
                <a:latin typeface="Calibri" panose="020F0502020204030204" pitchFamily="34" charset="0"/>
                <a:cs typeface="Calibri" panose="020F0502020204030204" pitchFamily="34" charset="0"/>
              </a:rPr>
              <a:t> </a:t>
            </a:r>
            <a:r>
              <a:rPr lang="en-US" sz="2400" b="1" dirty="0" err="1" smtClean="0">
                <a:solidFill>
                  <a:srgbClr val="000000"/>
                </a:solidFill>
                <a:latin typeface="Calibri" panose="020F0502020204030204" pitchFamily="34" charset="0"/>
                <a:cs typeface="Calibri" panose="020F0502020204030204" pitchFamily="34" charset="0"/>
              </a:rPr>
              <a:t>câu</a:t>
            </a:r>
            <a:r>
              <a:rPr lang="en-US" sz="2400" b="1" dirty="0" smtClean="0">
                <a:solidFill>
                  <a:srgbClr val="000000"/>
                </a:solidFill>
                <a:latin typeface="Calibri" panose="020F0502020204030204" pitchFamily="34" charset="0"/>
                <a:cs typeface="Calibri" panose="020F0502020204030204" pitchFamily="34" charset="0"/>
              </a:rPr>
              <a:t> </a:t>
            </a:r>
            <a:r>
              <a:rPr lang="en-US" sz="2400" b="1" dirty="0" err="1" smtClean="0">
                <a:solidFill>
                  <a:srgbClr val="000000"/>
                </a:solidFill>
                <a:latin typeface="Calibri" panose="020F0502020204030204" pitchFamily="34" charset="0"/>
                <a:cs typeface="Calibri" panose="020F0502020204030204" pitchFamily="34" charset="0"/>
              </a:rPr>
              <a:t>văn</a:t>
            </a:r>
            <a:r>
              <a:rPr lang="en-US" sz="2400" b="1" dirty="0" smtClean="0">
                <a:solidFill>
                  <a:srgbClr val="000000"/>
                </a:solidFill>
                <a:latin typeface="Calibri" panose="020F0502020204030204" pitchFamily="34" charset="0"/>
                <a:cs typeface="Calibri" panose="020F0502020204030204" pitchFamily="34" charset="0"/>
              </a:rPr>
              <a:t> </a:t>
            </a:r>
            <a:r>
              <a:rPr lang="en-US" sz="2400" b="1" dirty="0" err="1" smtClean="0">
                <a:solidFill>
                  <a:srgbClr val="000000"/>
                </a:solidFill>
                <a:latin typeface="Calibri" panose="020F0502020204030204" pitchFamily="34" charset="0"/>
                <a:cs typeface="Calibri" panose="020F0502020204030204" pitchFamily="34" charset="0"/>
              </a:rPr>
              <a:t>tiếp</a:t>
            </a:r>
            <a:r>
              <a:rPr lang="en-US" sz="2400" b="1" dirty="0" smtClean="0">
                <a:solidFill>
                  <a:srgbClr val="000000"/>
                </a:solidFill>
                <a:latin typeface="Calibri" panose="020F0502020204030204" pitchFamily="34" charset="0"/>
                <a:cs typeface="Calibri" panose="020F0502020204030204" pitchFamily="34" charset="0"/>
              </a:rPr>
              <a:t> </a:t>
            </a:r>
            <a:r>
              <a:rPr lang="en-US" sz="2400" b="1" dirty="0" err="1" smtClean="0">
                <a:solidFill>
                  <a:srgbClr val="000000"/>
                </a:solidFill>
                <a:latin typeface="Calibri" panose="020F0502020204030204" pitchFamily="34" charset="0"/>
                <a:cs typeface="Calibri" panose="020F0502020204030204" pitchFamily="34" charset="0"/>
              </a:rPr>
              <a:t>theo</a:t>
            </a:r>
            <a:r>
              <a:rPr lang="en-US" sz="2400" b="1" dirty="0" smtClean="0">
                <a:solidFill>
                  <a:srgbClr val="000000"/>
                </a:solidFill>
                <a:latin typeface="Calibri" panose="020F0502020204030204" pitchFamily="34" charset="0"/>
                <a:cs typeface="Calibri" panose="020F0502020204030204" pitchFamily="34" charset="0"/>
              </a:rPr>
              <a:t> </a:t>
            </a:r>
            <a:r>
              <a:rPr lang="en-US" sz="2400" b="1" dirty="0" err="1" smtClean="0">
                <a:solidFill>
                  <a:srgbClr val="000000"/>
                </a:solidFill>
                <a:latin typeface="Calibri" panose="020F0502020204030204" pitchFamily="34" charset="0"/>
                <a:cs typeface="Calibri" panose="020F0502020204030204" pitchFamily="34" charset="0"/>
              </a:rPr>
              <a:t>cho</a:t>
            </a:r>
            <a:r>
              <a:rPr lang="en-US" sz="2400" b="1" dirty="0" smtClean="0">
                <a:solidFill>
                  <a:srgbClr val="000000"/>
                </a:solidFill>
                <a:latin typeface="Calibri" panose="020F0502020204030204" pitchFamily="34" charset="0"/>
                <a:cs typeface="Calibri" panose="020F0502020204030204" pitchFamily="34" charset="0"/>
              </a:rPr>
              <a:t> </a:t>
            </a:r>
            <a:r>
              <a:rPr lang="en-US" sz="2400" b="1" dirty="0" err="1" smtClean="0">
                <a:solidFill>
                  <a:srgbClr val="000000"/>
                </a:solidFill>
                <a:latin typeface="Calibri" panose="020F0502020204030204" pitchFamily="34" charset="0"/>
                <a:cs typeface="Calibri" panose="020F0502020204030204" pitchFamily="34" charset="0"/>
              </a:rPr>
              <a:t>biết</a:t>
            </a:r>
            <a:r>
              <a:rPr lang="en-US" sz="2400" b="1" dirty="0" smtClean="0">
                <a:solidFill>
                  <a:srgbClr val="000000"/>
                </a:solidFill>
                <a:latin typeface="Calibri" panose="020F0502020204030204" pitchFamily="34" charset="0"/>
                <a:cs typeface="Calibri" panose="020F0502020204030204" pitchFamily="34" charset="0"/>
              </a:rPr>
              <a:t> n</a:t>
            </a:r>
            <a:r>
              <a:rPr lang="vi-VN" sz="2400" b="1" dirty="0" smtClean="0">
                <a:solidFill>
                  <a:srgbClr val="000000"/>
                </a:solidFill>
                <a:latin typeface="Calibri" panose="020F0502020204030204" pitchFamily="34" charset="0"/>
                <a:cs typeface="Calibri" panose="020F0502020204030204" pitchFamily="34" charset="0"/>
              </a:rPr>
              <a:t>gười </a:t>
            </a:r>
            <a:r>
              <a:rPr lang="vi-VN" sz="2400" b="1" dirty="0">
                <a:solidFill>
                  <a:srgbClr val="000000"/>
                </a:solidFill>
                <a:latin typeface="Calibri" panose="020F0502020204030204" pitchFamily="34" charset="0"/>
                <a:cs typeface="Calibri" panose="020F0502020204030204" pitchFamily="34" charset="0"/>
              </a:rPr>
              <a:t>viết yêu thích những gì ở câu chuyện? </a:t>
            </a:r>
            <a:endParaRPr lang="en-US" sz="2400" b="1" dirty="0">
              <a:solidFill>
                <a:srgbClr val="002060"/>
              </a:solidFill>
            </a:endParaRPr>
          </a:p>
        </p:txBody>
      </p:sp>
      <p:sp>
        <p:nvSpPr>
          <p:cNvPr id="7" name="TextBox 6">
            <a:extLst>
              <a:ext uri="{FF2B5EF4-FFF2-40B4-BE49-F238E27FC236}">
                <a16:creationId xmlns:a16="http://schemas.microsoft.com/office/drawing/2014/main" id="{1AA06D04-42BF-9B26-512E-70932AF8BB3C}"/>
              </a:ext>
            </a:extLst>
          </p:cNvPr>
          <p:cNvSpPr txBox="1"/>
          <p:nvPr/>
        </p:nvSpPr>
        <p:spPr>
          <a:xfrm>
            <a:off x="384362" y="886095"/>
            <a:ext cx="8368146" cy="5262979"/>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a:t>
            </a:r>
            <a:r>
              <a:rPr lang="vi-VN" sz="2800" dirty="0">
                <a:solidFill>
                  <a:srgbClr val="0070C0"/>
                </a:solidFill>
                <a:latin typeface="Calibri" panose="020F0502020204030204" pitchFamily="34" charset="0"/>
                <a:cs typeface="Calibri" panose="020F0502020204030204" pitchFamily="34" charset="0"/>
              </a:rPr>
              <a:t>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a:t>
            </a:r>
            <a:r>
              <a:rPr lang="vi-VN" sz="2800" dirty="0">
                <a:solidFill>
                  <a:srgbClr val="002060"/>
                </a:solidFill>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0" y="96982"/>
            <a:ext cx="12081164" cy="676101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9" name="TextBox 8">
            <a:extLst>
              <a:ext uri="{FF2B5EF4-FFF2-40B4-BE49-F238E27FC236}">
                <a16:creationId xmlns:a16="http://schemas.microsoft.com/office/drawing/2014/main" id="{1AA06D04-42BF-9B26-512E-70932AF8BB3C}"/>
              </a:ext>
            </a:extLst>
          </p:cNvPr>
          <p:cNvSpPr txBox="1"/>
          <p:nvPr/>
        </p:nvSpPr>
        <p:spPr>
          <a:xfrm>
            <a:off x="884959" y="1686895"/>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a:t>
            </a:r>
            <a:r>
              <a:rPr lang="vi-VN" sz="2800" dirty="0">
                <a:solidFill>
                  <a:srgbClr val="0070C0"/>
                </a:solidFill>
                <a:latin typeface="Calibri" panose="020F0502020204030204" pitchFamily="34" charset="0"/>
                <a:cs typeface="Calibri" panose="020F0502020204030204" pitchFamily="34" charset="0"/>
              </a:rPr>
              <a:t>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a:t>
            </a:r>
            <a:r>
              <a:rPr lang="vi-VN" sz="2800" dirty="0">
                <a:latin typeface="Calibri" panose="020F0502020204030204" pitchFamily="34" charset="0"/>
                <a:cs typeface="Calibri" panose="020F0502020204030204" pitchFamily="34" charset="0"/>
              </a:rPr>
              <a:t>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
        <p:nvSpPr>
          <p:cNvPr id="6" name="Rectangle: Diagonal Corners Rounded 10">
            <a:extLst>
              <a:ext uri="{FF2B5EF4-FFF2-40B4-BE49-F238E27FC236}">
                <a16:creationId xmlns:a16="http://schemas.microsoft.com/office/drawing/2014/main" id="{0E998064-3C38-643F-989D-B40D47CB1704}"/>
              </a:ext>
            </a:extLst>
          </p:cNvPr>
          <p:cNvSpPr/>
          <p:nvPr/>
        </p:nvSpPr>
        <p:spPr>
          <a:xfrm>
            <a:off x="704850" y="5712181"/>
            <a:ext cx="8203623" cy="726719"/>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i="1" dirty="0" smtClean="0">
                <a:solidFill>
                  <a:srgbClr val="FF0000"/>
                </a:solidFill>
                <a:latin typeface="Times New Roman" panose="02020603050405020304" pitchFamily="18" charset="0"/>
                <a:cs typeface="Times New Roman" panose="02020603050405020304" pitchFamily="18" charset="0"/>
              </a:rPr>
              <a:t>=&gt; </a:t>
            </a:r>
            <a:r>
              <a:rPr lang="en-US" sz="3200" i="1" dirty="0" err="1" smtClean="0">
                <a:solidFill>
                  <a:srgbClr val="FF0000"/>
                </a:solidFill>
                <a:latin typeface="Times New Roman" panose="02020603050405020304" pitchFamily="18" charset="0"/>
                <a:cs typeface="Times New Roman" panose="02020603050405020304" pitchFamily="18" charset="0"/>
              </a:rPr>
              <a:t>Người</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viết</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nêu</a:t>
            </a:r>
            <a:r>
              <a:rPr lang="en-US" sz="3200" i="1" dirty="0" smtClean="0">
                <a:solidFill>
                  <a:srgbClr val="FF0000"/>
                </a:solidFill>
                <a:latin typeface="Times New Roman" panose="02020603050405020304" pitchFamily="18" charset="0"/>
                <a:cs typeface="Times New Roman" panose="02020603050405020304" pitchFamily="18" charset="0"/>
              </a:rPr>
              <a:t> </a:t>
            </a:r>
            <a:r>
              <a:rPr lang="en-US" sz="3200" i="1" dirty="0" err="1" smtClean="0">
                <a:solidFill>
                  <a:srgbClr val="FF0000"/>
                </a:solidFill>
                <a:latin typeface="Times New Roman" panose="02020603050405020304" pitchFamily="18" charset="0"/>
                <a:cs typeface="Times New Roman" panose="02020603050405020304" pitchFamily="18" charset="0"/>
              </a:rPr>
              <a:t>lí</a:t>
            </a:r>
            <a:r>
              <a:rPr lang="en-US" sz="3200" i="1" dirty="0" smtClean="0">
                <a:solidFill>
                  <a:srgbClr val="FF0000"/>
                </a:solidFill>
                <a:latin typeface="Times New Roman" panose="02020603050405020304" pitchFamily="18" charset="0"/>
                <a:cs typeface="Times New Roman" panose="02020603050405020304" pitchFamily="18" charset="0"/>
              </a:rPr>
              <a:t> do </a:t>
            </a:r>
            <a:r>
              <a:rPr lang="en-US" sz="3200" i="1" dirty="0" err="1" smtClean="0">
                <a:solidFill>
                  <a:srgbClr val="FF0000"/>
                </a:solidFill>
                <a:latin typeface="Times New Roman" panose="02020603050405020304" pitchFamily="18" charset="0"/>
                <a:cs typeface="Times New Roman" panose="02020603050405020304" pitchFamily="18" charset="0"/>
              </a:rPr>
              <a:t>yêu</a:t>
            </a:r>
            <a:r>
              <a:rPr lang="en-US" sz="3200" i="1" dirty="0" smtClean="0">
                <a:solidFill>
                  <a:srgbClr val="FF0000"/>
                </a:solidFill>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32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chuyện</a:t>
            </a:r>
            <a:r>
              <a:rPr kumimoji="0" lang="en-US" sz="32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i="1" dirty="0">
                <a:solidFill>
                  <a:srgbClr val="FF0000"/>
                </a:solidFill>
                <a:latin typeface="Times New Roman" panose="02020603050405020304" pitchFamily="18" charset="0"/>
                <a:cs typeface="Times New Roman" panose="02020603050405020304" pitchFamily="18" charset="0"/>
              </a:rPr>
              <a:t>.</a:t>
            </a:r>
            <a:endParaRPr kumimoji="0" lang="en-US" sz="32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8" name="Rectangle: Rounded Corners 6">
            <a:extLst>
              <a:ext uri="{FF2B5EF4-FFF2-40B4-BE49-F238E27FC236}">
                <a16:creationId xmlns:a16="http://schemas.microsoft.com/office/drawing/2014/main" id="{B50E14FC-3022-9FA8-853F-6B7F53F6BFCA}"/>
              </a:ext>
            </a:extLst>
          </p:cNvPr>
          <p:cNvSpPr/>
          <p:nvPr/>
        </p:nvSpPr>
        <p:spPr>
          <a:xfrm>
            <a:off x="704850" y="436833"/>
            <a:ext cx="11238476" cy="1217263"/>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smtClean="0">
                <a:solidFill>
                  <a:srgbClr val="000000"/>
                </a:solidFill>
                <a:latin typeface="Calibri" panose="020F0502020204030204" pitchFamily="34" charset="0"/>
                <a:cs typeface="Calibri" panose="020F0502020204030204" pitchFamily="34" charset="0"/>
              </a:rPr>
              <a:t>c. </a:t>
            </a:r>
            <a:r>
              <a:rPr lang="en-US" sz="3200" b="1" dirty="0" err="1" smtClean="0">
                <a:solidFill>
                  <a:srgbClr val="000000"/>
                </a:solidFill>
                <a:latin typeface="Calibri" panose="020F0502020204030204" pitchFamily="34" charset="0"/>
                <a:cs typeface="Calibri" panose="020F0502020204030204" pitchFamily="34" charset="0"/>
              </a:rPr>
              <a:t>Những</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câu</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văn</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tiếp</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theo</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cho</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biết</a:t>
            </a:r>
            <a:r>
              <a:rPr lang="en-US" sz="3200" b="1" dirty="0" smtClean="0">
                <a:solidFill>
                  <a:srgbClr val="000000"/>
                </a:solidFill>
                <a:latin typeface="Calibri" panose="020F0502020204030204" pitchFamily="34" charset="0"/>
                <a:cs typeface="Calibri" panose="020F0502020204030204" pitchFamily="34" charset="0"/>
              </a:rPr>
              <a:t> n</a:t>
            </a:r>
            <a:r>
              <a:rPr lang="vi-VN" sz="3200" b="1" dirty="0" smtClean="0">
                <a:solidFill>
                  <a:srgbClr val="000000"/>
                </a:solidFill>
                <a:latin typeface="Calibri" panose="020F0502020204030204" pitchFamily="34" charset="0"/>
                <a:cs typeface="Calibri" panose="020F0502020204030204" pitchFamily="34" charset="0"/>
              </a:rPr>
              <a:t>gười </a:t>
            </a:r>
            <a:r>
              <a:rPr lang="vi-VN" sz="3200" b="1" dirty="0">
                <a:solidFill>
                  <a:srgbClr val="000000"/>
                </a:solidFill>
                <a:latin typeface="Calibri" panose="020F0502020204030204" pitchFamily="34" charset="0"/>
                <a:cs typeface="Calibri" panose="020F0502020204030204" pitchFamily="34" charset="0"/>
              </a:rPr>
              <a:t>viết yêu thích những gì ở câu chuyện? </a:t>
            </a:r>
            <a:endParaRPr lang="en-US" sz="4400" b="1" dirty="0">
              <a:solidFill>
                <a:srgbClr val="002060"/>
              </a:solidFill>
            </a:endParaRPr>
          </a:p>
        </p:txBody>
      </p:sp>
    </p:spTree>
    <p:extLst>
      <p:ext uri="{BB962C8B-B14F-4D97-AF65-F5344CB8AC3E}">
        <p14:creationId xmlns:p14="http://schemas.microsoft.com/office/powerpoint/2010/main" val="1325900962"/>
      </p:ext>
    </p:extLst>
  </p:cSld>
  <p:clrMapOvr>
    <a:masterClrMapping/>
  </p:clrMapOvr>
  <p:transition spd="slow">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Calibri" panose="020F0502020204030204" pitchFamily="34" charset="0"/>
                  <a:cs typeface="Calibri" panose="020F0502020204030204" pitchFamily="34" charset="0"/>
                </a:rPr>
                <a:t>d</a:t>
              </a:r>
              <a:r>
                <a:rPr kumimoji="0" lang="en-US" sz="3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4"/>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1438275" y="5153025"/>
            <a:ext cx="8480572"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smtClean="0">
                <a:ln>
                  <a:noFill/>
                </a:ln>
                <a:solidFill>
                  <a:srgbClr val="FF0000"/>
                </a:solidFill>
                <a:effectLst/>
                <a:uLnTx/>
                <a:uFillTx/>
                <a:latin typeface="Times New Roman" panose="02020603050405020304" pitchFamily="18" charset="0"/>
                <a:cs typeface="Times New Roman" panose="02020603050405020304" pitchFamily="18" charset="0"/>
              </a:rPr>
              <a:t>=&gt;</a:t>
            </a:r>
            <a:r>
              <a:rPr kumimoji="0" lang="en-US" sz="36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Khẳng</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định</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lại</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ý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kiến</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3600" b="0" i="1" u="none" strike="noStrike" kern="1200" cap="none" spc="0" normalizeH="0" noProof="0" dirty="0" smtClean="0">
                <a:ln>
                  <a:noFill/>
                </a:ln>
                <a:solidFill>
                  <a:srgbClr val="FF0000"/>
                </a:solidFill>
                <a:effectLst/>
                <a:uLnTx/>
                <a:uFillTx/>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124691" y="110836"/>
            <a:ext cx="12067309" cy="6328065"/>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5652"/>
            <a:ext cx="9915006" cy="1356423"/>
            <a:chOff x="5638354" y="1632368"/>
            <a:chExt cx="9915006" cy="1356423"/>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smtClean="0">
                  <a:solidFill>
                    <a:srgbClr val="000000"/>
                  </a:solidFill>
                  <a:latin typeface="Calibri" panose="020F0502020204030204" pitchFamily="34" charset="0"/>
                  <a:cs typeface="Calibri" panose="020F0502020204030204" pitchFamily="34" charset="0"/>
                </a:rPr>
                <a:t>Cách</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sắp</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xếp</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các</a:t>
              </a:r>
              <a:r>
                <a:rPr lang="en-US" sz="3600" b="1" dirty="0" smtClean="0">
                  <a:solidFill>
                    <a:srgbClr val="000000"/>
                  </a:solidFill>
                  <a:latin typeface="Calibri" panose="020F0502020204030204" pitchFamily="34" charset="0"/>
                  <a:cs typeface="Calibri" panose="020F0502020204030204" pitchFamily="34" charset="0"/>
                </a:rPr>
                <a:t> ý </a:t>
              </a:r>
              <a:r>
                <a:rPr lang="en-US" sz="3600" b="1" dirty="0" err="1" smtClean="0">
                  <a:solidFill>
                    <a:srgbClr val="000000"/>
                  </a:solidFill>
                  <a:latin typeface="Calibri" panose="020F0502020204030204" pitchFamily="34" charset="0"/>
                  <a:cs typeface="Calibri" panose="020F0502020204030204" pitchFamily="34" charset="0"/>
                </a:rPr>
                <a:t>trong</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đoạn</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văn</a:t>
              </a:r>
              <a:r>
                <a:rPr lang="en-US" sz="3600" b="1" dirty="0" smtClean="0">
                  <a:solidFill>
                    <a:srgbClr val="000000"/>
                  </a:solidFill>
                  <a:latin typeface="Calibri" panose="020F0502020204030204" pitchFamily="34" charset="0"/>
                  <a:cs typeface="Calibri" panose="020F0502020204030204" pitchFamily="34" charset="0"/>
                </a:rPr>
                <a:t> </a:t>
              </a:r>
              <a:r>
                <a:rPr lang="en-US" sz="3600" b="1" dirty="0" err="1" smtClean="0">
                  <a:solidFill>
                    <a:srgbClr val="000000"/>
                  </a:solidFill>
                  <a:latin typeface="Calibri" panose="020F0502020204030204" pitchFamily="34" charset="0"/>
                  <a:cs typeface="Calibri" panose="020F0502020204030204" pitchFamily="34" charset="0"/>
                </a:rPr>
                <a:t>nêu</a:t>
              </a:r>
              <a:r>
                <a:rPr lang="en-US" sz="3600" b="1" dirty="0" smtClean="0">
                  <a:solidFill>
                    <a:srgbClr val="000000"/>
                  </a:solidFill>
                  <a:latin typeface="Calibri" panose="020F0502020204030204" pitchFamily="34" charset="0"/>
                  <a:cs typeface="Calibri" panose="020F0502020204030204" pitchFamily="34" charset="0"/>
                </a:rPr>
                <a:t> ý </a:t>
              </a:r>
              <a:r>
                <a:rPr lang="en-US" sz="3600" b="1" dirty="0" err="1" smtClean="0">
                  <a:solidFill>
                    <a:srgbClr val="000000"/>
                  </a:solidFill>
                  <a:latin typeface="Calibri" panose="020F0502020204030204" pitchFamily="34" charset="0"/>
                  <a:cs typeface="Calibri" panose="020F0502020204030204" pitchFamily="34" charset="0"/>
                </a:rPr>
                <a:t>kiến</a:t>
              </a:r>
              <a:r>
                <a:rPr lang="en-US" sz="3600" b="1" dirty="0" smtClean="0">
                  <a:solidFill>
                    <a:srgbClr val="000000"/>
                  </a:solidFill>
                  <a:latin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638354" y="1632368"/>
              <a:ext cx="1093595" cy="1093595"/>
            </a:xfrm>
            <a:prstGeom prst="rect">
              <a:avLst/>
            </a:prstGeom>
          </p:spPr>
        </p:pic>
      </p:grpSp>
      <p:sp>
        <p:nvSpPr>
          <p:cNvPr id="11" name="Rectangle: Diagonal Corners Rounded 13">
            <a:extLst>
              <a:ext uri="{FF2B5EF4-FFF2-40B4-BE49-F238E27FC236}">
                <a16:creationId xmlns:a16="http://schemas.microsoft.com/office/drawing/2014/main" id="{A2E74B02-2F47-B426-74A7-F99EA35DF969}"/>
              </a:ext>
            </a:extLst>
          </p:cNvPr>
          <p:cNvSpPr/>
          <p:nvPr/>
        </p:nvSpPr>
        <p:spPr>
          <a:xfrm>
            <a:off x="1657350" y="1704976"/>
            <a:ext cx="9182100" cy="3878406"/>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Tx/>
              <a:buSzTx/>
              <a:tabLst/>
              <a:defRPr/>
            </a:pP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Nêu</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cảm</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nghĩ</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của</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bạn</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Tùng</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Anh</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về</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câu</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chuyện</a:t>
            </a:r>
            <a:r>
              <a:rPr lang="en-US" sz="3600" i="1" dirty="0" smtClean="0">
                <a:solidFill>
                  <a:srgbClr val="002060"/>
                </a:solidFill>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Nêu</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lí</a:t>
            </a:r>
            <a:r>
              <a:rPr lang="en-US" sz="3600" i="1" dirty="0" smtClean="0">
                <a:solidFill>
                  <a:srgbClr val="002060"/>
                </a:solidFill>
                <a:latin typeface="Times New Roman" panose="02020603050405020304" pitchFamily="18" charset="0"/>
                <a:cs typeface="Times New Roman" panose="02020603050405020304" pitchFamily="18" charset="0"/>
              </a:rPr>
              <a:t> do </a:t>
            </a:r>
            <a:r>
              <a:rPr lang="en-US" sz="3600" i="1" dirty="0" err="1" smtClean="0">
                <a:solidFill>
                  <a:srgbClr val="002060"/>
                </a:solidFill>
                <a:latin typeface="Times New Roman" panose="02020603050405020304" pitchFamily="18" charset="0"/>
                <a:cs typeface="Times New Roman" panose="02020603050405020304" pitchFamily="18" charset="0"/>
              </a:rPr>
              <a:t>bạn</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Tùng</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Anh</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thích</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câu</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chuyện</a:t>
            </a:r>
            <a:r>
              <a:rPr lang="en-US" sz="3600" i="1" dirty="0" smtClean="0">
                <a:solidFill>
                  <a:srgbClr val="002060"/>
                </a:solidFill>
                <a:latin typeface="Times New Roman" panose="02020603050405020304" pitchFamily="18" charset="0"/>
                <a:cs typeface="Times New Roman" panose="02020603050405020304" pitchFamily="18" charset="0"/>
              </a:rPr>
              <a:t>.</a:t>
            </a:r>
          </a:p>
          <a:p>
            <a:pPr marR="0" lvl="0" defTabSz="914400" rtl="0" eaLnBrk="1" fontAlgn="auto" latinLnBrk="0" hangingPunct="1">
              <a:lnSpc>
                <a:spcPct val="100000"/>
              </a:lnSpc>
              <a:spcBef>
                <a:spcPts val="0"/>
              </a:spcBef>
              <a:spcAft>
                <a:spcPts val="0"/>
              </a:spcAft>
              <a:buClrTx/>
              <a:buSzTx/>
              <a:tabLst/>
              <a:defRPr/>
            </a:pP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Khẳng</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định</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lại</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cảm</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nghĩ</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của</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bạn</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Tùng</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Anh</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về</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câu</a:t>
            </a:r>
            <a:r>
              <a:rPr lang="en-US" sz="3600" i="1" dirty="0" smtClean="0">
                <a:solidFill>
                  <a:srgbClr val="002060"/>
                </a:solidFill>
                <a:latin typeface="Times New Roman" panose="02020603050405020304" pitchFamily="18" charset="0"/>
                <a:cs typeface="Times New Roman" panose="02020603050405020304" pitchFamily="18" charset="0"/>
              </a:rPr>
              <a:t> </a:t>
            </a:r>
            <a:r>
              <a:rPr lang="en-US" sz="3600" i="1" dirty="0" err="1" smtClean="0">
                <a:solidFill>
                  <a:srgbClr val="002060"/>
                </a:solidFill>
                <a:latin typeface="Times New Roman" panose="02020603050405020304" pitchFamily="18" charset="0"/>
                <a:cs typeface="Times New Roman" panose="02020603050405020304" pitchFamily="18" charset="0"/>
              </a:rPr>
              <a:t>chuyện</a:t>
            </a:r>
            <a:r>
              <a:rPr lang="en-US" sz="3600" i="1" dirty="0" smtClean="0">
                <a:solidFill>
                  <a:srgbClr val="002060"/>
                </a:solidFill>
                <a:latin typeface="Times New Roman" panose="02020603050405020304" pitchFamily="18" charset="0"/>
                <a:cs typeface="Times New Roman" panose="02020603050405020304" pitchFamily="18" charset="0"/>
              </a:rPr>
              <a:t>.</a:t>
            </a:r>
          </a:p>
        </p:txBody>
      </p:sp>
      <p:sp>
        <p:nvSpPr>
          <p:cNvPr id="2" name="TextBox 1"/>
          <p:cNvSpPr txBox="1"/>
          <p:nvPr/>
        </p:nvSpPr>
        <p:spPr>
          <a:xfrm>
            <a:off x="3810000" y="2396836"/>
            <a:ext cx="184731" cy="369332"/>
          </a:xfrm>
          <a:prstGeom prst="rect">
            <a:avLst/>
          </a:prstGeom>
          <a:noFill/>
        </p:spPr>
        <p:txBody>
          <a:bodyPr wrap="none" rtlCol="0">
            <a:spAutoFit/>
          </a:bodyPr>
          <a:lstStyle/>
          <a:p>
            <a:endParaRPr lang="en-US" dirty="0"/>
          </a:p>
        </p:txBody>
      </p:sp>
      <p:sp>
        <p:nvSpPr>
          <p:cNvPr id="3" name="TextBox 2"/>
          <p:cNvSpPr txBox="1"/>
          <p:nvPr/>
        </p:nvSpPr>
        <p:spPr>
          <a:xfrm>
            <a:off x="1853944" y="1935171"/>
            <a:ext cx="2140787" cy="646331"/>
          </a:xfrm>
          <a:prstGeom prst="rect">
            <a:avLst/>
          </a:prstGeom>
          <a:noFill/>
        </p:spPr>
        <p:txBody>
          <a:bodyPr wrap="square" rtlCol="0">
            <a:spAutoFit/>
          </a:bodyPr>
          <a:lstStyle/>
          <a:p>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Mở</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đầu</a:t>
            </a:r>
            <a:r>
              <a:rPr lang="en-US" sz="3600" i="1" dirty="0">
                <a:solidFill>
                  <a:srgbClr val="FF0000"/>
                </a:solidFill>
                <a:latin typeface="Times New Roman" panose="02020603050405020304" pitchFamily="18" charset="0"/>
                <a:cs typeface="Times New Roman" panose="02020603050405020304" pitchFamily="18" charset="0"/>
              </a:rPr>
              <a:t>:</a:t>
            </a:r>
            <a:endParaRPr lang="en-US" sz="3600" dirty="0"/>
          </a:p>
        </p:txBody>
      </p:sp>
      <p:sp>
        <p:nvSpPr>
          <p:cNvPr id="10" name="TextBox 9"/>
          <p:cNvSpPr txBox="1"/>
          <p:nvPr/>
        </p:nvSpPr>
        <p:spPr>
          <a:xfrm>
            <a:off x="1796792" y="3048453"/>
            <a:ext cx="2575183" cy="646331"/>
          </a:xfrm>
          <a:prstGeom prst="rect">
            <a:avLst/>
          </a:prstGeom>
          <a:noFill/>
        </p:spPr>
        <p:txBody>
          <a:bodyPr wrap="square" rtlCol="0">
            <a:spAutoFit/>
          </a:bodyPr>
          <a:lstStyle/>
          <a:p>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Triển</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khai</a:t>
            </a:r>
            <a:r>
              <a:rPr lang="en-US" sz="3600" i="1" dirty="0" smtClean="0">
                <a:solidFill>
                  <a:srgbClr val="FF0000"/>
                </a:solidFill>
                <a:latin typeface="Times New Roman" panose="02020603050405020304" pitchFamily="18" charset="0"/>
                <a:cs typeface="Times New Roman" panose="02020603050405020304" pitchFamily="18" charset="0"/>
              </a:rPr>
              <a:t>:</a:t>
            </a:r>
            <a:endParaRPr lang="en-US" sz="3600" dirty="0"/>
          </a:p>
        </p:txBody>
      </p:sp>
      <p:sp>
        <p:nvSpPr>
          <p:cNvPr id="12" name="TextBox 11"/>
          <p:cNvSpPr txBox="1"/>
          <p:nvPr/>
        </p:nvSpPr>
        <p:spPr>
          <a:xfrm>
            <a:off x="1853944" y="4161735"/>
            <a:ext cx="2575183" cy="646331"/>
          </a:xfrm>
          <a:prstGeom prst="rect">
            <a:avLst/>
          </a:prstGeom>
          <a:noFill/>
        </p:spPr>
        <p:txBody>
          <a:bodyPr wrap="square" rtlCol="0">
            <a:spAutoFit/>
          </a:bodyPr>
          <a:lstStyle/>
          <a:p>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Kết</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thúc</a:t>
            </a:r>
            <a:r>
              <a:rPr lang="en-US" sz="3600" i="1" dirty="0" smtClean="0">
                <a:solidFill>
                  <a:srgbClr val="FF0000"/>
                </a:solidFill>
                <a:latin typeface="Times New Roman" panose="02020603050405020304" pitchFamily="18" charset="0"/>
                <a:cs typeface="Times New Roman" panose="02020603050405020304" pitchFamily="18" charset="0"/>
              </a:rPr>
              <a:t>:</a:t>
            </a:r>
            <a:endParaRPr lang="en-US" sz="3600" dirty="0"/>
          </a:p>
        </p:txBody>
      </p:sp>
    </p:spTree>
    <p:extLst>
      <p:ext uri="{BB962C8B-B14F-4D97-AF65-F5344CB8AC3E}">
        <p14:creationId xmlns:p14="http://schemas.microsoft.com/office/powerpoint/2010/main" val="3519772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barn(inVertical)">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barn(inVertical)">
                                      <p:cBhvr>
                                        <p:cTn id="45"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318655" y="-221672"/>
            <a:ext cx="12095018" cy="676101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noProof="0" dirty="0" smtClean="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1241690" y="1618415"/>
            <a:ext cx="9980492" cy="4493141"/>
            <a:chOff x="723853"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3"/>
            <a:stretch>
              <a:fillRect/>
            </a:stretch>
          </p:blipFill>
          <p:spPr>
            <a:xfrm>
              <a:off x="723853"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4"/>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1131918880"/>
      </p:ext>
    </p:extLst>
  </p:cSld>
  <p:clrMapOvr>
    <a:masterClrMapping/>
  </p:clrMapOvr>
  <p:transition spd="slow">
    <p:rand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3ACC7CF-3129-EFE8-F6F7-E9F56A6DE492}"/>
              </a:ext>
            </a:extLst>
          </p:cNvPr>
          <p:cNvGrpSpPr/>
          <p:nvPr/>
        </p:nvGrpSpPr>
        <p:grpSpPr>
          <a:xfrm>
            <a:off x="1149927" y="1618415"/>
            <a:ext cx="10072255" cy="4493141"/>
            <a:chOff x="723853"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3"/>
            <a:stretch>
              <a:fillRect/>
            </a:stretch>
          </p:blipFill>
          <p:spPr>
            <a:xfrm>
              <a:off x="723853"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4"/>
            <a:stretch>
              <a:fillRect/>
            </a:stretch>
          </p:blipFill>
          <p:spPr>
            <a:xfrm>
              <a:off x="1100137" y="4595812"/>
              <a:ext cx="8707434" cy="1023937"/>
            </a:xfrm>
            <a:prstGeom prst="rect">
              <a:avLst/>
            </a:prstGeom>
          </p:spPr>
        </p:pic>
      </p:grpSp>
      <p:sp>
        <p:nvSpPr>
          <p:cNvPr id="8" name="Rectangle: Rounded Corners 6">
            <a:extLst>
              <a:ext uri="{FF2B5EF4-FFF2-40B4-BE49-F238E27FC236}">
                <a16:creationId xmlns:a16="http://schemas.microsoft.com/office/drawing/2014/main" id="{B50E14FC-3022-9FA8-853F-6B7F53F6BFCA}"/>
              </a:ext>
            </a:extLst>
          </p:cNvPr>
          <p:cNvSpPr/>
          <p:nvPr/>
        </p:nvSpPr>
        <p:spPr>
          <a:xfrm>
            <a:off x="1809750" y="390525"/>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92335797"/>
      </p:ext>
    </p:extLst>
  </p:cSld>
  <p:clrMapOvr>
    <a:masterClrMapping/>
  </p:clrMapOvr>
  <p:transition spd="slow">
    <p:rand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10067406" cy="1428750"/>
            <a:chOff x="5638354" y="1712441"/>
            <a:chExt cx="10067406" cy="1428750"/>
          </a:xfrm>
        </p:grpSpPr>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638354" y="1712441"/>
              <a:ext cx="1093595" cy="1093595"/>
            </a:xfrm>
            <a:prstGeom prst="rect">
              <a:avLst/>
            </a:prstGeom>
          </p:spPr>
        </p:pic>
        <p:sp>
          <p:nvSpPr>
            <p:cNvPr id="9" name="Rectangle: Rounded Corners 6">
              <a:extLst>
                <a:ext uri="{FF2B5EF4-FFF2-40B4-BE49-F238E27FC236}">
                  <a16:creationId xmlns:a16="http://schemas.microsoft.com/office/drawing/2014/main" id="{B50E14FC-3022-9FA8-853F-6B7F53F6BFCA}"/>
                </a:ext>
              </a:extLst>
            </p:cNvPr>
            <p:cNvSpPr/>
            <p:nvPr/>
          </p:nvSpPr>
          <p:spPr>
            <a:xfrm>
              <a:off x="6523660" y="20172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sp>
        <p:nvSpPr>
          <p:cNvPr id="15" name="Rectangle 14">
            <a:extLst>
              <a:ext uri="{FF2B5EF4-FFF2-40B4-BE49-F238E27FC236}">
                <a16:creationId xmlns:a16="http://schemas.microsoft.com/office/drawing/2014/main" id="{576C3BFB-DF5C-FF25-6366-CE0E8649BCF7}"/>
              </a:ext>
            </a:extLst>
          </p:cNvPr>
          <p:cNvSpPr/>
          <p:nvPr/>
        </p:nvSpPr>
        <p:spPr>
          <a:xfrm>
            <a:off x="2171700" y="1596736"/>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1864868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807C1C-0321-1F38-D3C9-89922A21E421}"/>
              </a:ext>
            </a:extLst>
          </p:cNvPr>
          <p:cNvSpPr/>
          <p:nvPr/>
        </p:nvSpPr>
        <p:spPr>
          <a:xfrm>
            <a:off x="248156" y="-22288"/>
            <a:ext cx="11695688" cy="6602258"/>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pic>
        <p:nvPicPr>
          <p:cNvPr id="10" name="Picture 9">
            <a:extLst>
              <a:ext uri="{FF2B5EF4-FFF2-40B4-BE49-F238E27FC236}">
                <a16:creationId xmlns:a16="http://schemas.microsoft.com/office/drawing/2014/main" id="{114BF5A0-8F2E-488D-8BC2-639D43EB3BEA}"/>
              </a:ext>
            </a:extLst>
          </p:cNvPr>
          <p:cNvPicPr>
            <a:picLocks noChangeAspect="1"/>
          </p:cNvPicPr>
          <p:nvPr/>
        </p:nvPicPr>
        <p:blipFill>
          <a:blip r:embed="rId2"/>
          <a:stretch>
            <a:fillRect/>
          </a:stretch>
        </p:blipFill>
        <p:spPr>
          <a:xfrm>
            <a:off x="6543675" y="1011058"/>
            <a:ext cx="4462992" cy="2681288"/>
          </a:xfrm>
          <a:prstGeom prst="rect">
            <a:avLst/>
          </a:prstGeom>
          <a:ln>
            <a:noFill/>
          </a:ln>
          <a:effectLst>
            <a:softEdge rad="112500"/>
          </a:effectLst>
        </p:spPr>
      </p:pic>
      <p:pic>
        <p:nvPicPr>
          <p:cNvPr id="13" name="Picture 12">
            <a:extLst>
              <a:ext uri="{FF2B5EF4-FFF2-40B4-BE49-F238E27FC236}">
                <a16:creationId xmlns:a16="http://schemas.microsoft.com/office/drawing/2014/main" id="{5C848E3A-6009-B590-6A7C-3C5EAA75743A}"/>
              </a:ext>
            </a:extLst>
          </p:cNvPr>
          <p:cNvPicPr>
            <a:picLocks noChangeAspect="1"/>
          </p:cNvPicPr>
          <p:nvPr/>
        </p:nvPicPr>
        <p:blipFill>
          <a:blip r:embed="rId3"/>
          <a:stretch>
            <a:fillRect/>
          </a:stretch>
        </p:blipFill>
        <p:spPr>
          <a:xfrm>
            <a:off x="1173861" y="3915096"/>
            <a:ext cx="4743272" cy="2599818"/>
          </a:xfrm>
          <a:prstGeom prst="rect">
            <a:avLst/>
          </a:prstGeom>
          <a:ln>
            <a:noFill/>
          </a:ln>
          <a:effectLst>
            <a:softEdge rad="112500"/>
          </a:effectLst>
        </p:spPr>
      </p:pic>
      <p:pic>
        <p:nvPicPr>
          <p:cNvPr id="12" name="Picture 11">
            <a:extLst>
              <a:ext uri="{FF2B5EF4-FFF2-40B4-BE49-F238E27FC236}">
                <a16:creationId xmlns:a16="http://schemas.microsoft.com/office/drawing/2014/main" id="{C7A983AC-2309-BFD0-6698-582FA18F0BB1}"/>
              </a:ext>
            </a:extLst>
          </p:cNvPr>
          <p:cNvPicPr>
            <a:picLocks noChangeAspect="1"/>
          </p:cNvPicPr>
          <p:nvPr/>
        </p:nvPicPr>
        <p:blipFill>
          <a:blip r:embed="rId4"/>
          <a:stretch>
            <a:fillRect/>
          </a:stretch>
        </p:blipFill>
        <p:spPr>
          <a:xfrm>
            <a:off x="1185332" y="830960"/>
            <a:ext cx="4743272" cy="2838982"/>
          </a:xfrm>
          <a:prstGeom prst="rect">
            <a:avLst/>
          </a:prstGeom>
        </p:spPr>
      </p:pic>
      <p:pic>
        <p:nvPicPr>
          <p:cNvPr id="9" name="Picture 8">
            <a:extLst>
              <a:ext uri="{FF2B5EF4-FFF2-40B4-BE49-F238E27FC236}">
                <a16:creationId xmlns:a16="http://schemas.microsoft.com/office/drawing/2014/main" id="{2D60F7F2-8D3E-69EF-FD7E-A2E119491821}"/>
              </a:ext>
            </a:extLst>
          </p:cNvPr>
          <p:cNvPicPr>
            <a:picLocks noChangeAspect="1"/>
          </p:cNvPicPr>
          <p:nvPr/>
        </p:nvPicPr>
        <p:blipFill>
          <a:blip r:embed="rId5"/>
          <a:stretch>
            <a:fillRect/>
          </a:stretch>
        </p:blipFill>
        <p:spPr>
          <a:xfrm>
            <a:off x="6528646" y="3915096"/>
            <a:ext cx="4478021" cy="2442842"/>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002A2D83-90D9-AD2D-3EA5-AD1422A14894}"/>
              </a:ext>
            </a:extLst>
          </p:cNvPr>
          <p:cNvSpPr/>
          <p:nvPr/>
        </p:nvSpPr>
        <p:spPr>
          <a:xfrm>
            <a:off x="3977921" y="0"/>
            <a:ext cx="4236157" cy="1141171"/>
          </a:xfrm>
          <a:prstGeom prst="roundRect">
            <a:avLst/>
          </a:prstGeom>
          <a:solidFill>
            <a:srgbClr val="F8FB89"/>
          </a:solidFill>
          <a:ln w="28575">
            <a:solidFill>
              <a:schemeClr val="accent3">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8000" kern="0" dirty="0" err="1" smtClean="0">
                <a:solidFill>
                  <a:srgbClr val="FF0000"/>
                </a:solidFill>
                <a:latin typeface="Times New Roman" panose="02020603050405020304" pitchFamily="18" charset="0"/>
                <a:cs typeface="Times New Roman" panose="02020603050405020304" pitchFamily="18" charset="0"/>
                <a:sym typeface="Arial"/>
              </a:rPr>
              <a:t>Tôi</a:t>
            </a:r>
            <a:r>
              <a:rPr lang="en-US" sz="8000" kern="0" dirty="0" smtClean="0">
                <a:solidFill>
                  <a:srgbClr val="FF0000"/>
                </a:solidFill>
                <a:latin typeface="Times New Roman" panose="02020603050405020304" pitchFamily="18" charset="0"/>
                <a:cs typeface="Times New Roman" panose="02020603050405020304" pitchFamily="18" charset="0"/>
                <a:sym typeface="Arial"/>
              </a:rPr>
              <a:t> </a:t>
            </a:r>
            <a:r>
              <a:rPr lang="en-US" sz="8000" kern="0" dirty="0" err="1" smtClean="0">
                <a:solidFill>
                  <a:srgbClr val="FF0000"/>
                </a:solidFill>
                <a:latin typeface="Times New Roman" panose="02020603050405020304" pitchFamily="18" charset="0"/>
                <a:cs typeface="Times New Roman" panose="02020603050405020304" pitchFamily="18" charset="0"/>
                <a:sym typeface="Arial"/>
              </a:rPr>
              <a:t>là</a:t>
            </a:r>
            <a:r>
              <a:rPr lang="en-US" sz="8000" kern="0" dirty="0" smtClean="0">
                <a:solidFill>
                  <a:srgbClr val="FF0000"/>
                </a:solidFill>
                <a:latin typeface="Times New Roman" panose="02020603050405020304" pitchFamily="18" charset="0"/>
                <a:cs typeface="Times New Roman" panose="02020603050405020304" pitchFamily="18" charset="0"/>
                <a:sym typeface="Arial"/>
              </a:rPr>
              <a:t> </a:t>
            </a:r>
            <a:r>
              <a:rPr lang="en-US" sz="8000" kern="0" dirty="0" err="1" smtClean="0">
                <a:solidFill>
                  <a:srgbClr val="FF0000"/>
                </a:solidFill>
                <a:latin typeface="Times New Roman" panose="02020603050405020304" pitchFamily="18" charset="0"/>
                <a:cs typeface="Times New Roman" panose="02020603050405020304" pitchFamily="18" charset="0"/>
                <a:sym typeface="Arial"/>
              </a:rPr>
              <a:t>ai</a:t>
            </a:r>
            <a:r>
              <a:rPr lang="en-US" sz="8000" kern="0" dirty="0" smtClean="0">
                <a:solidFill>
                  <a:srgbClr val="FF0000"/>
                </a:solidFill>
                <a:latin typeface="Times New Roman" panose="02020603050405020304" pitchFamily="18" charset="0"/>
                <a:cs typeface="Times New Roman" panose="02020603050405020304" pitchFamily="18" charset="0"/>
                <a:sym typeface="Arial"/>
              </a:rPr>
              <a:t>?</a:t>
            </a:r>
            <a:endParaRPr lang="vi-VN" sz="8000" kern="0" dirty="0">
              <a:solidFill>
                <a:srgbClr val="FF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9159367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638354" y="1712441"/>
              <a:ext cx="1093595" cy="1093595"/>
            </a:xfrm>
            <a:prstGeom prst="rect">
              <a:avLst/>
            </a:prstGeom>
          </p:spPr>
        </p:pic>
      </p:grpSp>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549173" y="4651738"/>
            <a:ext cx="9782174"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i="1" dirty="0" err="1">
                <a:solidFill>
                  <a:schemeClr val="tx1"/>
                </a:solidFill>
                <a:latin typeface="Times New Roman" panose="02020603050405020304" pitchFamily="18" charset="0"/>
                <a:cs typeface="Times New Roman" panose="02020603050405020304" pitchFamily="18" charset="0"/>
              </a:rPr>
              <a:t>Điểm</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giống</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nhau</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của</a:t>
            </a:r>
            <a:r>
              <a:rPr lang="en-US" sz="3600" i="1" dirty="0">
                <a:solidFill>
                  <a:schemeClr val="tx1"/>
                </a:solidFill>
                <a:latin typeface="Times New Roman" panose="02020603050405020304" pitchFamily="18" charset="0"/>
                <a:cs typeface="Times New Roman" panose="02020603050405020304" pitchFamily="18" charset="0"/>
              </a:rPr>
              <a:t> 2 </a:t>
            </a:r>
            <a:r>
              <a:rPr lang="en-US" sz="3600" i="1" dirty="0" err="1">
                <a:solidFill>
                  <a:schemeClr val="tx1"/>
                </a:solidFill>
                <a:latin typeface="Times New Roman" panose="02020603050405020304" pitchFamily="18" charset="0"/>
                <a:cs typeface="Times New Roman" panose="02020603050405020304" pitchFamily="18" charset="0"/>
              </a:rPr>
              <a:t>câu</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mở</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đầu</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của</a:t>
            </a:r>
            <a:r>
              <a:rPr lang="en-US" sz="3600" i="1" dirty="0">
                <a:solidFill>
                  <a:schemeClr val="tx1"/>
                </a:solidFill>
                <a:latin typeface="Times New Roman" panose="02020603050405020304" pitchFamily="18" charset="0"/>
                <a:cs typeface="Times New Roman" panose="02020603050405020304" pitchFamily="18" charset="0"/>
              </a:rPr>
              <a:t> 2 </a:t>
            </a:r>
            <a:r>
              <a:rPr lang="en-US" sz="3600" i="1" dirty="0" err="1">
                <a:solidFill>
                  <a:schemeClr val="tx1"/>
                </a:solidFill>
                <a:latin typeface="Times New Roman" panose="02020603050405020304" pitchFamily="18" charset="0"/>
                <a:cs typeface="Times New Roman" panose="02020603050405020304" pitchFamily="18" charset="0"/>
              </a:rPr>
              <a:t>đoạn</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văn</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là</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chemeClr val="tx1"/>
                </a:solidFill>
                <a:latin typeface="Times New Roman" panose="02020603050405020304" pitchFamily="18" charset="0"/>
                <a:cs typeface="Times New Roman" panose="02020603050405020304" pitchFamily="18" charset="0"/>
              </a:rPr>
              <a:t>đều</a:t>
            </a:r>
            <a:r>
              <a:rPr lang="en-US" sz="3600" i="1" dirty="0">
                <a:solidFill>
                  <a:schemeClr val="tx1"/>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nêu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cảm</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smtClean="0">
                <a:solidFill>
                  <a:srgbClr val="C00000"/>
                </a:solidFill>
                <a:latin typeface="Times New Roman" panose="02020603050405020304" pitchFamily="18" charset="0"/>
                <a:cs typeface="Times New Roman" panose="02020603050405020304" pitchFamily="18" charset="0"/>
              </a:rPr>
              <a:t>nhận</a:t>
            </a:r>
            <a:r>
              <a:rPr lang="en-US" sz="3600" i="1" dirty="0" smtClean="0">
                <a:solidFill>
                  <a:srgbClr val="C00000"/>
                </a:solidFill>
                <a:latin typeface="Times New Roman" panose="02020603050405020304" pitchFamily="18" charset="0"/>
                <a:cs typeface="Times New Roman" panose="02020603050405020304" pitchFamily="18" charset="0"/>
              </a:rPr>
              <a:t> </a:t>
            </a:r>
            <a:r>
              <a:rPr lang="en-US" sz="3600" i="1" dirty="0" err="1" smtClean="0">
                <a:solidFill>
                  <a:srgbClr val="C00000"/>
                </a:solidFill>
                <a:latin typeface="Times New Roman" panose="02020603050405020304" pitchFamily="18" charset="0"/>
                <a:cs typeface="Times New Roman" panose="02020603050405020304" pitchFamily="18" charset="0"/>
              </a:rPr>
              <a:t>chung</a:t>
            </a:r>
            <a:r>
              <a:rPr lang="en-US" sz="3600" i="1" dirty="0" smtClean="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của</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người</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viết</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về</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câu</a:t>
            </a:r>
            <a:r>
              <a:rPr lang="en-US" sz="3600" i="1" dirty="0">
                <a:solidFill>
                  <a:srgbClr val="C00000"/>
                </a:solidFill>
                <a:latin typeface="Times New Roman" panose="02020603050405020304" pitchFamily="18" charset="0"/>
                <a:cs typeface="Times New Roman" panose="02020603050405020304" pitchFamily="18" charset="0"/>
              </a:rPr>
              <a:t> </a:t>
            </a:r>
            <a:r>
              <a:rPr lang="en-US" sz="3600" i="1" dirty="0" err="1">
                <a:solidFill>
                  <a:srgbClr val="C00000"/>
                </a:solidFill>
                <a:latin typeface="Times New Roman" panose="02020603050405020304" pitchFamily="18" charset="0"/>
                <a:cs typeface="Times New Roman" panose="02020603050405020304" pitchFamily="18" charset="0"/>
              </a:rPr>
              <a:t>chuyện</a:t>
            </a:r>
            <a:r>
              <a:rPr lang="en-US" sz="3600" i="1" dirty="0">
                <a:solidFill>
                  <a:srgbClr val="C00000"/>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018039" y="1514474"/>
            <a:ext cx="9190288" cy="1270289"/>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US" sz="3200" dirty="0" err="1" smtClean="0">
                <a:solidFill>
                  <a:schemeClr val="tx1"/>
                </a:solidFill>
                <a:latin typeface="Calibri" panose="020F0502020204030204" pitchFamily="34" charset="0"/>
                <a:cs typeface="Calibri" panose="020F0502020204030204" pitchFamily="34" charset="0"/>
              </a:rPr>
              <a:t>Bài</a:t>
            </a:r>
            <a:r>
              <a:rPr lang="en-US" sz="3200" dirty="0" smtClean="0">
                <a:solidFill>
                  <a:schemeClr val="tx1"/>
                </a:solidFill>
                <a:latin typeface="Calibri" panose="020F0502020204030204" pitchFamily="34" charset="0"/>
                <a:cs typeface="Calibri" panose="020F0502020204030204" pitchFamily="34" charset="0"/>
              </a:rPr>
              <a:t> 1:</a:t>
            </a:r>
            <a:r>
              <a:rPr lang="vi-VN" sz="3200" dirty="0" smtClean="0">
                <a:solidFill>
                  <a:srgbClr val="002060"/>
                </a:solidFill>
                <a:latin typeface="+mj-lt"/>
                <a:cs typeface="Calibri" panose="020F0502020204030204" pitchFamily="34" charset="0"/>
              </a:rPr>
              <a:t>Câu </a:t>
            </a:r>
            <a:r>
              <a:rPr lang="vi-VN" sz="3200" dirty="0">
                <a:solidFill>
                  <a:srgbClr val="002060"/>
                </a:solidFill>
                <a:latin typeface="+mj-lt"/>
                <a:cs typeface="Calibri" panose="020F0502020204030204" pitchFamily="34" charset="0"/>
              </a:rPr>
              <a:t>chuyện </a:t>
            </a:r>
            <a:r>
              <a:rPr lang="vi-VN" sz="3200" i="1" dirty="0">
                <a:solidFill>
                  <a:srgbClr val="002060"/>
                </a:solidFill>
                <a:latin typeface="+mj-lt"/>
                <a:cs typeface="Calibri" panose="020F0502020204030204" pitchFamily="34" charset="0"/>
              </a:rPr>
              <a:t>Thi nhạc </a:t>
            </a:r>
            <a:r>
              <a:rPr lang="vi-VN" sz="3200" dirty="0">
                <a:solidFill>
                  <a:srgbClr val="002060"/>
                </a:solidFill>
                <a:latin typeface="+mj-lt"/>
                <a:cs typeface="Calibri" panose="020F0502020204030204" pitchFamily="34" charset="0"/>
              </a:rPr>
              <a:t>của nhà văn Nguyễn Phan Hách cuốn tôi vào một thế giới đầy thú vị.</a:t>
            </a:r>
            <a:endParaRPr kumimoji="0" lang="en-US" sz="3200" b="0" i="0" u="none" strike="noStrike" kern="1200" cap="none" spc="0" normalizeH="0" baseline="0" noProof="0" dirty="0">
              <a:ln>
                <a:noFill/>
              </a:ln>
              <a:solidFill>
                <a:srgbClr val="002060"/>
              </a:solidFill>
              <a:effectLst/>
              <a:uLnTx/>
              <a:uFillTx/>
              <a:latin typeface="+mj-lt"/>
            </a:endParaRPr>
          </a:p>
        </p:txBody>
      </p:sp>
      <p:sp>
        <p:nvSpPr>
          <p:cNvPr id="11" name="Rectangle 10">
            <a:extLst>
              <a:ext uri="{FF2B5EF4-FFF2-40B4-BE49-F238E27FC236}">
                <a16:creationId xmlns:a16="http://schemas.microsoft.com/office/drawing/2014/main" id="{576C3BFB-DF5C-FF25-6366-CE0E8649BCF7}"/>
              </a:ext>
            </a:extLst>
          </p:cNvPr>
          <p:cNvSpPr/>
          <p:nvPr/>
        </p:nvSpPr>
        <p:spPr>
          <a:xfrm>
            <a:off x="2018039" y="2937162"/>
            <a:ext cx="9190288" cy="104693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defRPr/>
            </a:pPr>
            <a:r>
              <a:rPr lang="en-US" sz="3200" dirty="0" err="1" smtClean="0">
                <a:solidFill>
                  <a:schemeClr val="tx1"/>
                </a:solidFill>
                <a:latin typeface="Times New Roman" panose="02020603050405020304" pitchFamily="18" charset="0"/>
                <a:cs typeface="Times New Roman" panose="02020603050405020304" pitchFamily="18" charset="0"/>
              </a:rPr>
              <a:t>Bài</a:t>
            </a:r>
            <a:r>
              <a:rPr lang="en-US" sz="3200" dirty="0" smtClean="0">
                <a:solidFill>
                  <a:schemeClr val="tx1"/>
                </a:solidFill>
                <a:latin typeface="Times New Roman" panose="02020603050405020304" pitchFamily="18" charset="0"/>
                <a:cs typeface="Times New Roman" panose="02020603050405020304" pitchFamily="18" charset="0"/>
              </a:rPr>
              <a:t> 2:</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Hồi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bé</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tôi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nghe</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nghe</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câu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chuyện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Bà</a:t>
            </a:r>
            <a:r>
              <a:rPr lang="en-US" sz="3200" i="1" dirty="0" smtClean="0">
                <a:solidFill>
                  <a:srgbClr val="002060"/>
                </a:solidFill>
                <a:latin typeface="Times New Roman" panose="02020603050405020304" pitchFamily="18" charset="0"/>
                <a:cs typeface="Times New Roman" panose="02020603050405020304" pitchFamily="18" charset="0"/>
              </a:rPr>
              <a:t> </a:t>
            </a:r>
            <a:r>
              <a:rPr lang="en-US" sz="3200" i="1" dirty="0" err="1" smtClean="0">
                <a:solidFill>
                  <a:srgbClr val="002060"/>
                </a:solidFill>
                <a:latin typeface="Times New Roman" panose="02020603050405020304" pitchFamily="18" charset="0"/>
                <a:cs typeface="Times New Roman" panose="02020603050405020304" pitchFamily="18" charset="0"/>
              </a:rPr>
              <a:t>cháu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của</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Trần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Hoài</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Dương</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nhiều</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lần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mà</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vẫn</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thấy</a:t>
            </a:r>
            <a:r>
              <a:rPr lang="en-US" sz="3200" dirty="0" smtClean="0">
                <a:solidFill>
                  <a:srgbClr val="002060"/>
                </a:solidFill>
                <a:latin typeface="Times New Roman" panose="02020603050405020304" pitchFamily="18" charset="0"/>
                <a:cs typeface="Times New Roman" panose="02020603050405020304" pitchFamily="18" charset="0"/>
              </a:rPr>
              <a:t> </a:t>
            </a:r>
            <a:r>
              <a:rPr lang="en-US" sz="3200" dirty="0" err="1" smtClean="0">
                <a:solidFill>
                  <a:srgbClr val="002060"/>
                </a:solidFill>
                <a:latin typeface="Times New Roman" panose="02020603050405020304" pitchFamily="18" charset="0"/>
                <a:cs typeface="Times New Roman" panose="02020603050405020304" pitchFamily="18" charset="0"/>
              </a:rPr>
              <a:t>thích</a:t>
            </a:r>
            <a:r>
              <a:rPr lang="vi-VN" sz="3200" dirty="0" smtClean="0">
                <a:solidFill>
                  <a:srgbClr val="002060"/>
                </a:solidFill>
                <a:latin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52683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0" y="96982"/>
            <a:ext cx="12081163" cy="6469615"/>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781229" y="1626716"/>
              <a:ext cx="1093595" cy="1093595"/>
            </a:xfrm>
            <a:prstGeom prst="rect">
              <a:avLst/>
            </a:prstGeom>
          </p:spPr>
        </p:pic>
      </p:grpSp>
      <p:grpSp>
        <p:nvGrpSpPr>
          <p:cNvPr id="9" name="Group 8">
            <a:extLst>
              <a:ext uri="{FF2B5EF4-FFF2-40B4-BE49-F238E27FC236}">
                <a16:creationId xmlns:a16="http://schemas.microsoft.com/office/drawing/2014/main" id="{A3ACC7CF-3129-EFE8-F6F7-E9F56A6DE492}"/>
              </a:ext>
            </a:extLst>
          </p:cNvPr>
          <p:cNvGrpSpPr/>
          <p:nvPr/>
        </p:nvGrpSpPr>
        <p:grpSpPr>
          <a:xfrm>
            <a:off x="1149927" y="1618415"/>
            <a:ext cx="10072255" cy="4493141"/>
            <a:chOff x="723853" y="1363404"/>
            <a:chExt cx="10675021" cy="4493141"/>
          </a:xfrm>
        </p:grpSpPr>
        <p:pic>
          <p:nvPicPr>
            <p:cNvPr id="10" name="Picture 9">
              <a:extLst>
                <a:ext uri="{FF2B5EF4-FFF2-40B4-BE49-F238E27FC236}">
                  <a16:creationId xmlns:a16="http://schemas.microsoft.com/office/drawing/2014/main" id="{2EC41FED-0C05-6E6E-EC57-2089D20F15EC}"/>
                </a:ext>
              </a:extLst>
            </p:cNvPr>
            <p:cNvPicPr>
              <a:picLocks noChangeAspect="1"/>
            </p:cNvPicPr>
            <p:nvPr/>
          </p:nvPicPr>
          <p:blipFill>
            <a:blip r:embed="rId4"/>
            <a:stretch>
              <a:fillRect/>
            </a:stretch>
          </p:blipFill>
          <p:spPr>
            <a:xfrm>
              <a:off x="723853" y="1363404"/>
              <a:ext cx="10675021" cy="4493141"/>
            </a:xfrm>
            <a:prstGeom prst="rect">
              <a:avLst/>
            </a:prstGeom>
          </p:spPr>
        </p:pic>
        <p:pic>
          <p:nvPicPr>
            <p:cNvPr id="12" name="Picture 11">
              <a:extLst>
                <a:ext uri="{FF2B5EF4-FFF2-40B4-BE49-F238E27FC236}">
                  <a16:creationId xmlns:a16="http://schemas.microsoft.com/office/drawing/2014/main" id="{12144F6F-8BCC-5B0E-EADE-D0398806BCA0}"/>
                </a:ext>
              </a:extLst>
            </p:cNvPr>
            <p:cNvPicPr>
              <a:picLocks noChangeAspect="1"/>
            </p:cNvPicPr>
            <p:nvPr/>
          </p:nvPicPr>
          <p:blipFill>
            <a:blip r:embed="rId5"/>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1622543524"/>
      </p:ext>
    </p:extLst>
  </p:cSld>
  <p:clrMapOvr>
    <a:masterClrMapping/>
  </p:clrMapOvr>
  <p:transition spd="slow">
    <p:rand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0" y="96982"/>
            <a:ext cx="12081163" cy="6469615"/>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781229" y="1626716"/>
              <a:ext cx="1093595" cy="1093595"/>
            </a:xfrm>
            <a:prstGeom prst="rect">
              <a:avLst/>
            </a:prstGeom>
          </p:spPr>
        </p:pic>
      </p:gr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495299" y="4076004"/>
            <a:ext cx="11401425" cy="2526928"/>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i="1" u="sng" dirty="0" smtClean="0">
                <a:solidFill>
                  <a:schemeClr val="tx1"/>
                </a:solidFill>
                <a:latin typeface="Calibri" panose="020F0502020204030204"/>
              </a:rPr>
              <a:t>PHIẾU BÀI TẬP</a:t>
            </a:r>
          </a:p>
          <a:p>
            <a:pPr lvl="0" algn="ctr">
              <a:defRPr/>
            </a:pPr>
            <a:r>
              <a:rPr lang="vi-VN" sz="3200" b="1" i="1" dirty="0" smtClean="0">
                <a:solidFill>
                  <a:srgbClr val="002060"/>
                </a:solidFill>
                <a:latin typeface="Calibri" panose="020F0502020204030204"/>
              </a:rPr>
              <a:t>Những </a:t>
            </a:r>
            <a:r>
              <a:rPr lang="vi-VN" sz="3200" b="1" i="1" dirty="0">
                <a:solidFill>
                  <a:srgbClr val="002060"/>
                </a:solidFill>
                <a:latin typeface="Calibri" panose="020F0502020204030204"/>
              </a:rPr>
              <a:t>lí do người viết yêu thích câu chuyện Bà </a:t>
            </a:r>
            <a:r>
              <a:rPr lang="vi-VN" sz="3200" b="1" i="1" dirty="0" smtClean="0">
                <a:solidFill>
                  <a:srgbClr val="002060"/>
                </a:solidFill>
                <a:latin typeface="Calibri" panose="020F0502020204030204"/>
              </a:rPr>
              <a:t>c</a:t>
            </a:r>
            <a:r>
              <a:rPr lang="en-US" sz="3200" b="1" i="1" dirty="0" err="1" smtClean="0">
                <a:solidFill>
                  <a:srgbClr val="002060"/>
                </a:solidFill>
                <a:latin typeface="Calibri" panose="020F0502020204030204"/>
              </a:rPr>
              <a:t>háu</a:t>
            </a:r>
            <a:r>
              <a:rPr lang="en-US" sz="3200" b="1" i="1" dirty="0" smtClean="0">
                <a:solidFill>
                  <a:srgbClr val="002060"/>
                </a:solidFill>
                <a:latin typeface="Calibri" panose="020F0502020204030204"/>
              </a:rPr>
              <a:t>?</a:t>
            </a:r>
            <a:endParaRPr lang="vi-VN" sz="3200" b="1" i="1" dirty="0">
              <a:solidFill>
                <a:srgbClr val="002060"/>
              </a:solidFill>
              <a:latin typeface="Calibri" panose="020F0502020204030204"/>
            </a:endParaRPr>
          </a:p>
          <a:p>
            <a:pPr marL="457200" lvl="0" indent="-457200" algn="just">
              <a:buFont typeface="Arial" panose="020B0604020202020204" pitchFamily="34" charset="0"/>
              <a:buChar char="•"/>
              <a:defRPr/>
            </a:pPr>
            <a:r>
              <a:rPr lang="vi-VN" sz="2300" b="1" i="1" dirty="0">
                <a:solidFill>
                  <a:schemeClr val="tx1"/>
                </a:solidFill>
                <a:latin typeface="Calibri" panose="020F0502020204030204"/>
              </a:rPr>
              <a:t>Ban đầu: </a:t>
            </a:r>
            <a:r>
              <a:rPr lang="en-US" sz="2300" b="1" i="1" dirty="0" smtClean="0">
                <a:solidFill>
                  <a:schemeClr val="tx1"/>
                </a:solidFill>
                <a:latin typeface="Calibri" panose="020F0502020204030204"/>
              </a:rPr>
              <a:t>……………………………………………………………………………………………………………………..</a:t>
            </a:r>
            <a:endParaRPr lang="en-US" sz="2300" b="1" i="1" dirty="0">
              <a:solidFill>
                <a:schemeClr val="tx1"/>
              </a:solidFill>
              <a:latin typeface="Calibri" panose="020F0502020204030204"/>
            </a:endParaRPr>
          </a:p>
          <a:p>
            <a:pPr marL="457200" lvl="0" indent="-457200" algn="just">
              <a:buFont typeface="Arial" panose="020B0604020202020204" pitchFamily="34" charset="0"/>
              <a:buChar char="•"/>
              <a:defRPr/>
            </a:pPr>
            <a:r>
              <a:rPr lang="vi-VN" sz="2300" b="1" i="1" dirty="0" smtClean="0">
                <a:solidFill>
                  <a:schemeClr val="tx1"/>
                </a:solidFill>
                <a:latin typeface="Calibri" panose="020F0502020204030204"/>
              </a:rPr>
              <a:t>Sa</a:t>
            </a:r>
            <a:r>
              <a:rPr lang="en-US" sz="2300" b="1" i="1" dirty="0" smtClean="0">
                <a:solidFill>
                  <a:schemeClr val="tx1"/>
                </a:solidFill>
                <a:latin typeface="Calibri" panose="020F0502020204030204"/>
              </a:rPr>
              <a:t>u </a:t>
            </a:r>
            <a:r>
              <a:rPr lang="vi-VN" sz="2300" b="1" i="1" dirty="0" smtClean="0">
                <a:solidFill>
                  <a:schemeClr val="tx1"/>
                </a:solidFill>
                <a:latin typeface="Calibri" panose="020F0502020204030204"/>
              </a:rPr>
              <a:t>đó</a:t>
            </a:r>
            <a:r>
              <a:rPr lang="vi-VN" sz="2300" b="1" i="1" dirty="0">
                <a:solidFill>
                  <a:schemeClr val="tx1"/>
                </a:solidFill>
                <a:latin typeface="Calibri" panose="020F0502020204030204"/>
              </a:rPr>
              <a:t>: </a:t>
            </a:r>
            <a:r>
              <a:rPr lang="en-US" sz="2300" i="1" dirty="0" smtClean="0">
                <a:solidFill>
                  <a:schemeClr val="tx1"/>
                </a:solidFill>
                <a:latin typeface="Calibri" panose="020F0502020204030204"/>
              </a:rPr>
              <a:t>…………………………………………………………………………………………………………………………</a:t>
            </a:r>
          </a:p>
          <a:p>
            <a:pPr marL="457200" lvl="0" indent="-457200" algn="just">
              <a:buFont typeface="Arial" panose="020B0604020202020204" pitchFamily="34" charset="0"/>
              <a:buChar char="•"/>
              <a:defRPr/>
            </a:pPr>
            <a:r>
              <a:rPr lang="en-US" sz="2300" b="1" i="1" dirty="0" err="1" smtClean="0">
                <a:solidFill>
                  <a:schemeClr val="tx1"/>
                </a:solidFill>
                <a:latin typeface="Calibri" panose="020F0502020204030204"/>
              </a:rPr>
              <a:t>Cuối</a:t>
            </a:r>
            <a:r>
              <a:rPr lang="en-US" sz="2300" b="1" i="1" dirty="0" smtClean="0">
                <a:solidFill>
                  <a:schemeClr val="tx1"/>
                </a:solidFill>
                <a:latin typeface="Calibri" panose="020F0502020204030204"/>
              </a:rPr>
              <a:t> </a:t>
            </a:r>
            <a:r>
              <a:rPr lang="en-US" sz="2300" b="1" i="1" dirty="0" err="1" smtClean="0">
                <a:solidFill>
                  <a:schemeClr val="tx1"/>
                </a:solidFill>
                <a:latin typeface="Calibri" panose="020F0502020204030204"/>
              </a:rPr>
              <a:t>cùng</a:t>
            </a:r>
            <a:r>
              <a:rPr lang="en-US" sz="2300" i="1" dirty="0" smtClean="0">
                <a:solidFill>
                  <a:schemeClr val="tx1"/>
                </a:solidFill>
                <a:latin typeface="Calibri" panose="020F0502020204030204"/>
              </a:rPr>
              <a:t>:……………………………………………………………………………………………………………………</a:t>
            </a:r>
            <a:endParaRPr lang="vi-VN" sz="2300" i="1" dirty="0">
              <a:solidFill>
                <a:schemeClr val="tx1"/>
              </a:solidFill>
              <a:latin typeface="Calibri" panose="020F0502020204030204"/>
            </a:endParaRPr>
          </a:p>
        </p:txBody>
      </p:sp>
      <p:pic>
        <p:nvPicPr>
          <p:cNvPr id="17" name="Picture 16">
            <a:extLst>
              <a:ext uri="{FF2B5EF4-FFF2-40B4-BE49-F238E27FC236}">
                <a16:creationId xmlns:a16="http://schemas.microsoft.com/office/drawing/2014/main" id="{44B4D087-CDEF-8C52-93D6-5D4DA543BC6C}"/>
              </a:ext>
            </a:extLst>
          </p:cNvPr>
          <p:cNvPicPr>
            <a:picLocks noChangeAspect="1"/>
          </p:cNvPicPr>
          <p:nvPr/>
        </p:nvPicPr>
        <p:blipFill>
          <a:blip r:embed="rId4"/>
          <a:stretch>
            <a:fillRect/>
          </a:stretch>
        </p:blipFill>
        <p:spPr>
          <a:xfrm>
            <a:off x="9582258" y="795554"/>
            <a:ext cx="2013471" cy="875434"/>
          </a:xfrm>
          <a:prstGeom prst="rect">
            <a:avLst/>
          </a:prstGeom>
        </p:spPr>
      </p:pic>
      <p:pic>
        <p:nvPicPr>
          <p:cNvPr id="28" name="Picture 27"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9504218" y="1571192"/>
            <a:ext cx="2169552" cy="1682428"/>
          </a:xfrm>
          <a:prstGeom prst="rect">
            <a:avLst/>
          </a:prstGeom>
        </p:spPr>
      </p:pic>
      <p:grpSp>
        <p:nvGrpSpPr>
          <p:cNvPr id="10" name="Group 9">
            <a:extLst>
              <a:ext uri="{FF2B5EF4-FFF2-40B4-BE49-F238E27FC236}">
                <a16:creationId xmlns:a16="http://schemas.microsoft.com/office/drawing/2014/main" id="{A3ACC7CF-3129-EFE8-F6F7-E9F56A6DE492}"/>
              </a:ext>
            </a:extLst>
          </p:cNvPr>
          <p:cNvGrpSpPr/>
          <p:nvPr/>
        </p:nvGrpSpPr>
        <p:grpSpPr>
          <a:xfrm>
            <a:off x="692727" y="1093595"/>
            <a:ext cx="8889531" cy="2816773"/>
            <a:chOff x="723853" y="1363404"/>
            <a:chExt cx="10675021" cy="4493141"/>
          </a:xfrm>
        </p:grpSpPr>
        <p:pic>
          <p:nvPicPr>
            <p:cNvPr id="12" name="Picture 11">
              <a:extLst>
                <a:ext uri="{FF2B5EF4-FFF2-40B4-BE49-F238E27FC236}">
                  <a16:creationId xmlns:a16="http://schemas.microsoft.com/office/drawing/2014/main" id="{2EC41FED-0C05-6E6E-EC57-2089D20F15EC}"/>
                </a:ext>
              </a:extLst>
            </p:cNvPr>
            <p:cNvPicPr>
              <a:picLocks noChangeAspect="1"/>
            </p:cNvPicPr>
            <p:nvPr/>
          </p:nvPicPr>
          <p:blipFill>
            <a:blip r:embed="rId7"/>
            <a:stretch>
              <a:fillRect/>
            </a:stretch>
          </p:blipFill>
          <p:spPr>
            <a:xfrm>
              <a:off x="723853" y="1363404"/>
              <a:ext cx="10675021" cy="4493141"/>
            </a:xfrm>
            <a:prstGeom prst="rect">
              <a:avLst/>
            </a:prstGeom>
          </p:spPr>
        </p:pic>
        <p:pic>
          <p:nvPicPr>
            <p:cNvPr id="13" name="Picture 12">
              <a:extLst>
                <a:ext uri="{FF2B5EF4-FFF2-40B4-BE49-F238E27FC236}">
                  <a16:creationId xmlns:a16="http://schemas.microsoft.com/office/drawing/2014/main" id="{12144F6F-8BCC-5B0E-EADE-D0398806BCA0}"/>
                </a:ext>
              </a:extLst>
            </p:cNvPr>
            <p:cNvPicPr>
              <a:picLocks noChangeAspect="1"/>
            </p:cNvPicPr>
            <p:nvPr/>
          </p:nvPicPr>
          <p:blipFill>
            <a:blip r:embed="rId8"/>
            <a:stretch>
              <a:fillRect/>
            </a:stretch>
          </p:blipFill>
          <p:spPr>
            <a:xfrm>
              <a:off x="1100137" y="4595812"/>
              <a:ext cx="8707434" cy="1023937"/>
            </a:xfrm>
            <a:prstGeom prst="rect">
              <a:avLst/>
            </a:prstGeom>
          </p:spPr>
        </p:pic>
      </p:grpSp>
    </p:spTree>
    <p:extLst>
      <p:ext uri="{BB962C8B-B14F-4D97-AF65-F5344CB8AC3E}">
        <p14:creationId xmlns:p14="http://schemas.microsoft.com/office/powerpoint/2010/main" val="2082803620"/>
      </p:ext>
    </p:extLst>
  </p:cSld>
  <p:clrMapOvr>
    <a:masterClrMapping/>
  </p:clrMapOvr>
  <p:transition spd="slow">
    <p:rand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854607-32E5-91DB-4262-D983329F3D9B}"/>
              </a:ext>
            </a:extLst>
          </p:cNvPr>
          <p:cNvGrpSpPr/>
          <p:nvPr/>
        </p:nvGrpSpPr>
        <p:grpSpPr>
          <a:xfrm>
            <a:off x="1067319" y="1"/>
            <a:ext cx="10829405" cy="955964"/>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790049" y="955965"/>
            <a:ext cx="10675021" cy="3186544"/>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4"/>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5"/>
            <a:stretch>
              <a:fillRect/>
            </a:stretch>
          </p:blipFill>
          <p:spPr>
            <a:xfrm>
              <a:off x="1100137" y="4595812"/>
              <a:ext cx="8707434" cy="1023937"/>
            </a:xfrm>
            <a:prstGeom prst="rect">
              <a:avLst/>
            </a:prstGeom>
          </p:spPr>
        </p:pic>
      </p:gr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758968" y="4079666"/>
            <a:ext cx="10698307" cy="2355273"/>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i="1" dirty="0">
                <a:solidFill>
                  <a:schemeClr val="tx1"/>
                </a:solidFill>
                <a:latin typeface="Calibri" panose="020F0502020204030204"/>
              </a:rPr>
              <a:t>Những lí do người viết yêu thích câu chuyện Bà cháu</a:t>
            </a:r>
            <a:r>
              <a:rPr lang="vi-VN" sz="2400" b="1" i="1" dirty="0">
                <a:solidFill>
                  <a:srgbClr val="002060"/>
                </a:solidFill>
                <a:latin typeface="Calibri" panose="020F0502020204030204"/>
              </a:rPr>
              <a:t>.</a:t>
            </a:r>
          </a:p>
          <a:p>
            <a:pPr marL="457200" lvl="0" indent="-457200" algn="just">
              <a:buFont typeface="Arial" panose="020B0604020202020204" pitchFamily="34" charset="0"/>
              <a:buChar char="•"/>
              <a:defRPr/>
            </a:pPr>
            <a:r>
              <a:rPr lang="vi-VN" sz="2400" i="1" dirty="0">
                <a:solidFill>
                  <a:srgbClr val="FF0000"/>
                </a:solidFill>
                <a:latin typeface="Calibri" panose="020F0502020204030204"/>
              </a:rPr>
              <a:t>Ban đầu: Thích xứ sở thần tiên mà câu chuyện g</a:t>
            </a:r>
            <a:r>
              <a:rPr lang="en-US" sz="2400" i="1" dirty="0">
                <a:solidFill>
                  <a:srgbClr val="FF0000"/>
                </a:solidFill>
                <a:latin typeface="Calibri" panose="020F0502020204030204"/>
              </a:rPr>
              <a:t>ợ</a:t>
            </a:r>
            <a:r>
              <a:rPr lang="vi-VN" sz="2400" i="1" dirty="0">
                <a:solidFill>
                  <a:srgbClr val="FF0000"/>
                </a:solidFill>
                <a:latin typeface="Calibri" panose="020F0502020204030204"/>
              </a:rPr>
              <a:t>i ra.</a:t>
            </a:r>
            <a:endParaRPr lang="en-US" sz="24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400" i="1" dirty="0">
                <a:solidFill>
                  <a:srgbClr val="FF0000"/>
                </a:solidFill>
                <a:latin typeface="Calibri" panose="020F0502020204030204"/>
              </a:rPr>
              <a:t>Sau đó: Xúc động về tình cảm bà cháu được thể hiện qua </a:t>
            </a:r>
            <a:r>
              <a:rPr lang="vi-VN" sz="2400" i="1" dirty="0" smtClean="0">
                <a:solidFill>
                  <a:srgbClr val="FF0000"/>
                </a:solidFill>
                <a:latin typeface="Calibri" panose="020F0502020204030204"/>
              </a:rPr>
              <a:t>trong </a:t>
            </a:r>
            <a:r>
              <a:rPr lang="vi-VN" sz="2400" i="1" dirty="0">
                <a:solidFill>
                  <a:srgbClr val="FF0000"/>
                </a:solidFill>
                <a:latin typeface="Calibri" panose="020F0502020204030204"/>
              </a:rPr>
              <a:t>câu</a:t>
            </a:r>
            <a:r>
              <a:rPr lang="en-US" sz="2400" i="1" dirty="0">
                <a:solidFill>
                  <a:srgbClr val="FF0000"/>
                </a:solidFill>
                <a:latin typeface="Calibri" panose="020F0502020204030204"/>
              </a:rPr>
              <a:t> </a:t>
            </a:r>
            <a:r>
              <a:rPr lang="vi-VN" sz="2400" i="1" dirty="0">
                <a:solidFill>
                  <a:srgbClr val="FF0000"/>
                </a:solidFill>
                <a:latin typeface="Calibri" panose="020F0502020204030204"/>
              </a:rPr>
              <a:t>chuyện.</a:t>
            </a:r>
            <a:endParaRPr lang="en-US" sz="24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400" i="1" dirty="0">
                <a:solidFill>
                  <a:srgbClr val="FF0000"/>
                </a:solidFill>
                <a:latin typeface="Calibri" panose="020F0502020204030204"/>
              </a:rPr>
              <a:t> Cuối cùng: Thích cách kết thúc có hậu của câu chuyện</a:t>
            </a:r>
            <a:r>
              <a:rPr lang="vi-VN" sz="2400" i="1" dirty="0" smtClean="0">
                <a:solidFill>
                  <a:srgbClr val="FF0000"/>
                </a:solidFill>
                <a:latin typeface="Calibri" panose="020F0502020204030204"/>
              </a:rPr>
              <a:t>.</a:t>
            </a:r>
            <a:endParaRPr lang="en-US" sz="2400" i="1" dirty="0">
              <a:solidFill>
                <a:srgbClr val="FF0000"/>
              </a:solidFill>
              <a:latin typeface="Calibri" panose="020F0502020204030204"/>
            </a:endParaRPr>
          </a:p>
          <a:p>
            <a:pPr marL="457200" lvl="0" indent="-457200" algn="just">
              <a:buFont typeface="Arial" panose="020B0604020202020204" pitchFamily="34" charset="0"/>
              <a:buChar char="•"/>
              <a:defRPr/>
            </a:pPr>
            <a:r>
              <a:rPr lang="en-US" sz="2400" b="1" i="1" dirty="0" smtClean="0">
                <a:solidFill>
                  <a:srgbClr val="002060"/>
                </a:solidFill>
                <a:latin typeface="Calibri" panose="020F0502020204030204"/>
              </a:rPr>
              <a:t>=&gt; </a:t>
            </a:r>
            <a:r>
              <a:rPr lang="en-US" sz="2400" b="1" i="1" dirty="0" err="1" smtClean="0">
                <a:solidFill>
                  <a:srgbClr val="002060"/>
                </a:solidFill>
                <a:latin typeface="Calibri" panose="020F0502020204030204"/>
              </a:rPr>
              <a:t>Lưu</a:t>
            </a:r>
            <a:r>
              <a:rPr lang="en-US" sz="2400" b="1" i="1" dirty="0" smtClean="0">
                <a:solidFill>
                  <a:srgbClr val="002060"/>
                </a:solidFill>
                <a:latin typeface="Calibri" panose="020F0502020204030204"/>
              </a:rPr>
              <a:t> ý: </a:t>
            </a:r>
            <a:r>
              <a:rPr lang="en-US" sz="2400" b="1" i="1" dirty="0" err="1" smtClean="0">
                <a:solidFill>
                  <a:srgbClr val="002060"/>
                </a:solidFill>
                <a:latin typeface="Calibri" panose="020F0502020204030204"/>
              </a:rPr>
              <a:t>Trình</a:t>
            </a:r>
            <a:r>
              <a:rPr lang="en-US" sz="2400" b="1" i="1" dirty="0" smtClean="0">
                <a:solidFill>
                  <a:srgbClr val="002060"/>
                </a:solidFill>
                <a:latin typeface="Calibri" panose="020F0502020204030204"/>
              </a:rPr>
              <a:t> </a:t>
            </a:r>
            <a:r>
              <a:rPr lang="en-US" sz="2400" b="1" i="1" dirty="0" err="1" smtClean="0">
                <a:solidFill>
                  <a:srgbClr val="002060"/>
                </a:solidFill>
                <a:latin typeface="Calibri" panose="020F0502020204030204"/>
              </a:rPr>
              <a:t>bày</a:t>
            </a:r>
            <a:r>
              <a:rPr lang="en-US" sz="2400" b="1" i="1" dirty="0" smtClean="0">
                <a:solidFill>
                  <a:srgbClr val="002060"/>
                </a:solidFill>
                <a:latin typeface="Calibri" panose="020F0502020204030204"/>
              </a:rPr>
              <a:t> </a:t>
            </a:r>
            <a:r>
              <a:rPr lang="en-US" sz="2400" b="1" i="1" dirty="0" err="1" smtClean="0">
                <a:solidFill>
                  <a:srgbClr val="002060"/>
                </a:solidFill>
                <a:latin typeface="Calibri" panose="020F0502020204030204"/>
              </a:rPr>
              <a:t>rõ</a:t>
            </a:r>
            <a:r>
              <a:rPr lang="en-US" sz="2400" b="1" i="1" dirty="0" smtClean="0">
                <a:solidFill>
                  <a:srgbClr val="002060"/>
                </a:solidFill>
                <a:latin typeface="Calibri" panose="020F0502020204030204"/>
              </a:rPr>
              <a:t> </a:t>
            </a:r>
            <a:r>
              <a:rPr lang="en-US" sz="2400" b="1" i="1" dirty="0" err="1" smtClean="0">
                <a:solidFill>
                  <a:srgbClr val="002060"/>
                </a:solidFill>
                <a:latin typeface="Calibri" panose="020F0502020204030204"/>
              </a:rPr>
              <a:t>ràng</a:t>
            </a:r>
            <a:r>
              <a:rPr lang="en-US" sz="2400" b="1" i="1" dirty="0" smtClean="0">
                <a:solidFill>
                  <a:srgbClr val="002060"/>
                </a:solidFill>
                <a:latin typeface="Calibri" panose="020F0502020204030204"/>
              </a:rPr>
              <a:t>, </a:t>
            </a:r>
            <a:r>
              <a:rPr lang="en-US" sz="2400" b="1" i="1" dirty="0" err="1" smtClean="0">
                <a:solidFill>
                  <a:srgbClr val="002060"/>
                </a:solidFill>
                <a:latin typeface="Calibri" panose="020F0502020204030204"/>
              </a:rPr>
              <a:t>mạch</a:t>
            </a:r>
            <a:r>
              <a:rPr lang="en-US" sz="2400" b="1" i="1" dirty="0" smtClean="0">
                <a:solidFill>
                  <a:srgbClr val="002060"/>
                </a:solidFill>
                <a:latin typeface="Calibri" panose="020F0502020204030204"/>
              </a:rPr>
              <a:t> </a:t>
            </a:r>
            <a:r>
              <a:rPr lang="en-US" sz="2400" b="1" i="1" dirty="0" err="1" smtClean="0">
                <a:solidFill>
                  <a:srgbClr val="002060"/>
                </a:solidFill>
                <a:latin typeface="Calibri" panose="020F0502020204030204"/>
              </a:rPr>
              <a:t>lạc</a:t>
            </a:r>
            <a:r>
              <a:rPr lang="en-US" sz="2400" b="1" i="1" dirty="0" smtClean="0">
                <a:solidFill>
                  <a:srgbClr val="002060"/>
                </a:solidFill>
                <a:latin typeface="Calibri" panose="020F0502020204030204"/>
              </a:rPr>
              <a:t>.</a:t>
            </a:r>
          </a:p>
          <a:p>
            <a:pPr marL="457200" lvl="0" indent="-457200" algn="just">
              <a:buFont typeface="Arial" panose="020B0604020202020204" pitchFamily="34" charset="0"/>
              <a:buChar char="•"/>
              <a:defRPr/>
            </a:pPr>
            <a:endParaRPr lang="vi-VN" sz="2300" i="1" dirty="0">
              <a:solidFill>
                <a:srgbClr val="FF0000"/>
              </a:solidFill>
              <a:latin typeface="Calibri" panose="020F0502020204030204"/>
            </a:endParaRPr>
          </a:p>
        </p:txBody>
      </p:sp>
    </p:spTree>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barn(inVertical)">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854607-32E5-91DB-4262-D983329F3D9B}"/>
              </a:ext>
            </a:extLst>
          </p:cNvPr>
          <p:cNvGrpSpPr/>
          <p:nvPr/>
        </p:nvGrpSpPr>
        <p:grpSpPr>
          <a:xfrm>
            <a:off x="924444" y="205742"/>
            <a:ext cx="9915006" cy="1003810"/>
            <a:chOff x="5638354" y="1712441"/>
            <a:chExt cx="9915006"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105407"/>
              <a:ext cx="9182100" cy="700629"/>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Đoạn văn trình bày các ý theo cách nào dưới đây?</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4"/>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5"/>
          <a:stretch>
            <a:fillRect/>
          </a:stretch>
        </p:blipFill>
        <p:spPr>
          <a:xfrm>
            <a:off x="924444" y="4895122"/>
            <a:ext cx="4243302" cy="1534306"/>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6"/>
          <a:stretch>
            <a:fillRect/>
          </a:stretch>
        </p:blipFill>
        <p:spPr>
          <a:xfrm>
            <a:off x="5900399" y="4636627"/>
            <a:ext cx="5190260" cy="1792800"/>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43640" y="4398986"/>
            <a:ext cx="1128581" cy="792803"/>
          </a:xfrm>
          <a:prstGeom prst="rect">
            <a:avLst/>
          </a:prstGeom>
        </p:spPr>
      </p:pic>
      <p:sp>
        <p:nvSpPr>
          <p:cNvPr id="11" name="Rectangle: Folded Corner 41">
            <a:extLst>
              <a:ext uri="{FF2B5EF4-FFF2-40B4-BE49-F238E27FC236}">
                <a16:creationId xmlns:a16="http://schemas.microsoft.com/office/drawing/2014/main" id="{69D08C65-11E5-4B60-8EF4-949D601E241F}"/>
              </a:ext>
            </a:extLst>
          </p:cNvPr>
          <p:cNvSpPr/>
          <p:nvPr/>
        </p:nvSpPr>
        <p:spPr>
          <a:xfrm>
            <a:off x="628651" y="1600199"/>
            <a:ext cx="4248149" cy="2166266"/>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p:cNvPicPr>
            <a:picLocks noChangeAspect="1"/>
          </p:cNvPicPr>
          <p:nvPr/>
        </p:nvPicPr>
        <p:blipFill>
          <a:blip r:embed="rId8"/>
          <a:stretch>
            <a:fillRect/>
          </a:stretch>
        </p:blipFill>
        <p:spPr>
          <a:xfrm>
            <a:off x="535149" y="1275629"/>
            <a:ext cx="5265300" cy="3294922"/>
          </a:xfrm>
          <a:prstGeom prst="rect">
            <a:avLst/>
          </a:prstGeom>
        </p:spPr>
      </p:pic>
      <p:pic>
        <p:nvPicPr>
          <p:cNvPr id="4" name="Picture 3"/>
          <p:cNvPicPr>
            <a:picLocks noChangeAspect="1"/>
          </p:cNvPicPr>
          <p:nvPr/>
        </p:nvPicPr>
        <p:blipFill>
          <a:blip r:embed="rId9"/>
          <a:stretch>
            <a:fillRect/>
          </a:stretch>
        </p:blipFill>
        <p:spPr>
          <a:xfrm>
            <a:off x="5800451" y="1209552"/>
            <a:ext cx="5558232" cy="3597975"/>
          </a:xfrm>
          <a:prstGeom prst="rect">
            <a:avLst/>
          </a:prstGeom>
        </p:spPr>
      </p:pic>
    </p:spTree>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3">
            <a:extLst>
              <a:ext uri="{28A0092B-C50C-407E-A947-70E740481C1C}">
                <a14:useLocalDpi xmlns:a14="http://schemas.microsoft.com/office/drawing/2010/main" val="0"/>
              </a:ext>
            </a:extLst>
          </a:blip>
          <a:srcRect l="32973" t="36230" r="33642" b="30468"/>
          <a:stretch/>
        </p:blipFill>
        <p:spPr>
          <a:xfrm flipH="1">
            <a:off x="8968378" y="4142509"/>
            <a:ext cx="1953491" cy="2312516"/>
          </a:xfrm>
          <a:prstGeom prst="rect">
            <a:avLst/>
          </a:prstGeom>
        </p:spPr>
      </p:pic>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654573"/>
          </a:xfrm>
          <a:prstGeom prst="rect">
            <a:avLst/>
          </a:prstGeom>
          <a:noFill/>
        </p:spPr>
        <p:txBody>
          <a:bodyPr wrap="square" rtlCol="0">
            <a:spAutoFit/>
          </a:bodyPr>
          <a:lstStyle/>
          <a:p>
            <a:pPr algn="just">
              <a:lnSpc>
                <a:spcPct val="150000"/>
              </a:lnSpc>
            </a:pPr>
            <a:r>
              <a:rPr lang="en-US" sz="3700" b="0" i="0" dirty="0">
                <a:solidFill>
                  <a:srgbClr val="000000"/>
                </a:solidFill>
                <a:effectLst/>
              </a:rPr>
              <a:t> </a:t>
            </a:r>
            <a:r>
              <a:rPr lang="en-US" sz="3700" b="0" i="0" dirty="0">
                <a:solidFill>
                  <a:srgbClr val="002060"/>
                </a:solidFill>
                <a:effectLst/>
              </a:rPr>
              <a:t>- </a:t>
            </a:r>
            <a:r>
              <a:rPr lang="en-US" sz="3700" b="0" i="0" dirty="0" err="1">
                <a:solidFill>
                  <a:srgbClr val="002060"/>
                </a:solidFill>
                <a:effectLst/>
              </a:rPr>
              <a:t>Cách</a:t>
            </a:r>
            <a:r>
              <a:rPr lang="en-US" sz="3700" b="0" i="0" dirty="0">
                <a:solidFill>
                  <a:srgbClr val="002060"/>
                </a:solidFill>
                <a:effectLst/>
              </a:rPr>
              <a:t> </a:t>
            </a:r>
            <a:r>
              <a:rPr lang="en-US" sz="3700" b="0" i="0" dirty="0" err="1">
                <a:solidFill>
                  <a:srgbClr val="002060"/>
                </a:solidFill>
                <a:effectLst/>
              </a:rPr>
              <a:t>sắp</a:t>
            </a:r>
            <a:r>
              <a:rPr lang="en-US" sz="3700" b="0" i="0" dirty="0">
                <a:solidFill>
                  <a:srgbClr val="002060"/>
                </a:solidFill>
                <a:effectLst/>
              </a:rPr>
              <a:t> </a:t>
            </a:r>
            <a:r>
              <a:rPr lang="en-US" sz="3700" b="0" i="0" dirty="0" err="1">
                <a:solidFill>
                  <a:srgbClr val="002060"/>
                </a:solidFill>
                <a:effectLst/>
              </a:rPr>
              <a:t>xếp</a:t>
            </a:r>
            <a:r>
              <a:rPr lang="en-US" sz="3700" b="0" i="0" dirty="0">
                <a:solidFill>
                  <a:srgbClr val="002060"/>
                </a:solidFill>
                <a:effectLst/>
              </a:rPr>
              <a:t> ý </a:t>
            </a:r>
            <a:r>
              <a:rPr lang="en-US" sz="3700" b="0" i="0" dirty="0" err="1">
                <a:solidFill>
                  <a:srgbClr val="002060"/>
                </a:solidFill>
                <a:effectLst/>
              </a:rPr>
              <a:t>trong</a:t>
            </a:r>
            <a:r>
              <a:rPr lang="en-US" sz="3700" b="0" i="0" dirty="0">
                <a:solidFill>
                  <a:srgbClr val="002060"/>
                </a:solidFill>
                <a:effectLst/>
              </a:rPr>
              <a:t> </a:t>
            </a:r>
            <a:r>
              <a:rPr lang="en-US" sz="3700" b="0" i="0" dirty="0" err="1">
                <a:solidFill>
                  <a:srgbClr val="002060"/>
                </a:solidFill>
                <a:effectLst/>
              </a:rPr>
              <a:t>đoạn</a:t>
            </a:r>
            <a:r>
              <a:rPr lang="en-US" sz="3700" b="0" i="0" dirty="0">
                <a:solidFill>
                  <a:srgbClr val="002060"/>
                </a:solidFill>
                <a:effectLst/>
              </a:rPr>
              <a:t> (</a:t>
            </a:r>
            <a:r>
              <a:rPr lang="en-US" sz="3700" b="0" i="0" dirty="0" err="1">
                <a:solidFill>
                  <a:srgbClr val="002060"/>
                </a:solidFill>
                <a:effectLst/>
              </a:rPr>
              <a:t>mở</a:t>
            </a:r>
            <a:r>
              <a:rPr lang="en-US" sz="3700" b="0" i="0" dirty="0">
                <a:solidFill>
                  <a:srgbClr val="002060"/>
                </a:solidFill>
                <a:effectLst/>
              </a:rPr>
              <a:t> </a:t>
            </a:r>
            <a:r>
              <a:rPr lang="en-US" sz="3700" b="0" i="0" dirty="0" err="1">
                <a:solidFill>
                  <a:srgbClr val="002060"/>
                </a:solidFill>
                <a:effectLst/>
              </a:rPr>
              <a:t>đầu</a:t>
            </a:r>
            <a:r>
              <a:rPr lang="en-US" sz="3700" b="0" i="0" dirty="0">
                <a:solidFill>
                  <a:srgbClr val="002060"/>
                </a:solidFill>
                <a:effectLst/>
              </a:rPr>
              <a:t>, </a:t>
            </a:r>
            <a:r>
              <a:rPr lang="en-US" sz="3700" b="0" i="0" dirty="0" err="1">
                <a:solidFill>
                  <a:srgbClr val="002060"/>
                </a:solidFill>
                <a:effectLst/>
              </a:rPr>
              <a:t>triển</a:t>
            </a:r>
            <a:r>
              <a:rPr lang="en-US" sz="3700" b="0" i="0" dirty="0">
                <a:solidFill>
                  <a:srgbClr val="002060"/>
                </a:solidFill>
                <a:effectLst/>
              </a:rPr>
              <a:t> </a:t>
            </a:r>
            <a:r>
              <a:rPr lang="en-US" sz="3700" b="0" i="0" dirty="0" err="1">
                <a:solidFill>
                  <a:srgbClr val="002060"/>
                </a:solidFill>
                <a:effectLst/>
              </a:rPr>
              <a:t>khai</a:t>
            </a:r>
            <a:r>
              <a:rPr lang="en-US" sz="3700" b="0" i="0" dirty="0">
                <a:solidFill>
                  <a:srgbClr val="002060"/>
                </a:solidFill>
                <a:effectLst/>
              </a:rPr>
              <a:t>,…)</a:t>
            </a:r>
          </a:p>
          <a:p>
            <a:pPr algn="just">
              <a:lnSpc>
                <a:spcPct val="150000"/>
              </a:lnSpc>
            </a:pPr>
            <a:r>
              <a:rPr lang="en-US" sz="3700" b="0" i="0" dirty="0">
                <a:solidFill>
                  <a:srgbClr val="002060"/>
                </a:solidFill>
                <a:effectLst/>
              </a:rPr>
              <a:t>- </a:t>
            </a:r>
            <a:r>
              <a:rPr lang="en-US" sz="3700" b="0" i="0" dirty="0" err="1">
                <a:solidFill>
                  <a:srgbClr val="002060"/>
                </a:solidFill>
                <a:effectLst/>
              </a:rPr>
              <a:t>Cách</a:t>
            </a:r>
            <a:r>
              <a:rPr lang="en-US" sz="3700" b="0" i="0" dirty="0">
                <a:solidFill>
                  <a:srgbClr val="002060"/>
                </a:solidFill>
                <a:effectLst/>
              </a:rPr>
              <a:t> </a:t>
            </a:r>
            <a:r>
              <a:rPr lang="en-US" sz="3700" b="0" i="0" dirty="0" err="1">
                <a:solidFill>
                  <a:srgbClr val="002060"/>
                </a:solidFill>
                <a:effectLst/>
              </a:rPr>
              <a:t>nêu</a:t>
            </a:r>
            <a:r>
              <a:rPr lang="en-US" sz="3700" b="0" i="0" dirty="0">
                <a:solidFill>
                  <a:srgbClr val="002060"/>
                </a:solidFill>
                <a:effectLst/>
              </a:rPr>
              <a:t> </a:t>
            </a:r>
            <a:r>
              <a:rPr lang="en-US" sz="3700" b="0" i="0" dirty="0" err="1">
                <a:solidFill>
                  <a:srgbClr val="002060"/>
                </a:solidFill>
                <a:effectLst/>
              </a:rPr>
              <a:t>lí</a:t>
            </a:r>
            <a:r>
              <a:rPr lang="en-US" sz="3700" b="0" i="0" dirty="0">
                <a:solidFill>
                  <a:srgbClr val="002060"/>
                </a:solidFill>
                <a:effectLst/>
              </a:rPr>
              <a:t> do </a:t>
            </a:r>
            <a:r>
              <a:rPr lang="en-US" sz="3700" b="0" i="0" dirty="0" err="1">
                <a:solidFill>
                  <a:srgbClr val="002060"/>
                </a:solidFill>
                <a:effectLst/>
              </a:rPr>
              <a:t>yêu</a:t>
            </a:r>
            <a:r>
              <a:rPr lang="en-US" sz="3700" b="0" i="0" dirty="0">
                <a:solidFill>
                  <a:srgbClr val="002060"/>
                </a:solidFill>
                <a:effectLst/>
              </a:rPr>
              <a:t> </a:t>
            </a:r>
            <a:r>
              <a:rPr lang="en-US" sz="3700" b="0" i="0" dirty="0" err="1">
                <a:solidFill>
                  <a:srgbClr val="002060"/>
                </a:solidFill>
                <a:effectLst/>
              </a:rPr>
              <a:t>thích</a:t>
            </a:r>
            <a:r>
              <a:rPr lang="en-US" sz="3700" b="0" i="0" dirty="0">
                <a:solidFill>
                  <a:srgbClr val="002060"/>
                </a:solidFill>
                <a:effectLst/>
              </a:rPr>
              <a:t> </a:t>
            </a:r>
            <a:r>
              <a:rPr lang="en-US" sz="3700" b="0" i="0" dirty="0" err="1">
                <a:solidFill>
                  <a:srgbClr val="002060"/>
                </a:solidFill>
                <a:effectLst/>
              </a:rPr>
              <a:t>câu</a:t>
            </a:r>
            <a:r>
              <a:rPr lang="en-US" sz="3700" b="0" i="0" dirty="0">
                <a:solidFill>
                  <a:srgbClr val="002060"/>
                </a:solidFill>
                <a:effectLst/>
              </a:rPr>
              <a:t> </a:t>
            </a:r>
            <a:r>
              <a:rPr lang="en-US" sz="3700" b="0" i="0" dirty="0" err="1">
                <a:solidFill>
                  <a:srgbClr val="002060"/>
                </a:solidFill>
                <a:effectLst/>
              </a:rPr>
              <a:t>chuyện</a:t>
            </a:r>
            <a:endParaRPr lang="en-US" sz="3700" b="0" i="0" dirty="0">
              <a:solidFill>
                <a:srgbClr val="002060"/>
              </a:solidFill>
              <a:effectLst/>
            </a:endParaRPr>
          </a:p>
          <a:p>
            <a:pPr algn="just">
              <a:lnSpc>
                <a:spcPct val="150000"/>
              </a:lnSpc>
            </a:pPr>
            <a:r>
              <a:rPr lang="en-US" sz="3700" b="0" i="0" dirty="0">
                <a:solidFill>
                  <a:srgbClr val="002060"/>
                </a:solidFill>
                <a:effectLst/>
              </a:rPr>
              <a:t>- </a:t>
            </a:r>
            <a:r>
              <a:rPr lang="en-US" sz="3700" b="0" i="0" dirty="0" err="1">
                <a:solidFill>
                  <a:srgbClr val="002060"/>
                </a:solidFill>
                <a:effectLst/>
              </a:rPr>
              <a:t>Cách</a:t>
            </a:r>
            <a:r>
              <a:rPr lang="en-US" sz="3700" b="0" i="0" dirty="0">
                <a:solidFill>
                  <a:srgbClr val="002060"/>
                </a:solidFill>
                <a:effectLst/>
              </a:rPr>
              <a:t> </a:t>
            </a:r>
            <a:r>
              <a:rPr lang="en-US" sz="3700" b="0" i="0" dirty="0" err="1">
                <a:solidFill>
                  <a:srgbClr val="002060"/>
                </a:solidFill>
                <a:effectLst/>
              </a:rPr>
              <a:t>thức</a:t>
            </a:r>
            <a:r>
              <a:rPr lang="en-US" sz="3700" b="0" i="0" dirty="0">
                <a:solidFill>
                  <a:srgbClr val="002060"/>
                </a:solidFill>
                <a:effectLst/>
              </a:rPr>
              <a:t> </a:t>
            </a:r>
            <a:r>
              <a:rPr lang="en-US" sz="3700" b="0" i="0" dirty="0" err="1">
                <a:solidFill>
                  <a:srgbClr val="002060"/>
                </a:solidFill>
                <a:effectLst/>
              </a:rPr>
              <a:t>trình</a:t>
            </a:r>
            <a:r>
              <a:rPr lang="en-US" sz="3700" b="0" i="0" dirty="0">
                <a:solidFill>
                  <a:srgbClr val="002060"/>
                </a:solidFill>
                <a:effectLst/>
              </a:rPr>
              <a:t> </a:t>
            </a:r>
            <a:r>
              <a:rPr lang="en-US" sz="3700" b="0" i="0" dirty="0" err="1">
                <a:solidFill>
                  <a:srgbClr val="002060"/>
                </a:solidFill>
                <a:effectLst/>
              </a:rPr>
              <a:t>bày</a:t>
            </a:r>
            <a:r>
              <a:rPr lang="en-US" sz="3700" b="0" i="0" dirty="0">
                <a:solidFill>
                  <a:srgbClr val="002060"/>
                </a:solidFill>
                <a:effectLst/>
              </a:rPr>
              <a:t> </a:t>
            </a:r>
            <a:r>
              <a:rPr lang="en-US" sz="3700" b="0" i="0" dirty="0" err="1">
                <a:solidFill>
                  <a:srgbClr val="002060"/>
                </a:solidFill>
                <a:effectLst/>
              </a:rPr>
              <a:t>đoạn</a:t>
            </a:r>
            <a:r>
              <a:rPr lang="en-US" sz="3700" b="0" i="0" dirty="0">
                <a:solidFill>
                  <a:srgbClr val="002060"/>
                </a:solidFill>
                <a:effectLst/>
              </a:rPr>
              <a:t> </a:t>
            </a:r>
            <a:r>
              <a:rPr lang="en-US" sz="3700" b="0" i="0" dirty="0" err="1">
                <a:solidFill>
                  <a:srgbClr val="002060"/>
                </a:solidFill>
                <a:effectLst/>
              </a:rPr>
              <a:t>văn</a:t>
            </a:r>
            <a:endParaRPr lang="en-US" sz="3700" b="0" i="0" dirty="0">
              <a:solidFill>
                <a:srgbClr val="002060"/>
              </a:solidFill>
              <a:effectLst/>
            </a:endParaRPr>
          </a:p>
        </p:txBody>
      </p:sp>
      <p:sp>
        <p:nvSpPr>
          <p:cNvPr id="8" name="文本框 12">
            <a:extLst>
              <a:ext uri="{FF2B5EF4-FFF2-40B4-BE49-F238E27FC236}">
                <a16:creationId xmlns:a16="http://schemas.microsoft.com/office/drawing/2014/main" id="{A943ABDC-2C4B-93A9-5A1E-9B41EDC55561}"/>
              </a:ext>
            </a:extLst>
          </p:cNvPr>
          <p:cNvSpPr txBox="1"/>
          <p:nvPr/>
        </p:nvSpPr>
        <p:spPr>
          <a:xfrm>
            <a:off x="4670662" y="4718930"/>
            <a:ext cx="4297716" cy="1569660"/>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0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000" b="0" i="0" u="none" strike="noStrike" kern="1200" cap="none" spc="0" normalizeH="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a:t>
            </a:r>
            <a:r>
              <a:rPr lang="en-US" altLang="zh-CN" sz="4000" noProof="0" dirty="0" smtClean="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SVN-SAF" panose="02040603050506020204" pitchFamily="18" charset="0"/>
                <a:ea typeface="字魂105号-简雅黑" panose="00000500000000000000" pitchFamily="2" charset="-122"/>
              </a:rPr>
              <a:t>ĐÔI</a:t>
            </a:r>
            <a:endParaRPr kumimoji="0" lang="zh-CN" altLang="en-US" sz="4000" b="0" i="0" u="none" strike="noStrike" kern="1200" cap="none" spc="0" normalizeH="0" baseline="0" noProof="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Tree>
    <p:extLst>
      <p:ext uri="{BB962C8B-B14F-4D97-AF65-F5344CB8AC3E}">
        <p14:creationId xmlns:p14="http://schemas.microsoft.com/office/powerpoint/2010/main" val="48854660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par>
                              <p:cTn id="14" fill="hold">
                                <p:stCondLst>
                                  <p:cond delay="500"/>
                                </p:stCondLst>
                                <p:childTnLst>
                                  <p:par>
                                    <p:cTn id="15" presetID="2" presetClass="entr" presetSubtype="9" fill="hold" nodeType="afterEffect" p14:presetBounceEnd="60000">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14:bounceEnd="60000">
                                          <p:cBhvr additive="base">
                                            <p:cTn id="17" dur="750" fill="hold"/>
                                            <p:tgtEl>
                                              <p:spTgt spid="6"/>
                                            </p:tgtEl>
                                            <p:attrNameLst>
                                              <p:attrName>ppt_x</p:attrName>
                                            </p:attrNameLst>
                                          </p:cBhvr>
                                          <p:tavLst>
                                            <p:tav tm="0">
                                              <p:val>
                                                <p:strVal val="0-#ppt_w/2"/>
                                              </p:val>
                                            </p:tav>
                                            <p:tav tm="100000">
                                              <p:val>
                                                <p:strVal val="#ppt_x"/>
                                              </p:val>
                                            </p:tav>
                                          </p:tavLst>
                                        </p:anim>
                                        <p:anim calcmode="lin" valueType="num" p14:bounceEnd="60000">
                                          <p:cBhvr additive="base">
                                            <p:cTn id="18" dur="75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2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8"/>
                                            </p:tgtEl>
                                            <p:attrNameLst>
                                              <p:attrName>ppt_y</p:attrName>
                                            </p:attrNameLst>
                                          </p:cBhvr>
                                          <p:tavLst>
                                            <p:tav tm="0">
                                              <p:val>
                                                <p:strVal val="#ppt_y"/>
                                              </p:val>
                                            </p:tav>
                                            <p:tav tm="100000">
                                              <p:val>
                                                <p:strVal val="#ppt_y"/>
                                              </p:val>
                                            </p:tav>
                                          </p:tavLst>
                                        </p:anim>
                                        <p:anim calcmode="lin" valueType="num">
                                          <p:cBhvr>
                                            <p:cTn id="2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par>
                              <p:cTn id="14" fill="hold">
                                <p:stCondLst>
                                  <p:cond delay="500"/>
                                </p:stCondLst>
                                <p:childTnLst>
                                  <p:par>
                                    <p:cTn id="15" presetID="2" presetClass="entr" presetSubtype="9"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fill="hold"/>
                                            <p:tgtEl>
                                              <p:spTgt spid="6"/>
                                            </p:tgtEl>
                                            <p:attrNameLst>
                                              <p:attrName>ppt_x</p:attrName>
                                            </p:attrNameLst>
                                          </p:cBhvr>
                                          <p:tavLst>
                                            <p:tav tm="0">
                                              <p:val>
                                                <p:strVal val="0-#ppt_w/2"/>
                                              </p:val>
                                            </p:tav>
                                            <p:tav tm="100000">
                                              <p:val>
                                                <p:strVal val="#ppt_x"/>
                                              </p:val>
                                            </p:tav>
                                          </p:tavLst>
                                        </p:anim>
                                        <p:anim calcmode="lin" valueType="num">
                                          <p:cBhvr additive="base">
                                            <p:cTn id="18" dur="750" fill="hold"/>
                                            <p:tgtEl>
                                              <p:spTgt spid="6"/>
                                            </p:tgtEl>
                                            <p:attrNameLst>
                                              <p:attrName>ppt_y</p:attrName>
                                            </p:attrNameLst>
                                          </p:cBhvr>
                                          <p:tavLst>
                                            <p:tav tm="0">
                                              <p:val>
                                                <p:strVal val="0-#ppt_h/2"/>
                                              </p:val>
                                            </p:tav>
                                            <p:tav tm="100000">
                                              <p:val>
                                                <p:strVal val="#ppt_y"/>
                                              </p:val>
                                            </p:tav>
                                          </p:tavLst>
                                        </p:anim>
                                      </p:childTnLst>
                                    </p:cTn>
                                  </p:par>
                                </p:childTnLst>
                              </p:cTn>
                            </p:par>
                            <p:par>
                              <p:cTn id="19" fill="hold">
                                <p:stCondLst>
                                  <p:cond delay="125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8"/>
                                            </p:tgtEl>
                                            <p:attrNameLst>
                                              <p:attrName>ppt_y</p:attrName>
                                            </p:attrNameLst>
                                          </p:cBhvr>
                                          <p:tavLst>
                                            <p:tav tm="0">
                                              <p:val>
                                                <p:strVal val="#ppt_y"/>
                                              </p:val>
                                            </p:tav>
                                            <p:tav tm="100000">
                                              <p:val>
                                                <p:strVal val="#ppt_y"/>
                                              </p:val>
                                            </p:tav>
                                          </p:tavLst>
                                        </p:anim>
                                        <p:anim calcmode="lin" valueType="num">
                                          <p:cBhvr>
                                            <p:cTn id="2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8898E1-E3CA-414E-0545-A04010FD9F22}"/>
              </a:ext>
            </a:extLst>
          </p:cNvPr>
          <p:cNvSpPr txBox="1"/>
          <p:nvPr/>
        </p:nvSpPr>
        <p:spPr>
          <a:xfrm>
            <a:off x="1121198" y="1001782"/>
            <a:ext cx="10306344" cy="1082850"/>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400" dirty="0">
                <a:solidFill>
                  <a:srgbClr val="C00000"/>
                </a:solidFill>
                <a:latin typeface="Calibri" panose="020F0502020204030204" pitchFamily="34" charset="0"/>
                <a:cs typeface="Calibri" panose="020F0502020204030204" pitchFamily="34" charset="0"/>
              </a:rPr>
              <a:t>Đoạn văn thường </a:t>
            </a:r>
            <a:r>
              <a:rPr lang="en-US" sz="2400" b="1" dirty="0">
                <a:solidFill>
                  <a:srgbClr val="002060"/>
                </a:solidFill>
                <a:latin typeface="Calibri" panose="020F0502020204030204" pitchFamily="34" charset="0"/>
                <a:cs typeface="Calibri" panose="020F0502020204030204" pitchFamily="34" charset="0"/>
              </a:rPr>
              <a:t>M</a:t>
            </a:r>
            <a:r>
              <a:rPr lang="vi-VN" sz="2400" b="1" dirty="0" smtClean="0">
                <a:solidFill>
                  <a:srgbClr val="002060"/>
                </a:solidFill>
                <a:latin typeface="Calibri" panose="020F0502020204030204" pitchFamily="34" charset="0"/>
                <a:cs typeface="Calibri" panose="020F0502020204030204" pitchFamily="34" charset="0"/>
              </a:rPr>
              <a:t>ở </a:t>
            </a:r>
            <a:r>
              <a:rPr lang="vi-VN" sz="2400" b="1" dirty="0">
                <a:solidFill>
                  <a:srgbClr val="002060"/>
                </a:solidFill>
                <a:latin typeface="Calibri" panose="020F0502020204030204" pitchFamily="34" charset="0"/>
                <a:cs typeface="Calibri" panose="020F0502020204030204" pitchFamily="34" charset="0"/>
              </a:rPr>
              <a:t>đầu </a:t>
            </a:r>
            <a:r>
              <a:rPr lang="vi-VN" sz="2400" dirty="0">
                <a:solidFill>
                  <a:srgbClr val="C00000"/>
                </a:solidFill>
                <a:latin typeface="Calibri" panose="020F0502020204030204" pitchFamily="34" charset="0"/>
                <a:cs typeface="Calibri" panose="020F0502020204030204" pitchFamily="34" charset="0"/>
              </a:rPr>
              <a:t>bằng lời khẳng định sự yêu thích của người viết đối với câu chuyện (</a:t>
            </a:r>
            <a:r>
              <a:rPr lang="vi-VN" sz="2400" i="1" dirty="0">
                <a:solidFill>
                  <a:srgbClr val="C00000"/>
                </a:solidFill>
                <a:latin typeface="Calibri" panose="020F0502020204030204" pitchFamily="34" charset="0"/>
                <a:cs typeface="Calibri" panose="020F0502020204030204" pitchFamily="34" charset="0"/>
              </a:rPr>
              <a:t>nêu rõ tên câu chuyện và nếu có </a:t>
            </a:r>
            <a:r>
              <a:rPr lang="vi-VN" sz="2400" i="1" dirty="0" smtClean="0">
                <a:solidFill>
                  <a:srgbClr val="C00000"/>
                </a:solidFill>
                <a:latin typeface="Calibri" panose="020F0502020204030204" pitchFamily="34" charset="0"/>
                <a:cs typeface="Calibri" panose="020F0502020204030204" pitchFamily="34" charset="0"/>
              </a:rPr>
              <a:t> </a:t>
            </a:r>
            <a:r>
              <a:rPr lang="vi-VN" sz="2400" i="1" dirty="0">
                <a:solidFill>
                  <a:srgbClr val="C00000"/>
                </a:solidFill>
                <a:latin typeface="Calibri" panose="020F0502020204030204" pitchFamily="34" charset="0"/>
                <a:cs typeface="Calibri" panose="020F0502020204030204" pitchFamily="34" charset="0"/>
              </a:rPr>
              <a:t>thì nêu cả tên tác gi</a:t>
            </a:r>
            <a:r>
              <a:rPr lang="vi-VN" sz="2400" dirty="0">
                <a:solidFill>
                  <a:srgbClr val="C00000"/>
                </a:solidFill>
                <a:latin typeface="Calibri" panose="020F0502020204030204" pitchFamily="34" charset="0"/>
                <a:cs typeface="Calibri" panose="020F0502020204030204" pitchFamily="34" charset="0"/>
              </a:rPr>
              <a:t>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1121198" y="2194379"/>
            <a:ext cx="10306344" cy="1573197"/>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400" dirty="0">
                <a:solidFill>
                  <a:srgbClr val="C00000"/>
                </a:solidFill>
                <a:latin typeface="Calibri" panose="020F0502020204030204" pitchFamily="34" charset="0"/>
                <a:cs typeface="Calibri" panose="020F0502020204030204" pitchFamily="34" charset="0"/>
              </a:rPr>
              <a:t>Các câu tiếp theo </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trong</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phần</a:t>
            </a:r>
            <a:r>
              <a:rPr lang="en-US" sz="2400" dirty="0" smtClean="0">
                <a:solidFill>
                  <a:srgbClr val="C00000"/>
                </a:solidFill>
                <a:latin typeface="Calibri" panose="020F0502020204030204" pitchFamily="34" charset="0"/>
                <a:cs typeface="Calibri" panose="020F0502020204030204" pitchFamily="34" charset="0"/>
              </a:rPr>
              <a:t> </a:t>
            </a:r>
            <a:r>
              <a:rPr lang="en-US" sz="2400" b="1" dirty="0" err="1" smtClean="0">
                <a:solidFill>
                  <a:srgbClr val="002060"/>
                </a:solidFill>
                <a:latin typeface="Calibri" panose="020F0502020204030204" pitchFamily="34" charset="0"/>
                <a:cs typeface="Calibri" panose="020F0502020204030204" pitchFamily="34" charset="0"/>
              </a:rPr>
              <a:t>Triển</a:t>
            </a:r>
            <a:r>
              <a:rPr lang="en-US" sz="2400" b="1" dirty="0" smtClean="0">
                <a:solidFill>
                  <a:srgbClr val="002060"/>
                </a:solidFill>
                <a:latin typeface="Calibri" panose="020F0502020204030204" pitchFamily="34" charset="0"/>
                <a:cs typeface="Calibri" panose="020F0502020204030204" pitchFamily="34" charset="0"/>
              </a:rPr>
              <a:t> </a:t>
            </a:r>
            <a:r>
              <a:rPr lang="en-US" sz="2400" b="1" dirty="0" err="1" smtClean="0">
                <a:solidFill>
                  <a:srgbClr val="002060"/>
                </a:solidFill>
                <a:latin typeface="Calibri" panose="020F0502020204030204" pitchFamily="34" charset="0"/>
                <a:cs typeface="Calibri" panose="020F0502020204030204" pitchFamily="34" charset="0"/>
              </a:rPr>
              <a:t>kha</a:t>
            </a:r>
            <a:r>
              <a:rPr lang="en-US" sz="2400" dirty="0" err="1" smtClean="0">
                <a:solidFill>
                  <a:srgbClr val="C00000"/>
                </a:solidFill>
                <a:latin typeface="Calibri" panose="020F0502020204030204" pitchFamily="34" charset="0"/>
                <a:cs typeface="Calibri" panose="020F0502020204030204" pitchFamily="34" charset="0"/>
              </a:rPr>
              <a:t>i</a:t>
            </a:r>
            <a:r>
              <a:rPr lang="en-US" sz="2400" dirty="0" smtClean="0">
                <a:solidFill>
                  <a:srgbClr val="C00000"/>
                </a:solidFill>
                <a:latin typeface="Calibri" panose="020F0502020204030204" pitchFamily="34" charset="0"/>
                <a:cs typeface="Calibri" panose="020F0502020204030204" pitchFamily="34" charset="0"/>
              </a:rPr>
              <a:t> </a:t>
            </a:r>
            <a:r>
              <a:rPr lang="vi-VN" sz="2400" dirty="0" smtClean="0">
                <a:solidFill>
                  <a:srgbClr val="C00000"/>
                </a:solidFill>
                <a:latin typeface="Calibri" panose="020F0502020204030204" pitchFamily="34" charset="0"/>
                <a:cs typeface="Calibri" panose="020F0502020204030204" pitchFamily="34" charset="0"/>
              </a:rPr>
              <a:t>đưa </a:t>
            </a:r>
            <a:r>
              <a:rPr lang="vi-VN" sz="2400" dirty="0">
                <a:solidFill>
                  <a:srgbClr val="C00000"/>
                </a:solidFill>
                <a:latin typeface="Calibri" panose="020F0502020204030204" pitchFamily="34" charset="0"/>
                <a:cs typeface="Calibri" panose="020F0502020204030204" pitchFamily="34" charset="0"/>
              </a:rPr>
              <a:t>ra </a:t>
            </a:r>
            <a:r>
              <a:rPr lang="en-US" sz="2400" dirty="0" err="1" smtClean="0">
                <a:solidFill>
                  <a:srgbClr val="C00000"/>
                </a:solidFill>
                <a:latin typeface="Calibri" panose="020F0502020204030204" pitchFamily="34" charset="0"/>
                <a:cs typeface="Calibri" panose="020F0502020204030204" pitchFamily="34" charset="0"/>
              </a:rPr>
              <a:t>những</a:t>
            </a:r>
            <a:r>
              <a:rPr lang="en-US" sz="2400" dirty="0" smtClean="0">
                <a:solidFill>
                  <a:srgbClr val="C00000"/>
                </a:solidFill>
                <a:latin typeface="Calibri" panose="020F0502020204030204" pitchFamily="34" charset="0"/>
                <a:cs typeface="Calibri" panose="020F0502020204030204" pitchFamily="34" charset="0"/>
              </a:rPr>
              <a:t> </a:t>
            </a:r>
            <a:r>
              <a:rPr lang="vi-VN" sz="2400" dirty="0" smtClean="0">
                <a:solidFill>
                  <a:srgbClr val="C00000"/>
                </a:solidFill>
                <a:latin typeface="Calibri" panose="020F0502020204030204" pitchFamily="34" charset="0"/>
                <a:cs typeface="Calibri" panose="020F0502020204030204" pitchFamily="34" charset="0"/>
              </a:rPr>
              <a:t>lí </a:t>
            </a:r>
            <a:r>
              <a:rPr lang="vi-VN" sz="2400" dirty="0">
                <a:solidFill>
                  <a:srgbClr val="C00000"/>
                </a:solidFill>
                <a:latin typeface="Calibri" panose="020F0502020204030204" pitchFamily="34" charset="0"/>
                <a:cs typeface="Calibri" panose="020F0502020204030204" pitchFamily="34" charset="0"/>
              </a:rPr>
              <a:t>do yêu thích câu chuyện (</a:t>
            </a:r>
            <a:r>
              <a:rPr lang="vi-VN" sz="2400" i="1" dirty="0">
                <a:solidFill>
                  <a:srgbClr val="C00000"/>
                </a:solidFill>
                <a:latin typeface="Calibri" panose="020F0502020204030204" pitchFamily="34" charset="0"/>
                <a:cs typeface="Calibri" panose="020F0502020204030204" pitchFamily="34" charset="0"/>
              </a:rPr>
              <a:t>yêu thích chi tiết, nhân vật, cách kết thúc,</a:t>
            </a:r>
            <a:r>
              <a:rPr lang="vi-VN" sz="2400" dirty="0">
                <a:solidFill>
                  <a:srgbClr val="C00000"/>
                </a:solidFill>
                <a:latin typeface="Calibri" panose="020F0502020204030204" pitchFamily="34" charset="0"/>
                <a:cs typeface="Calibri" panose="020F0502020204030204" pitchFamily="34" charset="0"/>
              </a:rPr>
              <a:t>...), có thể kết hợp với những minh chứng cụ th</a:t>
            </a:r>
            <a:r>
              <a:rPr lang="en-US" sz="2400" dirty="0">
                <a:solidFill>
                  <a:srgbClr val="C00000"/>
                </a:solidFill>
                <a:latin typeface="Calibri" panose="020F0502020204030204" pitchFamily="34" charset="0"/>
                <a:cs typeface="Calibri" panose="020F0502020204030204" pitchFamily="34" charset="0"/>
              </a:rPr>
              <a:t>ể</a:t>
            </a:r>
            <a:r>
              <a:rPr lang="vi-VN" sz="2400" dirty="0">
                <a:solidFill>
                  <a:srgbClr val="C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1121198" y="3840619"/>
            <a:ext cx="10306344" cy="1050146"/>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en-US" sz="2400" dirty="0" smtClean="0">
                <a:solidFill>
                  <a:srgbClr val="C00000"/>
                </a:solidFill>
                <a:latin typeface="Calibri" panose="020F0502020204030204" pitchFamily="34" charset="0"/>
                <a:cs typeface="Calibri" panose="020F0502020204030204" pitchFamily="34" charset="0"/>
              </a:rPr>
              <a:t>C</a:t>
            </a:r>
            <a:r>
              <a:rPr lang="vi-VN" sz="2400" dirty="0" smtClean="0">
                <a:solidFill>
                  <a:srgbClr val="C00000"/>
                </a:solidFill>
                <a:latin typeface="Calibri" panose="020F0502020204030204" pitchFamily="34" charset="0"/>
                <a:cs typeface="Calibri" panose="020F0502020204030204" pitchFamily="34" charset="0"/>
              </a:rPr>
              <a:t>âu </a:t>
            </a:r>
            <a:r>
              <a:rPr lang="vi-VN" sz="2400" dirty="0">
                <a:solidFill>
                  <a:srgbClr val="C00000"/>
                </a:solidFill>
                <a:latin typeface="Calibri" panose="020F0502020204030204" pitchFamily="34" charset="0"/>
                <a:cs typeface="Calibri" panose="020F0502020204030204" pitchFamily="34" charset="0"/>
              </a:rPr>
              <a:t>kết </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trong</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phần</a:t>
            </a:r>
            <a:r>
              <a:rPr lang="en-US" sz="2400" dirty="0" smtClean="0">
                <a:solidFill>
                  <a:srgbClr val="C00000"/>
                </a:solidFill>
                <a:latin typeface="Calibri" panose="020F0502020204030204" pitchFamily="34" charset="0"/>
                <a:cs typeface="Calibri" panose="020F0502020204030204" pitchFamily="34" charset="0"/>
              </a:rPr>
              <a:t> </a:t>
            </a:r>
            <a:r>
              <a:rPr lang="en-US" sz="2400" b="1" dirty="0" err="1" smtClean="0">
                <a:solidFill>
                  <a:srgbClr val="002060"/>
                </a:solidFill>
                <a:latin typeface="Calibri" panose="020F0502020204030204" pitchFamily="34" charset="0"/>
                <a:cs typeface="Calibri" panose="020F0502020204030204" pitchFamily="34" charset="0"/>
              </a:rPr>
              <a:t>Kết</a:t>
            </a:r>
            <a:r>
              <a:rPr lang="en-US" sz="2400" b="1" dirty="0" smtClean="0">
                <a:solidFill>
                  <a:srgbClr val="002060"/>
                </a:solidFill>
                <a:latin typeface="Calibri" panose="020F0502020204030204" pitchFamily="34" charset="0"/>
                <a:cs typeface="Calibri" panose="020F0502020204030204" pitchFamily="34" charset="0"/>
              </a:rPr>
              <a:t> </a:t>
            </a:r>
            <a:r>
              <a:rPr lang="en-US" sz="2400" b="1" dirty="0" err="1" smtClean="0">
                <a:solidFill>
                  <a:srgbClr val="002060"/>
                </a:solidFill>
                <a:latin typeface="Calibri" panose="020F0502020204030204" pitchFamily="34" charset="0"/>
                <a:cs typeface="Calibri" panose="020F0502020204030204" pitchFamily="34" charset="0"/>
              </a:rPr>
              <a:t>thúc</a:t>
            </a:r>
            <a:r>
              <a:rPr lang="en-US" sz="2400" b="1" dirty="0" smtClean="0">
                <a:solidFill>
                  <a:srgbClr val="002060"/>
                </a:solidFill>
                <a:latin typeface="Calibri" panose="020F0502020204030204" pitchFamily="34" charset="0"/>
                <a:cs typeface="Calibri" panose="020F0502020204030204" pitchFamily="34" charset="0"/>
              </a:rPr>
              <a:t> </a:t>
            </a:r>
            <a:r>
              <a:rPr lang="vi-VN" sz="2400" dirty="0" smtClean="0">
                <a:solidFill>
                  <a:srgbClr val="C00000"/>
                </a:solidFill>
                <a:latin typeface="Calibri" panose="020F0502020204030204" pitchFamily="34" charset="0"/>
                <a:cs typeface="Calibri" panose="020F0502020204030204" pitchFamily="34" charset="0"/>
              </a:rPr>
              <a:t>khẳng </a:t>
            </a:r>
            <a:r>
              <a:rPr lang="vi-VN" sz="2400" dirty="0">
                <a:solidFill>
                  <a:srgbClr val="C00000"/>
                </a:solidFill>
                <a:latin typeface="Calibri" panose="020F0502020204030204" pitchFamily="34" charset="0"/>
                <a:cs typeface="Calibri" panose="020F0502020204030204" pitchFamily="34" charset="0"/>
              </a:rPr>
              <a:t>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96507" y="5000512"/>
            <a:ext cx="10306344" cy="1573197"/>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400" dirty="0">
                <a:solidFill>
                  <a:srgbClr val="0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Khi</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viết</a:t>
            </a:r>
            <a:r>
              <a:rPr lang="en-US" sz="2400" dirty="0" smtClean="0">
                <a:solidFill>
                  <a:srgbClr val="C00000"/>
                </a:solidFill>
                <a:latin typeface="Calibri" panose="020F0502020204030204" pitchFamily="34" charset="0"/>
                <a:cs typeface="Calibri" panose="020F0502020204030204" pitchFamily="34" charset="0"/>
              </a:rPr>
              <a:t> đ</a:t>
            </a:r>
            <a:r>
              <a:rPr lang="vi-VN" sz="2400" dirty="0" smtClean="0">
                <a:solidFill>
                  <a:srgbClr val="C00000"/>
                </a:solidFill>
                <a:latin typeface="Calibri" panose="020F0502020204030204" pitchFamily="34" charset="0"/>
                <a:cs typeface="Calibri" panose="020F0502020204030204" pitchFamily="34" charset="0"/>
              </a:rPr>
              <a:t>oạn </a:t>
            </a:r>
            <a:r>
              <a:rPr lang="vi-VN" sz="2400" dirty="0">
                <a:solidFill>
                  <a:srgbClr val="C00000"/>
                </a:solidFill>
                <a:latin typeface="Calibri" panose="020F0502020204030204" pitchFamily="34" charset="0"/>
                <a:cs typeface="Calibri" panose="020F0502020204030204" pitchFamily="34" charset="0"/>
              </a:rPr>
              <a:t>văn nên </a:t>
            </a:r>
            <a:r>
              <a:rPr lang="vi-VN" sz="2400" b="1" i="1" dirty="0">
                <a:solidFill>
                  <a:srgbClr val="002060"/>
                </a:solidFill>
                <a:latin typeface="Calibri" panose="020F0502020204030204" pitchFamily="34" charset="0"/>
                <a:cs typeface="Calibri" panose="020F0502020204030204" pitchFamily="34" charset="0"/>
              </a:rPr>
              <a:t>có những từ ngữ, câu văn bộc lộ rõ cảm xúc, sự yêu thích</a:t>
            </a:r>
            <a:r>
              <a:rPr lang="vi-VN" sz="2400" dirty="0">
                <a:solidFill>
                  <a:srgbClr val="C00000"/>
                </a:solidFill>
                <a:latin typeface="Calibri" panose="020F0502020204030204" pitchFamily="34" charset="0"/>
                <a:cs typeface="Calibri" panose="020F0502020204030204" pitchFamily="34" charset="0"/>
              </a:rPr>
              <a:t> của mình đối với câu chuyện</a:t>
            </a:r>
            <a:r>
              <a:rPr lang="vi-VN" sz="2400" dirty="0" smtClean="0">
                <a:solidFill>
                  <a:srgbClr val="C00000"/>
                </a:solidFill>
                <a:latin typeface="Calibri" panose="020F0502020204030204" pitchFamily="34" charset="0"/>
                <a:cs typeface="Calibri" panose="020F0502020204030204" pitchFamily="34" charset="0"/>
              </a:rPr>
              <a:t>.</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Cần</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trình</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bày</a:t>
            </a:r>
            <a:r>
              <a:rPr lang="en-US" sz="2400" dirty="0" smtClean="0">
                <a:solidFill>
                  <a:srgbClr val="C0000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rõ</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ràng</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mạch</a:t>
            </a:r>
            <a:r>
              <a:rPr lang="en-US" sz="2400" b="1" i="1" dirty="0" smtClean="0">
                <a:solidFill>
                  <a:srgbClr val="002060"/>
                </a:solidFill>
                <a:latin typeface="Calibri" panose="020F0502020204030204" pitchFamily="34" charset="0"/>
                <a:cs typeface="Calibri" panose="020F0502020204030204" pitchFamily="34" charset="0"/>
              </a:rPr>
              <a:t> </a:t>
            </a:r>
            <a:r>
              <a:rPr lang="en-US" sz="2400" b="1" i="1" dirty="0" err="1" smtClean="0">
                <a:solidFill>
                  <a:srgbClr val="002060"/>
                </a:solidFill>
                <a:latin typeface="Calibri" panose="020F0502020204030204" pitchFamily="34" charset="0"/>
                <a:cs typeface="Calibri" panose="020F0502020204030204" pitchFamily="34" charset="0"/>
              </a:rPr>
              <a:t>lạc</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Trình</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bày</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theo</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đúng</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hình</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thức</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của</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một</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đoạn</a:t>
            </a:r>
            <a:r>
              <a:rPr lang="en-US" sz="2400" dirty="0" smtClean="0">
                <a:solidFill>
                  <a:srgbClr val="C00000"/>
                </a:solidFill>
                <a:latin typeface="Calibri" panose="020F0502020204030204" pitchFamily="34" charset="0"/>
                <a:cs typeface="Calibri" panose="020F0502020204030204" pitchFamily="34" charset="0"/>
              </a:rPr>
              <a:t> </a:t>
            </a:r>
            <a:r>
              <a:rPr lang="en-US" sz="2400" dirty="0" err="1" smtClean="0">
                <a:solidFill>
                  <a:srgbClr val="C00000"/>
                </a:solidFill>
                <a:latin typeface="Calibri" panose="020F0502020204030204" pitchFamily="34" charset="0"/>
                <a:cs typeface="Calibri" panose="020F0502020204030204" pitchFamily="34" charset="0"/>
              </a:rPr>
              <a:t>văn</a:t>
            </a:r>
            <a:endParaRPr lang="vi-VN" sz="2400" dirty="0">
              <a:solidFill>
                <a:srgbClr val="C00000"/>
              </a:solidFill>
              <a:latin typeface="Calibri" panose="020F0502020204030204" pitchFamily="34" charset="0"/>
              <a:cs typeface="Calibri" panose="020F0502020204030204" pitchFamily="34" charset="0"/>
            </a:endParaRPr>
          </a:p>
        </p:txBody>
      </p:sp>
      <p:sp>
        <p:nvSpPr>
          <p:cNvPr id="8" name="Rectangle: Rounded Corners 6">
            <a:extLst>
              <a:ext uri="{FF2B5EF4-FFF2-40B4-BE49-F238E27FC236}">
                <a16:creationId xmlns:a16="http://schemas.microsoft.com/office/drawing/2014/main" id="{B50E14FC-3022-9FA8-853F-6B7F53F6BFCA}"/>
              </a:ext>
            </a:extLst>
          </p:cNvPr>
          <p:cNvSpPr/>
          <p:nvPr/>
        </p:nvSpPr>
        <p:spPr>
          <a:xfrm>
            <a:off x="1152525" y="138545"/>
            <a:ext cx="10344150" cy="762000"/>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smtClean="0">
                <a:solidFill>
                  <a:srgbClr val="000000"/>
                </a:solidFill>
                <a:latin typeface="Calibri" panose="020F0502020204030204" pitchFamily="34" charset="0"/>
                <a:cs typeface="Calibri" panose="020F0502020204030204" pitchFamily="34" charset="0"/>
              </a:rPr>
              <a:t>  *N</a:t>
            </a:r>
            <a:r>
              <a:rPr lang="vi-VN" sz="2800" b="1" dirty="0" smtClean="0">
                <a:solidFill>
                  <a:srgbClr val="000000"/>
                </a:solidFill>
                <a:latin typeface="Calibri" panose="020F0502020204030204" pitchFamily="34" charset="0"/>
                <a:cs typeface="Calibri" panose="020F0502020204030204" pitchFamily="34" charset="0"/>
              </a:rPr>
              <a:t>hững </a:t>
            </a:r>
            <a:r>
              <a:rPr lang="vi-VN" sz="2800" b="1" dirty="0">
                <a:solidFill>
                  <a:srgbClr val="000000"/>
                </a:solidFill>
                <a:latin typeface="Calibri" panose="020F0502020204030204" pitchFamily="34" charset="0"/>
                <a:cs typeface="Calibri" panose="020F0502020204030204" pitchFamily="34" charset="0"/>
              </a:rPr>
              <a:t>điểm cần lưu ý khi viết đoạn văn nêu ý kiến về câu chuyện đã đọc hoặc đã nghe.</a:t>
            </a:r>
            <a:endParaRPr kumimoji="0" lang="vi-VN" sz="28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304800" y="263236"/>
            <a:ext cx="11458575" cy="637309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704850" y="436833"/>
            <a:ext cx="11238476" cy="1217263"/>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b="1" dirty="0" err="1" smtClean="0">
                <a:solidFill>
                  <a:srgbClr val="000000"/>
                </a:solidFill>
                <a:latin typeface="Calibri" panose="020F0502020204030204" pitchFamily="34" charset="0"/>
                <a:cs typeface="Calibri" panose="020F0502020204030204" pitchFamily="34" charset="0"/>
              </a:rPr>
              <a:t>Tìm</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nhữn</a:t>
            </a:r>
            <a:r>
              <a:rPr lang="en-US" sz="3200" b="1" dirty="0" err="1" smtClean="0">
                <a:solidFill>
                  <a:srgbClr val="000000"/>
                </a:solidFill>
                <a:latin typeface="Calibri" panose="020F0502020204030204" pitchFamily="34" charset="0"/>
                <a:cs typeface="Calibri" panose="020F0502020204030204" pitchFamily="34" charset="0"/>
              </a:rPr>
              <a:t>g</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từ</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ngữ</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bộc</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lộ</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cảm</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xúc</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tình</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cảm</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err="1" smtClean="0">
                <a:solidFill>
                  <a:srgbClr val="000000"/>
                </a:solidFill>
                <a:latin typeface="Calibri" panose="020F0502020204030204" pitchFamily="34" charset="0"/>
                <a:cs typeface="Calibri" panose="020F0502020204030204" pitchFamily="34" charset="0"/>
              </a:rPr>
              <a:t>của</a:t>
            </a:r>
            <a:r>
              <a:rPr lang="en-US" sz="3200" b="1" dirty="0" smtClean="0">
                <a:solidFill>
                  <a:srgbClr val="000000"/>
                </a:solidFill>
                <a:latin typeface="Calibri" panose="020F0502020204030204" pitchFamily="34" charset="0"/>
                <a:cs typeface="Calibri" panose="020F0502020204030204" pitchFamily="34" charset="0"/>
              </a:rPr>
              <a:t> </a:t>
            </a:r>
            <a:r>
              <a:rPr lang="en-US" sz="3200" b="1" dirty="0" smtClean="0">
                <a:solidFill>
                  <a:srgbClr val="000000"/>
                </a:solidFill>
                <a:latin typeface="Calibri" panose="020F0502020204030204" pitchFamily="34" charset="0"/>
                <a:cs typeface="Calibri" panose="020F0502020204030204" pitchFamily="34" charset="0"/>
              </a:rPr>
              <a:t>n</a:t>
            </a:r>
            <a:r>
              <a:rPr lang="vi-VN" sz="3200" b="1" dirty="0" smtClean="0">
                <a:solidFill>
                  <a:srgbClr val="000000"/>
                </a:solidFill>
                <a:latin typeface="Calibri" panose="020F0502020204030204" pitchFamily="34" charset="0"/>
                <a:cs typeface="Calibri" panose="020F0502020204030204" pitchFamily="34" charset="0"/>
              </a:rPr>
              <a:t>gười </a:t>
            </a:r>
            <a:r>
              <a:rPr lang="vi-VN" sz="3200" b="1" dirty="0">
                <a:solidFill>
                  <a:srgbClr val="000000"/>
                </a:solidFill>
                <a:latin typeface="Calibri" panose="020F0502020204030204" pitchFamily="34" charset="0"/>
                <a:cs typeface="Calibri" panose="020F0502020204030204" pitchFamily="34" charset="0"/>
              </a:rPr>
              <a:t>viết </a:t>
            </a:r>
            <a:r>
              <a:rPr lang="en-US" sz="3200" b="1" dirty="0" err="1" smtClean="0">
                <a:solidFill>
                  <a:srgbClr val="000000"/>
                </a:solidFill>
                <a:latin typeface="Calibri" panose="020F0502020204030204" pitchFamily="34" charset="0"/>
                <a:cs typeface="Calibri" panose="020F0502020204030204" pitchFamily="34" charset="0"/>
              </a:rPr>
              <a:t>về</a:t>
            </a:r>
            <a:r>
              <a:rPr lang="vi-VN" sz="3200" b="1" dirty="0" smtClean="0">
                <a:solidFill>
                  <a:srgbClr val="000000"/>
                </a:solidFill>
                <a:latin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cs typeface="Calibri" panose="020F0502020204030204" pitchFamily="34" charset="0"/>
              </a:rPr>
              <a:t>câu chuyện? </a:t>
            </a:r>
            <a:endParaRPr lang="en-US" sz="4400" b="1" dirty="0">
              <a:solidFill>
                <a:srgbClr val="002060"/>
              </a:solidFill>
            </a:endParaRPr>
          </a:p>
        </p:txBody>
      </p:sp>
      <p:sp>
        <p:nvSpPr>
          <p:cNvPr id="9" name="TextBox 8">
            <a:extLst>
              <a:ext uri="{FF2B5EF4-FFF2-40B4-BE49-F238E27FC236}">
                <a16:creationId xmlns:a16="http://schemas.microsoft.com/office/drawing/2014/main" id="{1AA06D04-42BF-9B26-512E-70932AF8BB3C}"/>
              </a:ext>
            </a:extLst>
          </p:cNvPr>
          <p:cNvSpPr txBox="1"/>
          <p:nvPr/>
        </p:nvSpPr>
        <p:spPr>
          <a:xfrm>
            <a:off x="857250" y="1699885"/>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a:t>
            </a:r>
            <a:r>
              <a:rPr lang="vi-VN" sz="2800" b="1" dirty="0">
                <a:latin typeface="Calibri" panose="020F0502020204030204" pitchFamily="34" charset="0"/>
                <a:cs typeface="Calibri" panose="020F0502020204030204" pitchFamily="34" charset="0"/>
              </a:rPr>
              <a:t>thú vị</a:t>
            </a:r>
            <a:r>
              <a:rPr lang="vi-VN" sz="2800" dirty="0">
                <a:latin typeface="Calibri" panose="020F0502020204030204" pitchFamily="34" charset="0"/>
                <a:cs typeface="Calibri" panose="020F0502020204030204" pitchFamily="34" charset="0"/>
              </a:rPr>
              <a:t>.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a:t>
            </a:r>
            <a:r>
              <a:rPr lang="vi-VN" sz="2800" b="1" dirty="0">
                <a:latin typeface="Calibri" panose="020F0502020204030204" pitchFamily="34" charset="0"/>
                <a:cs typeface="Calibri" panose="020F0502020204030204" pitchFamily="34" charset="0"/>
              </a:rPr>
              <a:t>ấn tượng khó quên</a:t>
            </a:r>
            <a:r>
              <a:rPr lang="vi-VN" sz="2800" dirty="0">
                <a:latin typeface="Calibri" panose="020F0502020204030204" pitchFamily="34" charset="0"/>
                <a:cs typeface="Calibri" panose="020F0502020204030204" pitchFamily="34" charset="0"/>
              </a:rPr>
              <a:t>. Việc làm và lời nói của thầy thể hiện tình yêu thương, sự trân trọng đối với học trò.</a:t>
            </a:r>
            <a:r>
              <a:rPr lang="vi-VN" sz="2800" dirty="0">
                <a:solidFill>
                  <a:srgbClr val="002060"/>
                </a:solidFill>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đã kết thúc, nhưng các nhân vật </a:t>
            </a:r>
            <a:r>
              <a:rPr lang="vi-VN" sz="2800" b="1" dirty="0">
                <a:latin typeface="Calibri" panose="020F0502020204030204" pitchFamily="34" charset="0"/>
                <a:cs typeface="Calibri" panose="020F0502020204030204" pitchFamily="34" charset="0"/>
              </a:rPr>
              <a:t>đáng yêu </a:t>
            </a:r>
            <a:r>
              <a:rPr lang="vi-VN" sz="2800" dirty="0">
                <a:latin typeface="Calibri" panose="020F0502020204030204" pitchFamily="34" charset="0"/>
                <a:cs typeface="Calibri" panose="020F0502020204030204" pitchFamily="34" charset="0"/>
              </a:rPr>
              <a:t>ấy vẫn </a:t>
            </a:r>
            <a:r>
              <a:rPr lang="vi-VN" sz="2800" b="1" dirty="0">
                <a:latin typeface="Calibri" panose="020F0502020204030204" pitchFamily="34" charset="0"/>
                <a:cs typeface="Calibri" panose="020F0502020204030204" pitchFamily="34" charset="0"/>
              </a:rPr>
              <a:t>mãi hiện trong tâm trí tôi</a:t>
            </a:r>
            <a:r>
              <a:rPr lang="vi-VN" sz="2800" dirty="0">
                <a:latin typeface="Calibri" panose="020F0502020204030204" pitchFamily="34" charset="0"/>
                <a:cs typeface="Calibri" panose="020F0502020204030204" pitchFamily="34" charset="0"/>
              </a:rPr>
              <a:t>.</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1016339"/>
      </p:ext>
    </p:extLst>
  </p:cSld>
  <p:clrMapOvr>
    <a:masterClrMapping/>
  </p:clrMapOvr>
  <p:transition spd="slow">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3ACC7CF-3129-EFE8-F6F7-E9F56A6DE492}"/>
              </a:ext>
            </a:extLst>
          </p:cNvPr>
          <p:cNvGrpSpPr/>
          <p:nvPr/>
        </p:nvGrpSpPr>
        <p:grpSpPr>
          <a:xfrm>
            <a:off x="277091" y="1852803"/>
            <a:ext cx="11374582" cy="4575705"/>
            <a:chOff x="723853" y="1363404"/>
            <a:chExt cx="10675021" cy="4493141"/>
          </a:xfrm>
        </p:grpSpPr>
        <p:pic>
          <p:nvPicPr>
            <p:cNvPr id="10" name="Picture 9">
              <a:extLst>
                <a:ext uri="{FF2B5EF4-FFF2-40B4-BE49-F238E27FC236}">
                  <a16:creationId xmlns:a16="http://schemas.microsoft.com/office/drawing/2014/main" id="{2EC41FED-0C05-6E6E-EC57-2089D20F15EC}"/>
                </a:ext>
              </a:extLst>
            </p:cNvPr>
            <p:cNvPicPr>
              <a:picLocks noChangeAspect="1"/>
            </p:cNvPicPr>
            <p:nvPr/>
          </p:nvPicPr>
          <p:blipFill>
            <a:blip r:embed="rId3"/>
            <a:stretch>
              <a:fillRect/>
            </a:stretch>
          </p:blipFill>
          <p:spPr>
            <a:xfrm>
              <a:off x="723853" y="1363404"/>
              <a:ext cx="10675021" cy="4493141"/>
            </a:xfrm>
            <a:prstGeom prst="rect">
              <a:avLst/>
            </a:prstGeom>
          </p:spPr>
        </p:pic>
        <p:pic>
          <p:nvPicPr>
            <p:cNvPr id="12" name="Picture 11">
              <a:extLst>
                <a:ext uri="{FF2B5EF4-FFF2-40B4-BE49-F238E27FC236}">
                  <a16:creationId xmlns:a16="http://schemas.microsoft.com/office/drawing/2014/main" id="{12144F6F-8BCC-5B0E-EADE-D0398806BCA0}"/>
                </a:ext>
              </a:extLst>
            </p:cNvPr>
            <p:cNvPicPr>
              <a:picLocks noChangeAspect="1"/>
            </p:cNvPicPr>
            <p:nvPr/>
          </p:nvPicPr>
          <p:blipFill>
            <a:blip r:embed="rId4"/>
            <a:stretch>
              <a:fillRect/>
            </a:stretch>
          </p:blipFill>
          <p:spPr>
            <a:xfrm>
              <a:off x="1100137" y="4595812"/>
              <a:ext cx="8707434" cy="1023937"/>
            </a:xfrm>
            <a:prstGeom prst="rect">
              <a:avLst/>
            </a:prstGeom>
          </p:spPr>
        </p:pic>
      </p:grpSp>
      <p:sp>
        <p:nvSpPr>
          <p:cNvPr id="11" name="Rectangle: Rounded Corners 6">
            <a:extLst>
              <a:ext uri="{FF2B5EF4-FFF2-40B4-BE49-F238E27FC236}">
                <a16:creationId xmlns:a16="http://schemas.microsoft.com/office/drawing/2014/main" id="{B50E14FC-3022-9FA8-853F-6B7F53F6BFCA}"/>
              </a:ext>
            </a:extLst>
          </p:cNvPr>
          <p:cNvSpPr/>
          <p:nvPr/>
        </p:nvSpPr>
        <p:spPr>
          <a:xfrm>
            <a:off x="359511" y="355058"/>
            <a:ext cx="11818635" cy="1217263"/>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b="1" dirty="0" err="1" smtClean="0">
                <a:solidFill>
                  <a:srgbClr val="000000"/>
                </a:solidFill>
                <a:latin typeface="Calibri" panose="020F0502020204030204" pitchFamily="34" charset="0"/>
                <a:cs typeface="Calibri" panose="020F0502020204030204" pitchFamily="34" charset="0"/>
              </a:rPr>
              <a:t>Tìm</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nhữn</a:t>
            </a:r>
            <a:r>
              <a:rPr lang="en-US" sz="2800" b="1" dirty="0" err="1" smtClean="0">
                <a:solidFill>
                  <a:srgbClr val="000000"/>
                </a:solidFill>
                <a:latin typeface="Calibri" panose="020F0502020204030204" pitchFamily="34" charset="0"/>
                <a:cs typeface="Calibri" panose="020F0502020204030204" pitchFamily="34" charset="0"/>
              </a:rPr>
              <a:t>g</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từ</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ngữ</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bộc</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lộ</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cảm</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xúc</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tình</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cảm</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err="1" smtClean="0">
                <a:solidFill>
                  <a:srgbClr val="000000"/>
                </a:solidFill>
                <a:latin typeface="Calibri" panose="020F0502020204030204" pitchFamily="34" charset="0"/>
                <a:cs typeface="Calibri" panose="020F0502020204030204" pitchFamily="34" charset="0"/>
              </a:rPr>
              <a:t>của</a:t>
            </a:r>
            <a:r>
              <a:rPr lang="en-US" sz="2800" b="1" dirty="0" smtClean="0">
                <a:solidFill>
                  <a:srgbClr val="000000"/>
                </a:solidFill>
                <a:latin typeface="Calibri" panose="020F0502020204030204" pitchFamily="34" charset="0"/>
                <a:cs typeface="Calibri" panose="020F0502020204030204" pitchFamily="34" charset="0"/>
              </a:rPr>
              <a:t> </a:t>
            </a:r>
            <a:r>
              <a:rPr lang="en-US" sz="2800" b="1" dirty="0" smtClean="0">
                <a:solidFill>
                  <a:srgbClr val="000000"/>
                </a:solidFill>
                <a:latin typeface="Calibri" panose="020F0502020204030204" pitchFamily="34" charset="0"/>
                <a:cs typeface="Calibri" panose="020F0502020204030204" pitchFamily="34" charset="0"/>
              </a:rPr>
              <a:t>n</a:t>
            </a:r>
            <a:r>
              <a:rPr lang="vi-VN" sz="2800" b="1" dirty="0" smtClean="0">
                <a:solidFill>
                  <a:srgbClr val="000000"/>
                </a:solidFill>
                <a:latin typeface="Calibri" panose="020F0502020204030204" pitchFamily="34" charset="0"/>
                <a:cs typeface="Calibri" panose="020F0502020204030204" pitchFamily="34" charset="0"/>
              </a:rPr>
              <a:t>gười </a:t>
            </a:r>
            <a:r>
              <a:rPr lang="vi-VN" sz="2800" b="1" dirty="0">
                <a:solidFill>
                  <a:srgbClr val="000000"/>
                </a:solidFill>
                <a:latin typeface="Calibri" panose="020F0502020204030204" pitchFamily="34" charset="0"/>
                <a:cs typeface="Calibri" panose="020F0502020204030204" pitchFamily="34" charset="0"/>
              </a:rPr>
              <a:t>viết </a:t>
            </a:r>
            <a:r>
              <a:rPr lang="en-US" sz="2800" b="1" dirty="0" err="1" smtClean="0">
                <a:solidFill>
                  <a:srgbClr val="000000"/>
                </a:solidFill>
                <a:latin typeface="Calibri" panose="020F0502020204030204" pitchFamily="34" charset="0"/>
                <a:cs typeface="Calibri" panose="020F0502020204030204" pitchFamily="34" charset="0"/>
              </a:rPr>
              <a:t>về</a:t>
            </a:r>
            <a:r>
              <a:rPr lang="vi-VN" sz="2800" b="1" dirty="0" smtClean="0">
                <a:solidFill>
                  <a:srgbClr val="000000"/>
                </a:solidFill>
                <a:latin typeface="Calibri" panose="020F0502020204030204" pitchFamily="34" charset="0"/>
                <a:cs typeface="Calibri" panose="020F0502020204030204" pitchFamily="34" charset="0"/>
              </a:rPr>
              <a:t> </a:t>
            </a:r>
            <a:r>
              <a:rPr lang="vi-VN" sz="2800" b="1" dirty="0">
                <a:solidFill>
                  <a:srgbClr val="000000"/>
                </a:solidFill>
                <a:latin typeface="Calibri" panose="020F0502020204030204" pitchFamily="34" charset="0"/>
                <a:cs typeface="Calibri" panose="020F0502020204030204" pitchFamily="34" charset="0"/>
              </a:rPr>
              <a:t>câu chuyện? </a:t>
            </a:r>
            <a:endParaRPr lang="en-US" sz="2800" b="1" dirty="0">
              <a:solidFill>
                <a:srgbClr val="002060"/>
              </a:solidFill>
            </a:endParaRPr>
          </a:p>
        </p:txBody>
      </p:sp>
    </p:spTree>
    <p:extLst>
      <p:ext uri="{BB962C8B-B14F-4D97-AF65-F5344CB8AC3E}">
        <p14:creationId xmlns:p14="http://schemas.microsoft.com/office/powerpoint/2010/main" val="844901992"/>
      </p:ext>
    </p:extLst>
  </p:cSld>
  <p:clrMapOvr>
    <a:masterClrMapping/>
  </p:clrMapOvr>
  <p:transition spd="slow">
    <p:rand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318654" y="166254"/>
            <a:ext cx="11666393" cy="65722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smtClean="0">
                  <a:solidFill>
                    <a:srgbClr val="000000"/>
                  </a:solidFill>
                  <a:latin typeface="Calibri" panose="020F0502020204030204" pitchFamily="34" charset="0"/>
                  <a:cs typeface="Calibri" panose="020F0502020204030204" pitchFamily="34" charset="0"/>
                  <a:sym typeface="Arial"/>
                </a:rPr>
                <a:t>  </a:t>
              </a:r>
              <a:r>
                <a:rPr lang="en-US" sz="4000" b="1" kern="0" dirty="0" err="1" smtClean="0">
                  <a:solidFill>
                    <a:srgbClr val="000000"/>
                  </a:solidFill>
                  <a:latin typeface="Calibri" panose="020F0502020204030204" pitchFamily="34" charset="0"/>
                  <a:cs typeface="Calibri" panose="020F0502020204030204" pitchFamily="34" charset="0"/>
                  <a:sym typeface="Arial"/>
                </a:rPr>
                <a:t>Khi</a:t>
              </a:r>
              <a:r>
                <a:rPr lang="en-US" sz="4000" b="1" kern="0" dirty="0" smtClean="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smtClean="0">
                  <a:solidFill>
                    <a:srgbClr val="000000"/>
                  </a:solidFill>
                  <a:latin typeface="Calibri" panose="020F0502020204030204" pitchFamily="34" charset="0"/>
                  <a:cs typeface="Calibri" panose="020F0502020204030204" pitchFamily="34" charset="0"/>
                  <a:sym typeface="Arial"/>
                </a:rPr>
                <a:t>nêu</a:t>
              </a:r>
              <a:r>
                <a:rPr lang="en-US" sz="4000" b="1" kern="0" dirty="0" smtClean="0">
                  <a:solidFill>
                    <a:srgbClr val="000000"/>
                  </a:solidFill>
                  <a:latin typeface="Calibri" panose="020F0502020204030204" pitchFamily="34" charset="0"/>
                  <a:cs typeface="Calibri" panose="020F0502020204030204" pitchFamily="34" charset="0"/>
                  <a:sym typeface="Arial"/>
                </a:rPr>
                <a:t> </a:t>
              </a:r>
              <a:r>
                <a:rPr lang="en-US" sz="4000" b="1" kern="0" dirty="0" err="1" smtClean="0">
                  <a:solidFill>
                    <a:srgbClr val="000000"/>
                  </a:solidFill>
                  <a:latin typeface="Calibri" panose="020F0502020204030204" pitchFamily="34" charset="0"/>
                  <a:cs typeface="Calibri" panose="020F0502020204030204" pitchFamily="34" charset="0"/>
                  <a:sym typeface="Arial"/>
                </a:rPr>
                <a:t>rõ</a:t>
              </a:r>
              <a:r>
                <a:rPr lang="en-US" sz="4000" b="1" kern="0" dirty="0" smtClean="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5"/>
          <a:stretch>
            <a:fillRect/>
          </a:stretch>
        </p:blipFill>
        <p:spPr>
          <a:xfrm>
            <a:off x="2820604" y="724221"/>
            <a:ext cx="7388992" cy="1390008"/>
          </a:xfrm>
          <a:prstGeom prst="rect">
            <a:avLst/>
          </a:prstGeom>
        </p:spPr>
      </p:pic>
    </p:spTree>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0" y="-32488"/>
            <a:ext cx="12149035" cy="696766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604220" y="787660"/>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6"/>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7"/>
          <a:srcRect/>
          <a:stretch>
            <a:fillRect/>
          </a:stretch>
        </p:blipFill>
        <p:spPr>
          <a:xfrm>
            <a:off x="2924010" y="3655375"/>
            <a:ext cx="1395922" cy="2822422"/>
          </a:xfrm>
          <a:prstGeom prst="rect">
            <a:avLst/>
          </a:prstGeom>
          <a:effectLst>
            <a:glow rad="25400">
              <a:schemeClr val="accent4">
                <a:lumMod val="40000"/>
                <a:lumOff val="60000"/>
              </a:schemeClr>
            </a:glow>
          </a:effectLst>
        </p:spPr>
      </p:pic>
    </p:spTree>
    <p:extLst>
      <p:ext uri="{BB962C8B-B14F-4D97-AF65-F5344CB8AC3E}">
        <p14:creationId xmlns:p14="http://schemas.microsoft.com/office/powerpoint/2010/main" val="3355550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3"/>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904875" y="659638"/>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6"/>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7"/>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H="1">
            <a:off x="1514473" y="1180394"/>
            <a:ext cx="10044114"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3286126" y="1823699"/>
            <a:ext cx="69294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smtClean="0">
                <a:ln w="28575">
                  <a:solidFill>
                    <a:sysClr val="windowText" lastClr="000000"/>
                  </a:solidFill>
                </a:ln>
                <a:solidFill>
                  <a:srgbClr val="FF0000"/>
                </a:solidFill>
                <a:latin typeface="Tahoma" panose="020B0604030504040204" pitchFamily="34" charset="0"/>
                <a:ea typeface="Tahoma" panose="020B0604030504040204" pitchFamily="34" charset="0"/>
                <a:cs typeface="Tahoma" panose="020B0604030504040204" pitchFamily="34" charset="0"/>
              </a:rPr>
              <a:t>VẬN DỤNG</a:t>
            </a:r>
            <a:endParaRPr kumimoji="0" lang="en-US" sz="6000" b="1" i="0" u="none" strike="noStrike" kern="1200" cap="none" spc="0" normalizeH="0" baseline="0" noProof="0" dirty="0">
              <a:ln w="28575">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grpSp>
        <p:nvGrpSpPr>
          <p:cNvPr id="11" name="Group 10">
            <a:extLst>
              <a:ext uri="{FF2B5EF4-FFF2-40B4-BE49-F238E27FC236}">
                <a16:creationId xmlns:a16="http://schemas.microsoft.com/office/drawing/2014/main" id="{9653FB64-147F-E308-195A-5524F5CE33CD}"/>
              </a:ext>
            </a:extLst>
          </p:cNvPr>
          <p:cNvGrpSpPr/>
          <p:nvPr/>
        </p:nvGrpSpPr>
        <p:grpSpPr>
          <a:xfrm>
            <a:off x="4266340" y="3498999"/>
            <a:ext cx="7390511" cy="2602208"/>
            <a:chOff x="772854" y="458884"/>
            <a:chExt cx="8120172" cy="1033819"/>
          </a:xfrm>
        </p:grpSpPr>
        <p:sp>
          <p:nvSpPr>
            <p:cNvPr id="12" name="Rectangle: Rounded Corners 16">
              <a:extLst>
                <a:ext uri="{FF2B5EF4-FFF2-40B4-BE49-F238E27FC236}">
                  <a16:creationId xmlns:a16="http://schemas.microsoft.com/office/drawing/2014/main" id="{DD9A7D54-7D5E-3459-607E-82DF3A66923A}"/>
                </a:ext>
              </a:extLst>
            </p:cNvPr>
            <p:cNvSpPr/>
            <p:nvPr/>
          </p:nvSpPr>
          <p:spPr>
            <a:xfrm>
              <a:off x="772854" y="458884"/>
              <a:ext cx="8120172" cy="1033819"/>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3" name="TextBox 12">
              <a:extLst>
                <a:ext uri="{FF2B5EF4-FFF2-40B4-BE49-F238E27FC236}">
                  <a16:creationId xmlns:a16="http://schemas.microsoft.com/office/drawing/2014/main" id="{ADEF5754-56E5-2965-4FC6-0C98BF44DF8F}"/>
                </a:ext>
              </a:extLst>
            </p:cNvPr>
            <p:cNvSpPr txBox="1"/>
            <p:nvPr/>
          </p:nvSpPr>
          <p:spPr>
            <a:xfrm>
              <a:off x="1026236" y="548635"/>
              <a:ext cx="7725807" cy="721423"/>
            </a:xfrm>
            <a:prstGeom prst="rect">
              <a:avLst/>
            </a:prstGeom>
            <a:noFill/>
          </p:spPr>
          <p:txBody>
            <a:bodyPr wrap="square" rtlCol="0">
              <a:spAutoFit/>
            </a:bodyPr>
            <a:lstStyle/>
            <a:p>
              <a:pPr marL="0" marR="0" lvl="0" indent="0"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Nêu</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a:solidFill>
                    <a:srgbClr val="000000"/>
                  </a:solidFill>
                  <a:latin typeface="Calibri" panose="020F0502020204030204" pitchFamily="34" charset="0"/>
                  <a:cs typeface="Calibri" panose="020F0502020204030204" pitchFamily="34" charset="0"/>
                  <a:sym typeface="Arial"/>
                </a:rPr>
                <a:t>ý </a:t>
              </a:r>
              <a:r>
                <a:rPr lang="en-US" sz="3600" b="1" kern="0" dirty="0" err="1">
                  <a:solidFill>
                    <a:srgbClr val="000000"/>
                  </a:solidFill>
                  <a:latin typeface="Calibri" panose="020F0502020204030204" pitchFamily="34" charset="0"/>
                  <a:cs typeface="Calibri" panose="020F0502020204030204" pitchFamily="34" charset="0"/>
                  <a:sym typeface="Arial"/>
                </a:rPr>
                <a:t>kiến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về</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của</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mình</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về</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một</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câu</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chuyện</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mà</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em</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đã</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nghe</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hoặc</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đã</a:t>
              </a:r>
              <a:r>
                <a:rPr lang="en-US" sz="3600" b="1" kern="0" dirty="0" smtClean="0">
                  <a:solidFill>
                    <a:srgbClr val="000000"/>
                  </a:solidFill>
                  <a:latin typeface="Calibri" panose="020F0502020204030204" pitchFamily="34" charset="0"/>
                  <a:cs typeface="Calibri" panose="020F0502020204030204" pitchFamily="34" charset="0"/>
                  <a:sym typeface="Arial"/>
                </a:rPr>
                <a:t> </a:t>
              </a:r>
              <a:r>
                <a:rPr lang="en-US" sz="3600" b="1" kern="0" dirty="0" err="1" smtClean="0">
                  <a:solidFill>
                    <a:srgbClr val="000000"/>
                  </a:solidFill>
                  <a:latin typeface="Calibri" panose="020F0502020204030204" pitchFamily="34" charset="0"/>
                  <a:cs typeface="Calibri" panose="020F0502020204030204" pitchFamily="34" charset="0"/>
                  <a:sym typeface="Arial"/>
                </a:rPr>
                <a:t>đọc</a:t>
              </a:r>
              <a:r>
                <a:rPr lang="en-US" sz="3600" b="1" kern="0" dirty="0" smtClean="0">
                  <a:solidFill>
                    <a:srgbClr val="000000"/>
                  </a:solidFill>
                  <a:latin typeface="Calibri" panose="020F0502020204030204" pitchFamily="34" charset="0"/>
                  <a:cs typeface="Calibri" panose="020F0502020204030204" pitchFamily="34" charset="0"/>
                  <a:sym typeface="Arial"/>
                </a:rPr>
                <a:t>.</a:t>
              </a:r>
              <a:endParaRPr kumimoji="0" lang="vi-VN" sz="36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419420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26"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80">
                                          <p:stCondLst>
                                            <p:cond delay="0"/>
                                          </p:stCondLst>
                                        </p:cTn>
                                        <p:tgtEl>
                                          <p:spTgt spid="11"/>
                                        </p:tgtEl>
                                      </p:cBhvr>
                                    </p:animEffect>
                                    <p:anim calcmode="lin" valueType="num">
                                      <p:cBhvr>
                                        <p:cTn id="2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5" dur="26">
                                          <p:stCondLst>
                                            <p:cond delay="650"/>
                                          </p:stCondLst>
                                        </p:cTn>
                                        <p:tgtEl>
                                          <p:spTgt spid="11"/>
                                        </p:tgtEl>
                                      </p:cBhvr>
                                      <p:to x="100000" y="60000"/>
                                    </p:animScale>
                                    <p:animScale>
                                      <p:cBhvr>
                                        <p:cTn id="26" dur="166" decel="50000">
                                          <p:stCondLst>
                                            <p:cond delay="676"/>
                                          </p:stCondLst>
                                        </p:cTn>
                                        <p:tgtEl>
                                          <p:spTgt spid="11"/>
                                        </p:tgtEl>
                                      </p:cBhvr>
                                      <p:to x="100000" y="100000"/>
                                    </p:animScale>
                                    <p:animScale>
                                      <p:cBhvr>
                                        <p:cTn id="27" dur="26">
                                          <p:stCondLst>
                                            <p:cond delay="1312"/>
                                          </p:stCondLst>
                                        </p:cTn>
                                        <p:tgtEl>
                                          <p:spTgt spid="11"/>
                                        </p:tgtEl>
                                      </p:cBhvr>
                                      <p:to x="100000" y="80000"/>
                                    </p:animScale>
                                    <p:animScale>
                                      <p:cBhvr>
                                        <p:cTn id="28" dur="166" decel="50000">
                                          <p:stCondLst>
                                            <p:cond delay="1338"/>
                                          </p:stCondLst>
                                        </p:cTn>
                                        <p:tgtEl>
                                          <p:spTgt spid="11"/>
                                        </p:tgtEl>
                                      </p:cBhvr>
                                      <p:to x="100000" y="100000"/>
                                    </p:animScale>
                                    <p:animScale>
                                      <p:cBhvr>
                                        <p:cTn id="29" dur="26">
                                          <p:stCondLst>
                                            <p:cond delay="1642"/>
                                          </p:stCondLst>
                                        </p:cTn>
                                        <p:tgtEl>
                                          <p:spTgt spid="11"/>
                                        </p:tgtEl>
                                      </p:cBhvr>
                                      <p:to x="100000" y="90000"/>
                                    </p:animScale>
                                    <p:animScale>
                                      <p:cBhvr>
                                        <p:cTn id="30" dur="166" decel="50000">
                                          <p:stCondLst>
                                            <p:cond delay="1668"/>
                                          </p:stCondLst>
                                        </p:cTn>
                                        <p:tgtEl>
                                          <p:spTgt spid="11"/>
                                        </p:tgtEl>
                                      </p:cBhvr>
                                      <p:to x="100000" y="100000"/>
                                    </p:animScale>
                                    <p:animScale>
                                      <p:cBhvr>
                                        <p:cTn id="31" dur="26">
                                          <p:stCondLst>
                                            <p:cond delay="1808"/>
                                          </p:stCondLst>
                                        </p:cTn>
                                        <p:tgtEl>
                                          <p:spTgt spid="11"/>
                                        </p:tgtEl>
                                      </p:cBhvr>
                                      <p:to x="100000" y="95000"/>
                                    </p:animScale>
                                    <p:animScale>
                                      <p:cBhvr>
                                        <p:cTn id="3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2585323"/>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Tìm</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đọc</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các</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câu</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chuyện</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và</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nêu</a:t>
            </a:r>
            <a:r>
              <a:rPr lang="en-US" sz="3600" dirty="0" smtClean="0">
                <a:solidFill>
                  <a:srgbClr val="FF0000"/>
                </a:solidFill>
                <a:latin typeface="Calibri" panose="020F0502020204030204" pitchFamily="34" charset="0"/>
                <a:cs typeface="Calibri" panose="020F0502020204030204" pitchFamily="34" charset="0"/>
              </a:rPr>
              <a:t> ý </a:t>
            </a:r>
            <a:r>
              <a:rPr lang="en-US" sz="3600" dirty="0" err="1" smtClean="0">
                <a:solidFill>
                  <a:srgbClr val="FF0000"/>
                </a:solidFill>
                <a:latin typeface="Calibri" panose="020F0502020204030204" pitchFamily="34" charset="0"/>
                <a:cs typeface="Calibri" panose="020F0502020204030204" pitchFamily="34" charset="0"/>
              </a:rPr>
              <a:t>kiến</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của</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mình</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về</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câu</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chuyện</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đó</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để</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chuẩn</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bị</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cho</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tiết</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học</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sau</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Tìm</a:t>
            </a:r>
            <a:r>
              <a:rPr lang="en-US" sz="3600" dirty="0" smtClean="0">
                <a:solidFill>
                  <a:srgbClr val="FF0000"/>
                </a:solidFill>
                <a:latin typeface="Calibri" panose="020F0502020204030204" pitchFamily="34" charset="0"/>
                <a:cs typeface="Calibri" panose="020F0502020204030204" pitchFamily="34" charset="0"/>
              </a:rPr>
              <a:t> ý </a:t>
            </a:r>
            <a:r>
              <a:rPr lang="en-US" sz="3600" dirty="0" err="1" smtClean="0">
                <a:solidFill>
                  <a:srgbClr val="FF0000"/>
                </a:solidFill>
                <a:latin typeface="Calibri" panose="020F0502020204030204" pitchFamily="34" charset="0"/>
                <a:cs typeface="Calibri" panose="020F0502020204030204" pitchFamily="34" charset="0"/>
              </a:rPr>
              <a:t>cho</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đoạn</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văn</a:t>
            </a:r>
            <a:r>
              <a:rPr lang="en-US" sz="3600" dirty="0" smtClean="0">
                <a:solidFill>
                  <a:srgbClr val="FF0000"/>
                </a:solidFill>
                <a:latin typeface="Calibri" panose="020F0502020204030204" pitchFamily="34" charset="0"/>
                <a:cs typeface="Calibri" panose="020F0502020204030204" pitchFamily="34" charset="0"/>
              </a:rPr>
              <a:t> </a:t>
            </a:r>
            <a:r>
              <a:rPr lang="en-US" sz="3600" dirty="0" err="1" smtClean="0">
                <a:solidFill>
                  <a:srgbClr val="FF0000"/>
                </a:solidFill>
                <a:latin typeface="Calibri" panose="020F0502020204030204" pitchFamily="34" charset="0"/>
                <a:cs typeface="Calibri" panose="020F0502020204030204" pitchFamily="34" charset="0"/>
              </a:rPr>
              <a:t>nêu</a:t>
            </a:r>
            <a:r>
              <a:rPr lang="en-US" sz="3600" dirty="0" smtClean="0">
                <a:solidFill>
                  <a:srgbClr val="FF0000"/>
                </a:solidFill>
                <a:latin typeface="Calibri" panose="020F0502020204030204" pitchFamily="34" charset="0"/>
                <a:cs typeface="Calibri" panose="020F0502020204030204" pitchFamily="34" charset="0"/>
              </a:rPr>
              <a:t> ý </a:t>
            </a:r>
            <a:r>
              <a:rPr lang="en-US" sz="3600" dirty="0" err="1" smtClean="0">
                <a:solidFill>
                  <a:srgbClr val="FF0000"/>
                </a:solidFill>
                <a:latin typeface="Calibri" panose="020F0502020204030204" pitchFamily="34" charset="0"/>
                <a:cs typeface="Calibri" panose="020F0502020204030204" pitchFamily="34" charset="0"/>
              </a:rPr>
              <a:t>kiến</a:t>
            </a:r>
            <a:r>
              <a:rPr lang="en-US" sz="3600" dirty="0" smtClean="0">
                <a:solidFill>
                  <a:srgbClr val="FF0000"/>
                </a:solidFill>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3"/>
          <a:stretch>
            <a:fillRect/>
          </a:stretch>
        </p:blipFill>
        <p:spPr>
          <a:xfrm rot="737208" flipH="1">
            <a:off x="964760" y="1974806"/>
            <a:ext cx="919996" cy="919996"/>
          </a:xfrm>
          <a:prstGeom prst="rect">
            <a:avLst/>
          </a:prstGeom>
        </p:spPr>
      </p:pic>
      <p:pic>
        <p:nvPicPr>
          <p:cNvPr id="18" name="Picture 17">
            <a:extLst>
              <a:ext uri="{FF2B5EF4-FFF2-40B4-BE49-F238E27FC236}">
                <a16:creationId xmlns:a16="http://schemas.microsoft.com/office/drawing/2014/main" id="{629AF073-B66B-8474-66AA-CBEF0C96BDEE}"/>
              </a:ext>
            </a:extLst>
          </p:cNvPr>
          <p:cNvPicPr>
            <a:picLocks noChangeAspect="1"/>
          </p:cNvPicPr>
          <p:nvPr/>
        </p:nvPicPr>
        <p:blipFill>
          <a:blip r:embed="rId3"/>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FB77B14A-ABA0-9CC7-7610-5F450F61B71C}"/>
              </a:ext>
            </a:extLst>
          </p:cNvPr>
          <p:cNvSpPr txBox="1"/>
          <p:nvPr/>
        </p:nvSpPr>
        <p:spPr>
          <a:xfrm>
            <a:off x="1972110" y="446764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HS</a:t>
            </a:r>
            <a:r>
              <a:rPr kumimoji="0" lang="en-US" sz="3200" b="0"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lấy</a:t>
            </a:r>
            <a:r>
              <a:rPr kumimoji="0" lang="en-US" sz="3200" b="0"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vở</a:t>
            </a:r>
            <a:r>
              <a:rPr kumimoji="0" lang="en-US" sz="3200" b="0"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ghi</a:t>
            </a:r>
            <a:r>
              <a:rPr kumimoji="0" lang="en-US" sz="3200" b="0"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tên</a:t>
            </a:r>
            <a:r>
              <a:rPr kumimoji="0" lang="en-US" sz="3200" b="0"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200" b="0" i="0" u="none" strike="noStrike" kern="1200" cap="none" spc="0" normalizeH="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bài</a:t>
            </a:r>
            <a:r>
              <a:rPr kumimoji="0" lang="en-US" sz="3200" b="0"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32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4"/>
          <a:stretch>
            <a:fillRect/>
          </a:stretch>
        </p:blipFill>
        <p:spPr>
          <a:xfrm>
            <a:off x="2691301" y="696466"/>
            <a:ext cx="6090432" cy="101812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18B27293-EA63-1430-9434-591123CC9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1824872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9">
                                            <p:txEl>
                                              <p:pRg st="0" end="0"/>
                                            </p:txEl>
                                          </p:spTgt>
                                        </p:tgtEl>
                                        <p:attrNameLst>
                                          <p:attrName>style.visibility</p:attrName>
                                        </p:attrNameLst>
                                      </p:cBhvr>
                                      <p:to>
                                        <p:strVal val="visible"/>
                                      </p:to>
                                    </p:set>
                                    <p:animEffect transition="in" filter="wipe(left)">
                                      <p:cBhvr>
                                        <p:cTn id="19"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9"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1" y="-1"/>
            <a:ext cx="12192000" cy="696766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5"/>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6"/>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pic>
        <p:nvPicPr>
          <p:cNvPr id="11" name="Picture 23">
            <a:extLst>
              <a:ext uri="{FF2B5EF4-FFF2-40B4-BE49-F238E27FC236}">
                <a16:creationId xmlns:a16="http://schemas.microsoft.com/office/drawing/2014/main" id="{778401D4-2854-7E14-03E4-83D3D544B4C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01862" y="1069030"/>
            <a:ext cx="9442174" cy="3317066"/>
          </a:xfrm>
          <a:prstGeom prst="rect">
            <a:avLst/>
          </a:prstGeom>
        </p:spPr>
      </p:pic>
      <p:pic>
        <p:nvPicPr>
          <p:cNvPr id="12" name="Picture 11">
            <a:extLst>
              <a:ext uri="{FF2B5EF4-FFF2-40B4-BE49-F238E27FC236}">
                <a16:creationId xmlns:a16="http://schemas.microsoft.com/office/drawing/2014/main" id="{7A4F4255-33EA-5299-F543-596E3F4C2794}"/>
              </a:ext>
            </a:extLst>
          </p:cNvPr>
          <p:cNvPicPr>
            <a:picLocks noChangeAspect="1"/>
          </p:cNvPicPr>
          <p:nvPr/>
        </p:nvPicPr>
        <p:blipFill>
          <a:blip r:embed="rId10"/>
          <a:stretch>
            <a:fillRect/>
          </a:stretch>
        </p:blipFill>
        <p:spPr>
          <a:xfrm>
            <a:off x="2276742" y="1483006"/>
            <a:ext cx="8687553" cy="2517866"/>
          </a:xfrm>
          <a:prstGeom prst="rect">
            <a:avLst/>
          </a:prstGeom>
        </p:spPr>
      </p:pic>
    </p:spTree>
    <p:extLst>
      <p:ext uri="{BB962C8B-B14F-4D97-AF65-F5344CB8AC3E}">
        <p14:creationId xmlns:p14="http://schemas.microsoft.com/office/powerpoint/2010/main" val="407132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0" y="0"/>
            <a:ext cx="12192000" cy="641681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3" cstate="hq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5"/>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6"/>
          <a:srcRect/>
          <a:stretch>
            <a:fillRect/>
          </a:stretch>
        </p:blipFill>
        <p:spPr>
          <a:xfrm>
            <a:off x="2924010" y="3655375"/>
            <a:ext cx="1395922" cy="2822422"/>
          </a:xfrm>
          <a:prstGeom prst="rect">
            <a:avLst/>
          </a:prstGeom>
          <a:effectLst>
            <a:glow rad="25400">
              <a:schemeClr val="accent4">
                <a:lumMod val="40000"/>
                <a:lumOff val="60000"/>
              </a:schemeClr>
            </a:glow>
          </a:effectLst>
        </p:spPr>
      </p:pic>
      <p:sp>
        <p:nvSpPr>
          <p:cNvPr id="18" name="TextBox 17">
            <a:extLst>
              <a:ext uri="{FF2B5EF4-FFF2-40B4-BE49-F238E27FC236}">
                <a16:creationId xmlns:a16="http://schemas.microsoft.com/office/drawing/2014/main" id="{D7DBD816-C02F-82FC-9562-884976E4E3B0}"/>
              </a:ext>
            </a:extLst>
          </p:cNvPr>
          <p:cNvSpPr txBox="1"/>
          <p:nvPr/>
        </p:nvSpPr>
        <p:spPr>
          <a:xfrm>
            <a:off x="1845725" y="1793327"/>
            <a:ext cx="8589401" cy="18620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500" b="1" noProof="0" dirty="0" smtClean="0">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KHÁM PHÁ</a:t>
            </a:r>
            <a:endParaRPr kumimoji="0" lang="en-US" sz="11500" b="1" i="0" u="none" strike="noStrike" kern="1200" normalizeH="0" baseline="0" noProof="0" dirty="0">
              <a:ln w="38100">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0" name="Picture 19" descr="A picture containing shape&#10;&#10;Description automatically generated">
            <a:extLst>
              <a:ext uri="{FF2B5EF4-FFF2-40B4-BE49-F238E27FC236}">
                <a16:creationId xmlns:a16="http://schemas.microsoft.com/office/drawing/2014/main" id="{6D4EFE88-BAE6-6F8C-3A46-A3FD243477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197632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171450" y="171450"/>
            <a:ext cx="11872913" cy="66865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rPr>
              <a:t>Bài</a:t>
            </a:r>
            <a:r>
              <a:rPr lang="en-US" sz="3200" b="1" dirty="0" smtClean="0">
                <a:solidFill>
                  <a:srgbClr val="002060"/>
                </a:solidFill>
              </a:rPr>
              <a:t> 1:Đọc </a:t>
            </a: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dưới</a:t>
            </a:r>
            <a:r>
              <a:rPr lang="en-US" sz="3200" b="1" dirty="0">
                <a:solidFill>
                  <a:srgbClr val="002060"/>
                </a:solidFill>
              </a:rPr>
              <a:t> </a:t>
            </a:r>
            <a:r>
              <a:rPr lang="en-US" sz="3200" b="1" dirty="0" err="1">
                <a:solidFill>
                  <a:srgbClr val="002060"/>
                </a:solidFill>
              </a:rPr>
              <a:t>đây</a:t>
            </a:r>
            <a:r>
              <a:rPr lang="en-US" sz="3200" b="1" dirty="0">
                <a:solidFill>
                  <a:srgbClr val="002060"/>
                </a:solidFill>
              </a:rPr>
              <a:t> </a:t>
            </a:r>
            <a:r>
              <a:rPr lang="en-US" sz="3200" b="1" dirty="0" err="1">
                <a:solidFill>
                  <a:srgbClr val="002060"/>
                </a:solidFill>
              </a:rPr>
              <a:t>và</a:t>
            </a:r>
            <a:r>
              <a:rPr lang="en-US" sz="3200" b="1" dirty="0">
                <a:solidFill>
                  <a:srgbClr val="002060"/>
                </a:solidFill>
              </a:rPr>
              <a:t> </a:t>
            </a:r>
            <a:r>
              <a:rPr lang="en-US" sz="3200" b="1" dirty="0" err="1">
                <a:solidFill>
                  <a:srgbClr val="002060"/>
                </a:solidFill>
              </a:rPr>
              <a:t>trả</a:t>
            </a:r>
            <a:r>
              <a:rPr lang="en-US" sz="3200" b="1" dirty="0">
                <a:solidFill>
                  <a:srgbClr val="002060"/>
                </a:solidFill>
              </a:rPr>
              <a:t> </a:t>
            </a:r>
            <a:r>
              <a:rPr lang="en-US" sz="3200" b="1" dirty="0" err="1">
                <a:solidFill>
                  <a:srgbClr val="002060"/>
                </a:solidFill>
              </a:rPr>
              <a:t>lời</a:t>
            </a:r>
            <a:r>
              <a:rPr lang="en-US" sz="3200" b="1" dirty="0">
                <a:solidFill>
                  <a:srgbClr val="002060"/>
                </a:solidFill>
              </a:rPr>
              <a:t> </a:t>
            </a:r>
            <a:r>
              <a:rPr lang="en-US" sz="3200" b="1" dirty="0" err="1">
                <a:solidFill>
                  <a:srgbClr val="002060"/>
                </a:solidFill>
              </a:rPr>
              <a:t>câu</a:t>
            </a:r>
            <a:r>
              <a:rPr lang="en-US" sz="3200" b="1" dirty="0">
                <a:solidFill>
                  <a:srgbClr val="002060"/>
                </a:solidFill>
              </a:rPr>
              <a:t> </a:t>
            </a:r>
            <a:r>
              <a:rPr lang="en-US" sz="32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49799" y="1699885"/>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915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206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266879" y="1674341"/>
              <a:ext cx="1093595" cy="1093595"/>
            </a:xfrm>
            <a:prstGeom prst="rect">
              <a:avLst/>
            </a:prstGeom>
          </p:spPr>
        </p:pic>
      </p:grpSp>
      <p:pic>
        <p:nvPicPr>
          <p:cNvPr id="11" name="Picture 10" descr="A picture containing shape&#10;&#10;Description automatically generated">
            <a:extLst>
              <a:ext uri="{FF2B5EF4-FFF2-40B4-BE49-F238E27FC236}">
                <a16:creationId xmlns:a16="http://schemas.microsoft.com/office/drawing/2014/main" id="{D4FA1A40-C7A6-D1CF-2F9A-3C47D6BA2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7290" y="295274"/>
            <a:ext cx="1631539" cy="1631539"/>
          </a:xfrm>
          <a:prstGeom prst="rect">
            <a:avLst/>
          </a:prstGeom>
        </p:spPr>
      </p:pic>
    </p:spTree>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3"/>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4"/>
          <a:stretch>
            <a:fillRect/>
          </a:stretch>
        </p:blipFill>
        <p:spPr>
          <a:xfrm>
            <a:off x="1490662" y="1367727"/>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482498" y="1367727"/>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1316614" y="5180834"/>
            <a:ext cx="9606395"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viết</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đã</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nêu</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cảm</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nhận</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sz="3600" b="0" i="1"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36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6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chuyện</a:t>
            </a:r>
            <a:r>
              <a:rPr kumimoji="0" lang="en-US" sz="36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Thi</a:t>
            </a:r>
            <a:r>
              <a:rPr kumimoji="0" lang="en-US" sz="36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nhạc</a:t>
            </a:r>
            <a:r>
              <a:rPr kumimoji="0" lang="en-US" sz="36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3"/>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482498" y="1367727"/>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1316614" y="5180834"/>
            <a:ext cx="9606395"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600" b="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Từ</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ngữ</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nào</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trong</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mở</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đoạn</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biết</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bạn</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Tùng</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Anh</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rất</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thích</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chuyện</a:t>
            </a:r>
            <a:r>
              <a:rPr kumimoji="0" lang="en-US" sz="3600" b="0" u="none" strike="noStrike" kern="1200" cap="none" spc="0" normalizeH="0" noProof="0" dirty="0" smtClean="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Thi</a:t>
            </a:r>
            <a:r>
              <a:rPr kumimoji="0" lang="en-US" sz="3600" b="0" i="1"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0" i="1" u="none" strike="noStrike" kern="1200" cap="none" spc="0" normalizeH="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nhạc</a:t>
            </a:r>
            <a:r>
              <a:rPr lang="en-US" sz="3600" i="1" dirty="0">
                <a:solidFill>
                  <a:srgbClr val="FF0000"/>
                </a:solidFill>
                <a:latin typeface="Times New Roman" panose="02020603050405020304" pitchFamily="18" charset="0"/>
                <a:cs typeface="Times New Roman" panose="02020603050405020304" pitchFamily="18" charset="0"/>
              </a:rPr>
              <a:t>?</a:t>
            </a:r>
            <a:endPar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8478555"/>
      </p:ext>
    </p:extLst>
  </p:cSld>
  <p:clrMapOvr>
    <a:masterClrMapping/>
  </p:clrMapOvr>
  <p:transition spd="slow">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1199</TotalTime>
  <Words>1905</Words>
  <Application>Microsoft Office PowerPoint</Application>
  <PresentationFormat>Widescreen</PresentationFormat>
  <Paragraphs>109</Paragraphs>
  <Slides>31</Slides>
  <Notes>28</Notes>
  <HiddenSlides>1</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31</vt:i4>
      </vt:variant>
    </vt:vector>
  </HeadingPairs>
  <TitlesOfParts>
    <vt:vector size="45" baseType="lpstr">
      <vt:lpstr>微软雅黑</vt:lpstr>
      <vt:lpstr>#9Slide02 Noi dung dai</vt:lpstr>
      <vt:lpstr>#9Slide02 Tieu de dai</vt:lpstr>
      <vt:lpstr>Arial</vt:lpstr>
      <vt:lpstr>Baloo 2</vt:lpstr>
      <vt:lpstr>Calibri</vt:lpstr>
      <vt:lpstr>SVN-SAF</vt:lpstr>
      <vt:lpstr>Tahoma</vt:lpstr>
      <vt:lpstr>Times New Roman</vt:lpstr>
      <vt:lpstr>Wingdings</vt:lpstr>
      <vt:lpstr>字魂105号-简雅黑</vt:lpstr>
      <vt:lpstr>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133</cp:revision>
  <dcterms:created xsi:type="dcterms:W3CDTF">2023-06-11T06:21:02Z</dcterms:created>
  <dcterms:modified xsi:type="dcterms:W3CDTF">2023-08-16T13:53:12Z</dcterms:modified>
</cp:coreProperties>
</file>