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4"/>
  </p:notesMasterIdLst>
  <p:sldIdLst>
    <p:sldId id="257" r:id="rId3"/>
    <p:sldId id="260" r:id="rId4"/>
    <p:sldId id="261" r:id="rId5"/>
    <p:sldId id="262" r:id="rId6"/>
    <p:sldId id="263" r:id="rId7"/>
    <p:sldId id="291" r:id="rId8"/>
    <p:sldId id="265" r:id="rId9"/>
    <p:sldId id="292" r:id="rId10"/>
    <p:sldId id="283" r:id="rId11"/>
    <p:sldId id="264" r:id="rId12"/>
    <p:sldId id="267" r:id="rId13"/>
    <p:sldId id="274" r:id="rId14"/>
    <p:sldId id="293" r:id="rId15"/>
    <p:sldId id="281" r:id="rId16"/>
    <p:sldId id="294" r:id="rId17"/>
    <p:sldId id="288" r:id="rId18"/>
    <p:sldId id="11694" r:id="rId19"/>
    <p:sldId id="272" r:id="rId20"/>
    <p:sldId id="11695" r:id="rId21"/>
    <p:sldId id="11696"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E3EE"/>
    <a:srgbClr val="B7F276"/>
    <a:srgbClr val="D5BFCD"/>
    <a:srgbClr val="F89CBF"/>
    <a:srgbClr val="F9B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8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95CA4-8EA5-4BFF-AE6E-3AA42F2143E1}"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9304-67C2-4EA9-9C19-1189BBB0A21A}" type="slidenum">
              <a:rPr lang="en-US" smtClean="0"/>
              <a:t>‹#›</a:t>
            </a:fld>
            <a:endParaRPr lang="en-US"/>
          </a:p>
        </p:txBody>
      </p:sp>
    </p:spTree>
    <p:extLst>
      <p:ext uri="{BB962C8B-B14F-4D97-AF65-F5344CB8AC3E}">
        <p14:creationId xmlns:p14="http://schemas.microsoft.com/office/powerpoint/2010/main" val="2487971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33550" y="323850"/>
            <a:ext cx="1638300" cy="1638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1.GIF"/><Relationship Id="rId5" Type="http://schemas.openxmlformats.org/officeDocument/2006/relationships/image" Target="../media/image9.jpeg"/><Relationship Id="rId10"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slideLayout" Target="../slideLayouts/slideLayout2.xml"/><Relationship Id="rId7" Type="http://schemas.microsoft.com/office/2007/relationships/hdphoto" Target="../media/hdphoto5.wdp"/><Relationship Id="rId12"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17.png"/><Relationship Id="rId5" Type="http://schemas.openxmlformats.org/officeDocument/2006/relationships/image" Target="../media/image9.jpe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notesSlide" Target="../notesSlides/notesSlide4.xml"/><Relationship Id="rId9" Type="http://schemas.openxmlformats.org/officeDocument/2006/relationships/image" Target="../media/image20.png"/><Relationship Id="rId14" Type="http://schemas.openxmlformats.org/officeDocument/2006/relationships/image" Target="../media/image21.GI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4085673" y="1225237"/>
            <a:ext cx="3944454" cy="1359526"/>
          </a:xfrm>
          <a:prstGeom prst="rect">
            <a:avLst/>
          </a:prstGeom>
        </p:spPr>
      </p:pic>
      <p:pic>
        <p:nvPicPr>
          <p:cNvPr id="7" name="Picture 6"/>
          <p:cNvPicPr>
            <a:picLocks noChangeAspect="1"/>
          </p:cNvPicPr>
          <p:nvPr/>
        </p:nvPicPr>
        <p:blipFill>
          <a:blip r:embed="rId4"/>
          <a:stretch>
            <a:fillRect/>
          </a:stretch>
        </p:blipFill>
        <p:spPr>
          <a:xfrm>
            <a:off x="1045386" y="2656609"/>
            <a:ext cx="10577477" cy="2402032"/>
          </a:xfrm>
          <a:prstGeom prst="rect">
            <a:avLst/>
          </a:prstGeom>
        </p:spPr>
      </p:pic>
      <p:pic>
        <p:nvPicPr>
          <p:cNvPr id="8" name="Picture 7"/>
          <p:cNvPicPr>
            <a:picLocks noChangeAspect="1"/>
          </p:cNvPicPr>
          <p:nvPr/>
        </p:nvPicPr>
        <p:blipFill>
          <a:blip r:embed="rId5"/>
          <a:stretch>
            <a:fillRect/>
          </a:stretch>
        </p:blipFill>
        <p:spPr>
          <a:xfrm>
            <a:off x="1004188" y="2047022"/>
            <a:ext cx="2944623" cy="2097206"/>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a:fillRect/>
          </a:stretch>
        </p:blipFill>
        <p:spPr>
          <a:xfrm>
            <a:off x="495073" y="3565193"/>
            <a:ext cx="2229077" cy="28354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86359" y="-325207"/>
            <a:ext cx="4268520" cy="7026866"/>
          </a:xfrm>
          <a:prstGeom prst="rect">
            <a:avLst/>
          </a:prstGeom>
        </p:spPr>
      </p:pic>
      <p:grpSp>
        <p:nvGrpSpPr>
          <p:cNvPr id="10" name="Nhóm 28"/>
          <p:cNvGrpSpPr/>
          <p:nvPr/>
        </p:nvGrpSpPr>
        <p:grpSpPr>
          <a:xfrm>
            <a:off x="4754879" y="932326"/>
            <a:ext cx="6722746" cy="3458700"/>
            <a:chOff x="1139185" y="1145244"/>
            <a:chExt cx="7173783" cy="6901295"/>
          </a:xfrm>
        </p:grpSpPr>
        <p:sp>
          <p:nvSpPr>
            <p:cNvPr id="11" name="Bong bóng Lời nói: Hình chữ nhật với Góc Tròn 29"/>
            <p:cNvSpPr/>
            <p:nvPr/>
          </p:nvSpPr>
          <p:spPr>
            <a:xfrm>
              <a:off x="1139185" y="1145244"/>
              <a:ext cx="7173783" cy="6901295"/>
            </a:xfrm>
            <a:custGeom>
              <a:avLst/>
              <a:gdLst>
                <a:gd name="connsiteX0" fmla="*/ 0 w 7173783"/>
                <a:gd name="connsiteY0" fmla="*/ 1150239 h 6901295"/>
                <a:gd name="connsiteX1" fmla="*/ 1150239 w 7173783"/>
                <a:gd name="connsiteY1" fmla="*/ 0 h 6901295"/>
                <a:gd name="connsiteX2" fmla="*/ 1195631 w 7173783"/>
                <a:gd name="connsiteY2" fmla="*/ 0 h 6901295"/>
                <a:gd name="connsiteX3" fmla="*/ 1195631 w 7173783"/>
                <a:gd name="connsiteY3" fmla="*/ 0 h 6901295"/>
                <a:gd name="connsiteX4" fmla="*/ 2989076 w 7173783"/>
                <a:gd name="connsiteY4" fmla="*/ 0 h 6901295"/>
                <a:gd name="connsiteX5" fmla="*/ 6023544 w 7173783"/>
                <a:gd name="connsiteY5" fmla="*/ 0 h 6901295"/>
                <a:gd name="connsiteX6" fmla="*/ 7173783 w 7173783"/>
                <a:gd name="connsiteY6" fmla="*/ 1150239 h 6901295"/>
                <a:gd name="connsiteX7" fmla="*/ 7173783 w 7173783"/>
                <a:gd name="connsiteY7" fmla="*/ 4025755 h 6901295"/>
                <a:gd name="connsiteX8" fmla="*/ 7173783 w 7173783"/>
                <a:gd name="connsiteY8" fmla="*/ 4025755 h 6901295"/>
                <a:gd name="connsiteX9" fmla="*/ 7173783 w 7173783"/>
                <a:gd name="connsiteY9" fmla="*/ 5751079 h 6901295"/>
                <a:gd name="connsiteX10" fmla="*/ 7173783 w 7173783"/>
                <a:gd name="connsiteY10" fmla="*/ 5751056 h 6901295"/>
                <a:gd name="connsiteX11" fmla="*/ 6023544 w 7173783"/>
                <a:gd name="connsiteY11" fmla="*/ 6901295 h 6901295"/>
                <a:gd name="connsiteX12" fmla="*/ 2989076 w 7173783"/>
                <a:gd name="connsiteY12" fmla="*/ 6901295 h 6901295"/>
                <a:gd name="connsiteX13" fmla="*/ 1195631 w 7173783"/>
                <a:gd name="connsiteY13" fmla="*/ 6901295 h 6901295"/>
                <a:gd name="connsiteX14" fmla="*/ 1195631 w 7173783"/>
                <a:gd name="connsiteY14" fmla="*/ 6901295 h 6901295"/>
                <a:gd name="connsiteX15" fmla="*/ 1150239 w 7173783"/>
                <a:gd name="connsiteY15" fmla="*/ 6901295 h 6901295"/>
                <a:gd name="connsiteX16" fmla="*/ 0 w 7173783"/>
                <a:gd name="connsiteY16" fmla="*/ 5751056 h 6901295"/>
                <a:gd name="connsiteX17" fmla="*/ 0 w 7173783"/>
                <a:gd name="connsiteY17" fmla="*/ 5751079 h 6901295"/>
                <a:gd name="connsiteX18" fmla="*/ -423038 w 7173783"/>
                <a:gd name="connsiteY18" fmla="*/ 5121796 h 6901295"/>
                <a:gd name="connsiteX19" fmla="*/ 0 w 7173783"/>
                <a:gd name="connsiteY19" fmla="*/ 4025755 h 6901295"/>
                <a:gd name="connsiteX20" fmla="*/ 0 w 7173783"/>
                <a:gd name="connsiteY20" fmla="*/ 1150239 h 69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5"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10597"/>
                    <a:pt x="7342393" y="2937825"/>
                    <a:pt x="7173783" y="4025755"/>
                  </a:cubicBezTo>
                  <a:lnTo>
                    <a:pt x="7173783" y="4025755"/>
                  </a:lnTo>
                  <a:cubicBezTo>
                    <a:pt x="7263876" y="4765876"/>
                    <a:pt x="7281517" y="5177506"/>
                    <a:pt x="7173783" y="5751079"/>
                  </a:cubicBezTo>
                  <a:cubicBezTo>
                    <a:pt x="7173784" y="5751067"/>
                    <a:pt x="7173781" y="5751059"/>
                    <a:pt x="7173783" y="5751056"/>
                  </a:cubicBezTo>
                  <a:cubicBezTo>
                    <a:pt x="7270770" y="6310199"/>
                    <a:pt x="6683161" y="6964235"/>
                    <a:pt x="6023544" y="6901295"/>
                  </a:cubicBezTo>
                  <a:cubicBezTo>
                    <a:pt x="5386066" y="6824333"/>
                    <a:pt x="3959644" y="6872236"/>
                    <a:pt x="2989076" y="6901295"/>
                  </a:cubicBezTo>
                  <a:cubicBezTo>
                    <a:pt x="2457844" y="6884288"/>
                    <a:pt x="1832322" y="6867035"/>
                    <a:pt x="1195631" y="6901295"/>
                  </a:cubicBezTo>
                  <a:lnTo>
                    <a:pt x="1195631" y="6901295"/>
                  </a:lnTo>
                  <a:cubicBezTo>
                    <a:pt x="1182463" y="6898664"/>
                    <a:pt x="1160010" y="6898812"/>
                    <a:pt x="1150239" y="6901295"/>
                  </a:cubicBezTo>
                  <a:cubicBezTo>
                    <a:pt x="448945" y="6922099"/>
                    <a:pt x="739" y="6402839"/>
                    <a:pt x="0" y="5751056"/>
                  </a:cubicBezTo>
                  <a:cubicBezTo>
                    <a:pt x="-1" y="5751063"/>
                    <a:pt x="-1" y="5751072"/>
                    <a:pt x="0" y="5751079"/>
                  </a:cubicBezTo>
                  <a:cubicBezTo>
                    <a:pt x="-117417" y="5584360"/>
                    <a:pt x="-347455" y="5186912"/>
                    <a:pt x="-423038" y="5121796"/>
                  </a:cubicBezTo>
                  <a:cubicBezTo>
                    <a:pt x="-417812" y="4972110"/>
                    <a:pt x="-96327" y="4386516"/>
                    <a:pt x="0" y="4025755"/>
                  </a:cubicBezTo>
                  <a:cubicBezTo>
                    <a:pt x="85667" y="3351105"/>
                    <a:pt x="-27555" y="1682483"/>
                    <a:pt x="0" y="1150239"/>
                  </a:cubicBezTo>
                  <a:close/>
                </a:path>
                <a:path w="7173783" h="6901295"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7"/>
                    <a:pt x="7302418" y="3735154"/>
                    <a:pt x="7173783" y="4025755"/>
                  </a:cubicBezTo>
                  <a:lnTo>
                    <a:pt x="7173783" y="4025755"/>
                  </a:lnTo>
                  <a:cubicBezTo>
                    <a:pt x="7018703" y="4398548"/>
                    <a:pt x="7084831" y="5530361"/>
                    <a:pt x="7173783" y="5751079"/>
                  </a:cubicBezTo>
                  <a:cubicBezTo>
                    <a:pt x="7173781" y="5751076"/>
                    <a:pt x="7173782" y="5751058"/>
                    <a:pt x="7173783" y="5751056"/>
                  </a:cubicBezTo>
                  <a:cubicBezTo>
                    <a:pt x="7216241" y="6333494"/>
                    <a:pt x="6590058" y="6896140"/>
                    <a:pt x="6023544" y="6901295"/>
                  </a:cubicBezTo>
                  <a:cubicBezTo>
                    <a:pt x="4630265" y="6756211"/>
                    <a:pt x="3678567" y="6936374"/>
                    <a:pt x="2989076" y="6901295"/>
                  </a:cubicBezTo>
                  <a:cubicBezTo>
                    <a:pt x="2198558" y="6940385"/>
                    <a:pt x="1678911" y="6862629"/>
                    <a:pt x="1195631" y="6901295"/>
                  </a:cubicBezTo>
                  <a:lnTo>
                    <a:pt x="1195631" y="6901295"/>
                  </a:lnTo>
                  <a:cubicBezTo>
                    <a:pt x="1189456" y="6897881"/>
                    <a:pt x="1165786" y="6897291"/>
                    <a:pt x="1150239" y="6901295"/>
                  </a:cubicBezTo>
                  <a:cubicBezTo>
                    <a:pt x="499688" y="6894764"/>
                    <a:pt x="44882" y="6358651"/>
                    <a:pt x="0" y="5751056"/>
                  </a:cubicBezTo>
                  <a:cubicBezTo>
                    <a:pt x="-1" y="5751059"/>
                    <a:pt x="-1" y="5751075"/>
                    <a:pt x="0" y="5751079"/>
                  </a:cubicBezTo>
                  <a:cubicBezTo>
                    <a:pt x="-50639" y="5625019"/>
                    <a:pt x="-382804" y="5250512"/>
                    <a:pt x="-423038" y="5121796"/>
                  </a:cubicBezTo>
                  <a:cubicBezTo>
                    <a:pt x="-382138" y="4754875"/>
                    <a:pt x="-153085" y="4412856"/>
                    <a:pt x="0" y="4025755"/>
                  </a:cubicBezTo>
                  <a:cubicBezTo>
                    <a:pt x="-50189" y="2653593"/>
                    <a:pt x="-24614" y="1777768"/>
                    <a:pt x="0" y="1150239"/>
                  </a:cubicBezTo>
                  <a:close/>
                </a:path>
              </a:pathLst>
            </a:cu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2"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đang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muốn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mở</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một</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cửa</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hàng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ăn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tuyển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dụng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giải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quyết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10" presetClass="entr" presetSubtype="0"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p:cNvGrpSpPr/>
          <p:nvPr/>
        </p:nvGrpSpPr>
        <p:grpSpPr>
          <a:xfrm>
            <a:off x="450847" y="447606"/>
            <a:ext cx="11026778" cy="757670"/>
            <a:chOff x="450847" y="447606"/>
            <a:chExt cx="11026778" cy="757670"/>
          </a:xfrm>
        </p:grpSpPr>
        <p:grpSp>
          <p:nvGrpSpPr>
            <p:cNvPr id="3" name="Group 2"/>
            <p:cNvGrpSpPr/>
            <p:nvPr/>
          </p:nvGrpSpPr>
          <p:grpSpPr>
            <a:xfrm>
              <a:off x="450847" y="447606"/>
              <a:ext cx="772160" cy="757670"/>
              <a:chOff x="667518" y="406400"/>
              <a:chExt cx="772160" cy="757670"/>
            </a:xfrm>
            <a:solidFill>
              <a:srgbClr val="00B0F0"/>
            </a:solidFill>
          </p:grpSpPr>
          <p:sp>
            <p:nvSpPr>
              <p:cNvPr id="7"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p:cNvPicPr>
            <a:picLocks noChangeAspect="1"/>
          </p:cNvPicPr>
          <p:nvPr/>
        </p:nvPicPr>
        <p:blipFill>
          <a:blip r:embed="rId3"/>
          <a:stretch>
            <a:fillRect/>
          </a:stretch>
        </p:blipFill>
        <p:spPr>
          <a:xfrm>
            <a:off x="2252662" y="1147762"/>
            <a:ext cx="7115175" cy="2085975"/>
          </a:xfrm>
          <a:prstGeom prst="rect">
            <a:avLst/>
          </a:prstGeom>
        </p:spPr>
      </p:pic>
      <p:sp>
        <p:nvSpPr>
          <p:cNvPr id="13" name="TextBox 12"/>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p>
        </p:txBody>
      </p:sp>
      <p:sp>
        <p:nvSpPr>
          <p:cNvPr id="17" name="TextBox 16"/>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p>
        </p:txBody>
      </p:sp>
      <p:cxnSp>
        <p:nvCxnSpPr>
          <p:cNvPr id="24" name="Straight Arrow Connector 23"/>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p>
        </p:txBody>
      </p:sp>
      <p:sp>
        <p:nvSpPr>
          <p:cNvPr id="26" name="TextBox 25"/>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p>
        </p:txBody>
      </p:sp>
      <p:cxnSp>
        <p:nvCxnSpPr>
          <p:cNvPr id="36" name="Straight Arrow Connector 35"/>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p>
        </p:txBody>
      </p:sp>
      <p:sp>
        <p:nvSpPr>
          <p:cNvPr id="38" name="TextBox 37"/>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cxnSp>
        <p:nvCxnSpPr>
          <p:cNvPr id="7" name="Straight Connector 6"/>
          <p:cNvCxnSpPr>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p:cNvCxnSpPr>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p:cNvCxnSpPr>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p:cNvGrpSpPr/>
          <p:nvPr/>
        </p:nvGrpSpPr>
        <p:grpSpPr>
          <a:xfrm>
            <a:off x="1870147" y="2514300"/>
            <a:ext cx="844478" cy="2143423"/>
            <a:chOff x="1870147" y="2514300"/>
            <a:chExt cx="844478" cy="2143423"/>
          </a:xfrm>
        </p:grpSpPr>
        <p:cxnSp>
          <p:nvCxnSpPr>
            <p:cNvPr id="13" name="Straight Arrow Connector 12"/>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17" name="Rectangle: Rounded Corners 16"/>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p:cNvGrpSpPr/>
          <p:nvPr/>
        </p:nvGrpSpPr>
        <p:grpSpPr>
          <a:xfrm>
            <a:off x="5575372" y="2523825"/>
            <a:ext cx="844478" cy="2143423"/>
            <a:chOff x="1870147" y="2514300"/>
            <a:chExt cx="844478" cy="2143423"/>
          </a:xfrm>
        </p:grpSpPr>
        <p:cxnSp>
          <p:nvCxnSpPr>
            <p:cNvPr id="20" name="Straight Arrow Connector 19"/>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22" name="Rectangle: Rounded Corners 21"/>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p:cNvGrpSpPr/>
          <p:nvPr/>
        </p:nvGrpSpPr>
        <p:grpSpPr>
          <a:xfrm>
            <a:off x="9080572" y="2533350"/>
            <a:ext cx="844478" cy="2143423"/>
            <a:chOff x="1870147" y="2514300"/>
            <a:chExt cx="844478" cy="2143423"/>
          </a:xfrm>
        </p:grpSpPr>
        <p:cxnSp>
          <p:nvCxnSpPr>
            <p:cNvPr id="27" name="Straight Arrow Connector 26"/>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33" name="Rectangle: Rounded Corners 32"/>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302434" y="-110820"/>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302197" y="1578486"/>
            <a:ext cx="2082387" cy="2426081"/>
          </a:xfrm>
          <a:prstGeom prst="rect">
            <a:avLst/>
          </a:prstGeom>
        </p:spPr>
      </p:pic>
      <p:pic>
        <p:nvPicPr>
          <p:cNvPr id="10" name="Hình ảnh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8703" y="357632"/>
            <a:ext cx="5517678" cy="650036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1"/>
                                        </p:tgtEl>
                                        <p:attrNameLst>
                                          <p:attrName>r</p:attrName>
                                        </p:attrNameLst>
                                      </p:cBhvr>
                                    </p:animRot>
                                    <p:animRot by="-240000">
                                      <p:cBhvr>
                                        <p:cTn id="26" dur="200" fill="hold">
                                          <p:stCondLst>
                                            <p:cond delay="200"/>
                                          </p:stCondLst>
                                        </p:cTn>
                                        <p:tgtEl>
                                          <p:spTgt spid="11"/>
                                        </p:tgtEl>
                                        <p:attrNameLst>
                                          <p:attrName>r</p:attrName>
                                        </p:attrNameLst>
                                      </p:cBhvr>
                                    </p:animRot>
                                    <p:animRot by="240000">
                                      <p:cBhvr>
                                        <p:cTn id="27" dur="200" fill="hold">
                                          <p:stCondLst>
                                            <p:cond delay="400"/>
                                          </p:stCondLst>
                                        </p:cTn>
                                        <p:tgtEl>
                                          <p:spTgt spid="11"/>
                                        </p:tgtEl>
                                        <p:attrNameLst>
                                          <p:attrName>r</p:attrName>
                                        </p:attrNameLst>
                                      </p:cBhvr>
                                    </p:animRot>
                                    <p:animRot by="-240000">
                                      <p:cBhvr>
                                        <p:cTn id="28" dur="200" fill="hold">
                                          <p:stCondLst>
                                            <p:cond delay="600"/>
                                          </p:stCondLst>
                                        </p:cTn>
                                        <p:tgtEl>
                                          <p:spTgt spid="11"/>
                                        </p:tgtEl>
                                        <p:attrNameLst>
                                          <p:attrName>r</p:attrName>
                                        </p:attrNameLst>
                                      </p:cBhvr>
                                    </p:animRot>
                                    <p:animRot by="120000">
                                      <p:cBhvr>
                                        <p:cTn id="29" dur="200" fill="hold">
                                          <p:stCondLst>
                                            <p:cond delay="800"/>
                                          </p:stCondLst>
                                        </p:cTn>
                                        <p:tgtEl>
                                          <p:spTgt spid="11"/>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p:cNvPicPr>
            <a:picLocks noChangeAspect="1"/>
          </p:cNvPicPr>
          <p:nvPr/>
        </p:nvPicPr>
        <p:blipFill>
          <a:blip r:embed="rId3"/>
          <a:stretch>
            <a:fillRect/>
          </a:stretch>
        </p:blipFill>
        <p:spPr>
          <a:xfrm>
            <a:off x="757237" y="2528887"/>
            <a:ext cx="10849780" cy="1281113"/>
          </a:xfrm>
          <a:prstGeom prst="rect">
            <a:avLst/>
          </a:prstGeom>
        </p:spPr>
      </p:pic>
      <p:graphicFrame>
        <p:nvGraphicFramePr>
          <p:cNvPr id="18" name="Table 17"/>
          <p:cNvGraphicFramePr>
            <a:graphicFrameLocks noGrp="1"/>
          </p:cNvGraphicFramePr>
          <p:nvPr/>
        </p:nvGraphicFramePr>
        <p:xfrm>
          <a:off x="600075" y="2400299"/>
          <a:ext cx="11172825" cy="3286125"/>
        </p:xfrm>
        <a:graphic>
          <a:graphicData uri="http://schemas.openxmlformats.org/drawingml/2006/table">
            <a:tbl>
              <a:tblPr>
                <a:tableStyleId>{E929F9F4-4A8F-4326-A1B4-22849713DDAB}</a:tableStyleId>
              </a:tblPr>
              <a:tblGrid>
                <a:gridCol w="2234565">
                  <a:extLst>
                    <a:ext uri="{9D8B030D-6E8A-4147-A177-3AD203B41FA5}">
                      <a16:colId xmlns:a16="http://schemas.microsoft.com/office/drawing/2014/main" val="20000"/>
                    </a:ext>
                  </a:extLst>
                </a:gridCol>
                <a:gridCol w="2234565">
                  <a:extLst>
                    <a:ext uri="{9D8B030D-6E8A-4147-A177-3AD203B41FA5}">
                      <a16:colId xmlns:a16="http://schemas.microsoft.com/office/drawing/2014/main" val="20001"/>
                    </a:ext>
                  </a:extLst>
                </a:gridCol>
                <a:gridCol w="2234565">
                  <a:extLst>
                    <a:ext uri="{9D8B030D-6E8A-4147-A177-3AD203B41FA5}">
                      <a16:colId xmlns:a16="http://schemas.microsoft.com/office/drawing/2014/main" val="20002"/>
                    </a:ext>
                  </a:extLst>
                </a:gridCol>
                <a:gridCol w="2234565">
                  <a:extLst>
                    <a:ext uri="{9D8B030D-6E8A-4147-A177-3AD203B41FA5}">
                      <a16:colId xmlns:a16="http://schemas.microsoft.com/office/drawing/2014/main" val="20003"/>
                    </a:ext>
                  </a:extLst>
                </a:gridCol>
                <a:gridCol w="2234565">
                  <a:extLst>
                    <a:ext uri="{9D8B030D-6E8A-4147-A177-3AD203B41FA5}">
                      <a16:colId xmlns:a16="http://schemas.microsoft.com/office/drawing/2014/main" val="20004"/>
                    </a:ext>
                  </a:extLst>
                </a:gridCol>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3" name="TextBox 22"/>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rPr>
              <a:t>3 100 000</a:t>
            </a:r>
          </a:p>
        </p:txBody>
      </p:sp>
      <p:sp>
        <p:nvSpPr>
          <p:cNvPr id="24" name="TextBox 23"/>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rPr>
              <a:t>3 300 000</a:t>
            </a:r>
          </a:p>
        </p:txBody>
      </p:sp>
      <p:sp>
        <p:nvSpPr>
          <p:cNvPr id="25" name="TextBox 24"/>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rPr>
              <a:t>3 400 000</a:t>
            </a:r>
          </a:p>
        </p:txBody>
      </p:sp>
      <p:sp>
        <p:nvSpPr>
          <p:cNvPr id="28" name="TextBox 27"/>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rPr>
              <a:t>3 300 000</a:t>
            </a:r>
          </a:p>
        </p:txBody>
      </p:sp>
      <p:cxnSp>
        <p:nvCxnSpPr>
          <p:cNvPr id="2" name="Straight Connector 1"/>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13" name="Hình ảnh 1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a:fillRect/>
          </a:stretch>
        </p:blipFill>
        <p:spPr>
          <a:xfrm flipH="1">
            <a:off x="7567787" y="413816"/>
            <a:ext cx="4816029" cy="5960068"/>
          </a:xfrm>
          <a:prstGeom prst="rect">
            <a:avLst/>
          </a:prstGeom>
        </p:spPr>
      </p:pic>
      <p:pic>
        <p:nvPicPr>
          <p:cNvPr id="14"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20" name="Hình ảnh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p:cNvPicPr>
            <a:picLocks noChangeAspect="1"/>
          </p:cNvPicPr>
          <p:nvPr/>
        </p:nvPicPr>
        <p:blipFill>
          <a:blip r:embed="rId15"/>
          <a:stretch>
            <a:fillRect/>
          </a:stretch>
        </p:blipFill>
        <p:spPr>
          <a:xfrm>
            <a:off x="454036" y="0"/>
            <a:ext cx="11455377" cy="36884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6"/>
                                        <p:tgtEl>
                                          <p:spTgt spid="17"/>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24424"/>
            <a:ext cx="11123049" cy="1200329"/>
            <a:chOff x="678426" y="324424"/>
            <a:chExt cx="11123049" cy="1200329"/>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p:cNvPicPr>
            <a:picLocks noChangeAspect="1"/>
          </p:cNvPicPr>
          <p:nvPr/>
        </p:nvPicPr>
        <p:blipFill>
          <a:blip r:embed="rId3"/>
          <a:stretch>
            <a:fillRect/>
          </a:stretch>
        </p:blipFill>
        <p:spPr>
          <a:xfrm>
            <a:off x="485775" y="1481137"/>
            <a:ext cx="4076700" cy="4486275"/>
          </a:xfrm>
          <a:prstGeom prst="rect">
            <a:avLst/>
          </a:prstGeom>
        </p:spPr>
      </p:pic>
      <p:pic>
        <p:nvPicPr>
          <p:cNvPr id="7" name="Picture 6"/>
          <p:cNvPicPr>
            <a:picLocks noChangeAspect="1"/>
          </p:cNvPicPr>
          <p:nvPr/>
        </p:nvPicPr>
        <p:blipFill>
          <a:blip r:embed="rId4"/>
          <a:stretch>
            <a:fillRect/>
          </a:stretch>
        </p:blipFill>
        <p:spPr>
          <a:xfrm>
            <a:off x="4605337" y="2871788"/>
            <a:ext cx="3395663" cy="2978804"/>
          </a:xfrm>
          <a:prstGeom prst="rect">
            <a:avLst/>
          </a:prstGeom>
        </p:spPr>
      </p:pic>
      <p:pic>
        <p:nvPicPr>
          <p:cNvPr id="9" name="Picture 8"/>
          <p:cNvPicPr>
            <a:picLocks noChangeAspect="1"/>
          </p:cNvPicPr>
          <p:nvPr/>
        </p:nvPicPr>
        <p:blipFill>
          <a:blip r:embed="rId5"/>
          <a:stretch>
            <a:fillRect/>
          </a:stretch>
        </p:blipFill>
        <p:spPr>
          <a:xfrm>
            <a:off x="8391525" y="1604962"/>
            <a:ext cx="2571750" cy="2695575"/>
          </a:xfrm>
          <a:prstGeom prst="rect">
            <a:avLst/>
          </a:prstGeom>
        </p:spPr>
      </p:pic>
      <p:cxnSp>
        <p:nvCxnSpPr>
          <p:cNvPr id="12" name="Straight Connector 11"/>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52999"/>
            <a:ext cx="10856350" cy="1754326"/>
            <a:chOff x="678426" y="352999"/>
            <a:chExt cx="10856350" cy="1754326"/>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p>
          </p:txBody>
        </p:sp>
      </p:grpSp>
      <p:sp>
        <p:nvSpPr>
          <p:cNvPr id="2" name="TextBox 1"/>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p>
          <a:p>
            <a:pPr algn="just"/>
            <a:r>
              <a:rPr lang="en-US" sz="4400" b="0" i="0" dirty="0">
                <a:solidFill>
                  <a:srgbClr val="000000"/>
                </a:solidFill>
                <a:effectLst/>
              </a:rPr>
              <a:t>B. 190 001</a:t>
            </a:r>
          </a:p>
          <a:p>
            <a:pPr algn="just"/>
            <a:r>
              <a:rPr lang="en-US" sz="4400" b="0" i="0" dirty="0">
                <a:solidFill>
                  <a:srgbClr val="000000"/>
                </a:solidFill>
                <a:effectLst/>
              </a:rPr>
              <a:t>C. 250 001</a:t>
            </a:r>
          </a:p>
          <a:p>
            <a:pPr algn="just"/>
            <a:r>
              <a:rPr lang="en-US" sz="4400" b="0" i="0" dirty="0">
                <a:solidFill>
                  <a:srgbClr val="000000"/>
                </a:solidFill>
                <a:effectLst/>
              </a:rPr>
              <a:t>D. 284 910</a:t>
            </a:r>
          </a:p>
        </p:txBody>
      </p:sp>
      <p:cxnSp>
        <p:nvCxnSpPr>
          <p:cNvPr id="5" name="Straight Connector 4"/>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094704" y="618185"/>
            <a:ext cx="3515933" cy="923330"/>
          </a:xfrm>
          <a:prstGeom prst="rect">
            <a:avLst/>
          </a:prstGeom>
          <a:noFill/>
        </p:spPr>
        <p:txBody>
          <a:bodyPr wrap="square" rtlCol="0">
            <a:spAutoFit/>
          </a:bodyPr>
          <a:lstStyle/>
          <a:p>
            <a:r>
              <a:rPr lang="vi-VN" sz="5400" b="1" dirty="0">
                <a:solidFill>
                  <a:srgbClr val="FF0000"/>
                </a:solidFill>
              </a:rPr>
              <a:t>Vận dụng</a:t>
            </a:r>
            <a:endParaRPr lang="en-US" sz="5400" b="1" dirty="0">
              <a:solidFill>
                <a:srgbClr val="FF0000"/>
              </a:solidFill>
            </a:endParaRPr>
          </a:p>
        </p:txBody>
      </p:sp>
      <p:sp>
        <p:nvSpPr>
          <p:cNvPr id="4" name="TextBox 3"/>
          <p:cNvSpPr txBox="1"/>
          <p:nvPr/>
        </p:nvSpPr>
        <p:spPr>
          <a:xfrm>
            <a:off x="1171977" y="3173099"/>
            <a:ext cx="9285668" cy="1323439"/>
          </a:xfrm>
          <a:prstGeom prst="rect">
            <a:avLst/>
          </a:prstGeom>
          <a:noFill/>
        </p:spPr>
        <p:txBody>
          <a:bodyPr wrap="square" rtlCol="0">
            <a:spAutoFit/>
          </a:bodyPr>
          <a:lstStyle/>
          <a:p>
            <a:r>
              <a:rPr lang="vi-VN" sz="4000" b="1" dirty="0"/>
              <a:t>Làm tròn số: 52 486 210 đến hàng trăm nghìn thì được số: 52 000 000</a:t>
            </a:r>
            <a:endParaRPr lang="en-US" sz="4000" b="1" dirty="0"/>
          </a:p>
        </p:txBody>
      </p:sp>
      <p:sp>
        <p:nvSpPr>
          <p:cNvPr id="6" name="TextBox 5"/>
          <p:cNvSpPr txBox="1"/>
          <p:nvPr/>
        </p:nvSpPr>
        <p:spPr>
          <a:xfrm>
            <a:off x="1753919" y="2212532"/>
            <a:ext cx="4981732" cy="769441"/>
          </a:xfrm>
          <a:prstGeom prst="rect">
            <a:avLst/>
          </a:prstGeom>
          <a:noFill/>
        </p:spPr>
        <p:txBody>
          <a:bodyPr wrap="square" rtlCol="0">
            <a:spAutoFit/>
          </a:bodyPr>
          <a:lstStyle/>
          <a:p>
            <a:r>
              <a:rPr lang="vi-VN" sz="4400" dirty="0">
                <a:solidFill>
                  <a:srgbClr val="7030A0"/>
                </a:solidFill>
              </a:rPr>
              <a:t>1. Đúng hay sai?</a:t>
            </a:r>
            <a:endParaRPr lang="en-US" sz="4400" dirty="0">
              <a:solidFill>
                <a:srgbClr val="7030A0"/>
              </a:solidFill>
            </a:endParaRPr>
          </a:p>
        </p:txBody>
      </p:sp>
      <p:sp>
        <p:nvSpPr>
          <p:cNvPr id="11" name="TextBox 10"/>
          <p:cNvSpPr txBox="1"/>
          <p:nvPr/>
        </p:nvSpPr>
        <p:spPr>
          <a:xfrm>
            <a:off x="1266218" y="4577142"/>
            <a:ext cx="9633397" cy="1200329"/>
          </a:xfrm>
          <a:prstGeom prst="rect">
            <a:avLst/>
          </a:prstGeom>
          <a:noFill/>
        </p:spPr>
        <p:txBody>
          <a:bodyPr wrap="square" rtlCol="0">
            <a:spAutoFit/>
          </a:bodyPr>
          <a:lstStyle/>
          <a:p>
            <a:r>
              <a:rPr lang="vi-VN" sz="3600" b="1" dirty="0">
                <a:solidFill>
                  <a:srgbClr val="00B050"/>
                </a:solidFill>
              </a:rPr>
              <a:t>Làm tròn số: 49 830 457 đến hàng trăm nghìn thì được số: 50 000 000</a:t>
            </a:r>
            <a:endParaRPr lang="en-US" sz="3600" b="1" dirty="0">
              <a:solidFill>
                <a:srgbClr val="00B050"/>
              </a:solidFill>
            </a:endParaRPr>
          </a:p>
        </p:txBody>
      </p:sp>
      <p:sp>
        <p:nvSpPr>
          <p:cNvPr id="13" name="TextBox 12"/>
          <p:cNvSpPr txBox="1"/>
          <p:nvPr/>
        </p:nvSpPr>
        <p:spPr>
          <a:xfrm>
            <a:off x="5911403" y="772074"/>
            <a:ext cx="3052293" cy="769441"/>
          </a:xfrm>
          <a:prstGeom prst="rect">
            <a:avLst/>
          </a:prstGeom>
          <a:noFill/>
        </p:spPr>
        <p:txBody>
          <a:bodyPr wrap="square" rtlCol="0">
            <a:spAutoFit/>
          </a:bodyPr>
          <a:lstStyle/>
          <a:p>
            <a:r>
              <a:rPr lang="vi-VN" sz="4400" b="1" dirty="0">
                <a:solidFill>
                  <a:srgbClr val="C00000"/>
                </a:solidFill>
              </a:rPr>
              <a:t>Đố bạn</a:t>
            </a:r>
            <a:endParaRPr lang="en-US" sz="4400" b="1" dirty="0">
              <a:solidFill>
                <a:srgbClr val="C00000"/>
              </a:solidFill>
            </a:endParaRPr>
          </a:p>
        </p:txBody>
      </p:sp>
    </p:spTree>
    <p:extLst>
      <p:ext uri="{BB962C8B-B14F-4D97-AF65-F5344CB8AC3E}">
        <p14:creationId xmlns:p14="http://schemas.microsoft.com/office/powerpoint/2010/main" val="12091378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379112" y="-371475"/>
            <a:ext cx="640582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094704" y="618185"/>
            <a:ext cx="3515933" cy="923330"/>
          </a:xfrm>
          <a:prstGeom prst="rect">
            <a:avLst/>
          </a:prstGeom>
          <a:noFill/>
        </p:spPr>
        <p:txBody>
          <a:bodyPr wrap="square" rtlCol="0">
            <a:spAutoFit/>
          </a:bodyPr>
          <a:lstStyle/>
          <a:p>
            <a:r>
              <a:rPr lang="vi-VN" sz="5400" b="1" dirty="0">
                <a:solidFill>
                  <a:srgbClr val="FF0000"/>
                </a:solidFill>
              </a:rPr>
              <a:t>Vận dụng</a:t>
            </a:r>
            <a:endParaRPr lang="en-US" sz="5400" b="1" dirty="0">
              <a:solidFill>
                <a:srgbClr val="FF0000"/>
              </a:solidFill>
            </a:endParaRPr>
          </a:p>
        </p:txBody>
      </p:sp>
      <p:sp>
        <p:nvSpPr>
          <p:cNvPr id="12" name="TextBox 11"/>
          <p:cNvSpPr txBox="1"/>
          <p:nvPr/>
        </p:nvSpPr>
        <p:spPr>
          <a:xfrm>
            <a:off x="1162318" y="2274417"/>
            <a:ext cx="9977907" cy="2554545"/>
          </a:xfrm>
          <a:prstGeom prst="rect">
            <a:avLst/>
          </a:prstGeom>
          <a:noFill/>
        </p:spPr>
        <p:txBody>
          <a:bodyPr wrap="square" rtlCol="0">
            <a:spAutoFit/>
          </a:bodyPr>
          <a:lstStyle/>
          <a:p>
            <a:r>
              <a:rPr lang="vi-VN" sz="4000" dirty="0">
                <a:solidFill>
                  <a:srgbClr val="FFC000"/>
                </a:solidFill>
              </a:rPr>
              <a:t> 2.  </a:t>
            </a:r>
            <a:r>
              <a:rPr lang="vi-VN" sz="4000" b="1" dirty="0">
                <a:solidFill>
                  <a:srgbClr val="FFC000"/>
                </a:solidFill>
              </a:rPr>
              <a:t>Làm tròn một số đến hàng trăm nghìn thì được số 46 000 000. Hãy đoán xem chữ số hàng chục nghìn có thể là số nào?</a:t>
            </a:r>
            <a:endParaRPr lang="en-US" sz="4000" b="1" dirty="0">
              <a:solidFill>
                <a:srgbClr val="FFC000"/>
              </a:solidFill>
            </a:endParaRPr>
          </a:p>
        </p:txBody>
      </p:sp>
    </p:spTree>
    <p:extLst>
      <p:ext uri="{BB962C8B-B14F-4D97-AF65-F5344CB8AC3E}">
        <p14:creationId xmlns:p14="http://schemas.microsoft.com/office/powerpoint/2010/main" val="41288136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a:fillRect/>
          </a:stretch>
        </p:blipFill>
        <p:spPr>
          <a:xfrm>
            <a:off x="649483" y="137830"/>
            <a:ext cx="4395793" cy="6641999"/>
          </a:xfrm>
          <a:prstGeom prst="rect">
            <a:avLst/>
          </a:prstGeom>
        </p:spPr>
      </p:pic>
      <p:pic>
        <p:nvPicPr>
          <p:cNvPr id="2" name="Picture 1"/>
          <p:cNvPicPr>
            <a:picLocks noChangeAspect="1"/>
          </p:cNvPicPr>
          <p:nvPr/>
        </p:nvPicPr>
        <p:blipFill>
          <a:blip r:embed="rId5"/>
          <a:stretch>
            <a:fillRect/>
          </a:stretch>
        </p:blipFill>
        <p:spPr>
          <a:xfrm>
            <a:off x="3583318" y="1539083"/>
            <a:ext cx="8492464" cy="362743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grpSp>
        <p:nvGrpSpPr>
          <p:cNvPr id="5" name="Group 4"/>
          <p:cNvGrpSpPr/>
          <p:nvPr/>
        </p:nvGrpSpPr>
        <p:grpSpPr>
          <a:xfrm>
            <a:off x="-270161" y="855526"/>
            <a:ext cx="12200182" cy="6204180"/>
            <a:chOff x="-270161" y="855526"/>
            <a:chExt cx="12200182" cy="620418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957" y="855526"/>
              <a:ext cx="10671064" cy="6002474"/>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74823" t="68650" r="-1275" b="-1546"/>
            <a:stretch>
              <a:fillRect/>
            </a:stretch>
          </p:blipFill>
          <p:spPr>
            <a:xfrm flipH="1">
              <a:off x="-270161" y="5085133"/>
              <a:ext cx="2822713" cy="1974573"/>
            </a:xfrm>
            <a:prstGeom prst="rect">
              <a:avLst/>
            </a:prstGeom>
          </p:spPr>
        </p:pic>
      </p:grpSp>
      <p:pic>
        <p:nvPicPr>
          <p:cNvPr id="4" name="Picture 3"/>
          <p:cNvPicPr>
            <a:picLocks noChangeAspect="1"/>
          </p:cNvPicPr>
          <p:nvPr/>
        </p:nvPicPr>
        <p:blipFill>
          <a:blip r:embed="rId5"/>
          <a:stretch>
            <a:fillRect/>
          </a:stretch>
        </p:blipFill>
        <p:spPr>
          <a:xfrm>
            <a:off x="990151" y="387665"/>
            <a:ext cx="10364098" cy="44443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6060122802975209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0113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239064" y="-123825"/>
            <a:ext cx="695293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cstate="print"/>
          <a:stretch>
            <a:fillRect/>
          </a:stretch>
        </p:blipFill>
        <p:spPr>
          <a:xfrm>
            <a:off x="542925" y="313653"/>
            <a:ext cx="2104336" cy="1052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p:cNvSpPr/>
          <p:nvPr/>
        </p:nvSpPr>
        <p:spPr>
          <a:xfrm>
            <a:off x="2476500" y="1219200"/>
            <a:ext cx="4772025" cy="942975"/>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bán</a:t>
            </a:r>
            <a:r>
              <a:rPr lang="en-US" sz="2400" dirty="0"/>
              <a:t> </a:t>
            </a:r>
            <a:r>
              <a:rPr lang="en-US" sz="2400" dirty="0" err="1"/>
              <a:t>ra</a:t>
            </a:r>
            <a:r>
              <a:rPr lang="en-US" sz="2400" dirty="0"/>
              <a:t> </a:t>
            </a:r>
            <a:r>
              <a:rPr lang="en-US" sz="2400" dirty="0" err="1"/>
              <a:t>của</a:t>
            </a:r>
            <a:r>
              <a:rPr lang="en-US" sz="2400" dirty="0"/>
              <a:t> </a:t>
            </a:r>
            <a:r>
              <a:rPr lang="en-US" sz="2400" dirty="0" err="1"/>
              <a:t>công</a:t>
            </a:r>
            <a:r>
              <a:rPr lang="en-US" sz="2400" dirty="0"/>
              <a:t> ty A </a:t>
            </a:r>
            <a:r>
              <a:rPr lang="en-US" sz="2400" dirty="0" err="1"/>
              <a:t>năm</a:t>
            </a:r>
            <a:r>
              <a:rPr lang="en-US" sz="2400" dirty="0"/>
              <a:t> 2020 </a:t>
            </a:r>
            <a:r>
              <a:rPr lang="en-US" sz="2400" dirty="0" err="1"/>
              <a:t>là</a:t>
            </a:r>
            <a:r>
              <a:rPr lang="en-US" sz="2400" dirty="0"/>
              <a:t> </a:t>
            </a:r>
            <a:r>
              <a:rPr lang="en-US" sz="2400" dirty="0" err="1"/>
              <a:t>khoảng</a:t>
            </a:r>
            <a:r>
              <a:rPr lang="en-US" sz="2400" dirty="0"/>
              <a:t> 2 700 000 </a:t>
            </a:r>
            <a:r>
              <a:rPr lang="en-US" sz="2400" dirty="0" err="1"/>
              <a:t>xe</a:t>
            </a:r>
            <a:r>
              <a:rPr lang="en-US" sz="2400" dirty="0"/>
              <a:t>.</a:t>
            </a:r>
          </a:p>
        </p:txBody>
      </p:sp>
      <p:sp>
        <p:nvSpPr>
          <p:cNvPr id="8" name="Speech Bubble: Rectangle with Corners Rounded 7"/>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Theo </a:t>
            </a:r>
            <a:r>
              <a:rPr lang="en-US" sz="2400" dirty="0" err="1"/>
              <a:t>số</a:t>
            </a:r>
            <a:r>
              <a:rPr lang="en-US" sz="2400" dirty="0"/>
              <a:t> </a:t>
            </a:r>
            <a:r>
              <a:rPr lang="en-US" sz="2400" dirty="0" err="1"/>
              <a:t>liệu</a:t>
            </a:r>
            <a:r>
              <a:rPr lang="en-US" sz="2400" dirty="0"/>
              <a:t> </a:t>
            </a:r>
            <a:r>
              <a:rPr lang="en-US" sz="2400" dirty="0" err="1"/>
              <a:t>cụ</a:t>
            </a:r>
            <a:r>
              <a:rPr lang="en-US" sz="2400" dirty="0"/>
              <a:t> </a:t>
            </a:r>
            <a:r>
              <a:rPr lang="en-US" sz="2400" dirty="0" err="1"/>
              <a:t>thể</a:t>
            </a:r>
            <a:r>
              <a:rPr lang="en-US" sz="2400" dirty="0"/>
              <a:t>, </a:t>
            </a: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của</a:t>
            </a:r>
            <a:r>
              <a:rPr lang="en-US" sz="2400" dirty="0"/>
              <a:t> </a:t>
            </a:r>
            <a:r>
              <a:rPr lang="en-US" sz="2400" dirty="0" err="1"/>
              <a:t>công</a:t>
            </a:r>
            <a:r>
              <a:rPr lang="en-US" sz="2400" dirty="0"/>
              <a:t> ty A </a:t>
            </a:r>
            <a:r>
              <a:rPr lang="en-US" sz="2400" dirty="0" err="1"/>
              <a:t>bán</a:t>
            </a:r>
            <a:r>
              <a:rPr lang="en-US" sz="2400" dirty="0"/>
              <a:t> </a:t>
            </a:r>
            <a:r>
              <a:rPr lang="en-US" sz="2400" dirty="0" err="1"/>
              <a:t>ra</a:t>
            </a:r>
            <a:r>
              <a:rPr lang="en-US" sz="2400" dirty="0"/>
              <a:t> </a:t>
            </a:r>
            <a:r>
              <a:rPr lang="en-US" sz="2400" dirty="0" err="1"/>
              <a:t>năm</a:t>
            </a:r>
            <a:r>
              <a:rPr lang="en-US" sz="2400" dirty="0"/>
              <a:t> 2020 </a:t>
            </a:r>
            <a:r>
              <a:rPr lang="en-US" sz="2400" dirty="0" err="1"/>
              <a:t>là</a:t>
            </a:r>
            <a:r>
              <a:rPr lang="en-US" sz="2400" dirty="0"/>
              <a:t> 2 712 615 </a:t>
            </a:r>
            <a:r>
              <a:rPr lang="en-US" sz="2400" dirty="0" err="1"/>
              <a:t>xe</a:t>
            </a:r>
            <a:endParaRPr lang="en-US" sz="2400" dirty="0"/>
          </a:p>
        </p:txBody>
      </p:sp>
      <p:sp>
        <p:nvSpPr>
          <p:cNvPr id="9" name="TextBox 8"/>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libri" panose="020F0502020204030204"/>
              </a:rPr>
              <a:t>Phóng viên cho biết số lượng xe máy bán ra là bao nhiêu?</a:t>
            </a:r>
            <a:endParaRPr lang="en-US" sz="2800" b="1" dirty="0">
              <a:solidFill>
                <a:srgbClr val="5B9BD5">
                  <a:lumMod val="75000"/>
                </a:srgbClr>
              </a:solidFill>
              <a:latin typeface="Calibri" panose="020F0502020204030204"/>
            </a:endParaRPr>
          </a:p>
          <a:p>
            <a:pPr lvl="0" algn="ctr"/>
            <a:r>
              <a:rPr lang="vi-VN" sz="2800" b="1" dirty="0">
                <a:solidFill>
                  <a:srgbClr val="5B9BD5">
                    <a:lumMod val="75000"/>
                  </a:srgbClr>
                </a:solidFill>
                <a:latin typeface="Calibri" panose="020F0502020204030204"/>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 name="TextBox 9"/>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2647950" y="1914525"/>
            <a:ext cx="7858125" cy="852190"/>
            <a:chOff x="2409825" y="2028825"/>
            <a:chExt cx="7858125" cy="852190"/>
          </a:xfrm>
        </p:grpSpPr>
        <p:cxnSp>
          <p:nvCxnSpPr>
            <p:cNvPr id="3" name="Straight Arrow Connector 2"/>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rPr>
              <a:t>Khi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trăm</a:t>
            </a:r>
            <a:r>
              <a:rPr lang="en-US" sz="3200" dirty="0">
                <a:solidFill>
                  <a:srgbClr val="002060"/>
                </a:solidFill>
              </a:rPr>
              <a:t> </a:t>
            </a:r>
            <a:r>
              <a:rPr lang="en-US" sz="3200" dirty="0" err="1">
                <a:solidFill>
                  <a:srgbClr val="002060"/>
                </a:solidFill>
              </a:rPr>
              <a:t>nghìn</a:t>
            </a:r>
            <a:r>
              <a:rPr lang="en-US" sz="3200" dirty="0">
                <a:solidFill>
                  <a:srgbClr val="002060"/>
                </a:solidFill>
              </a:rPr>
              <a:t>, ta so </a:t>
            </a:r>
            <a:r>
              <a:rPr lang="en-US" sz="3200" dirty="0" err="1">
                <a:solidFill>
                  <a:srgbClr val="002060"/>
                </a:solidFill>
              </a:rPr>
              <a:t>sánh</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 </a:t>
            </a:r>
            <a:r>
              <a:rPr lang="en-US" sz="3200" dirty="0" err="1">
                <a:solidFill>
                  <a:srgbClr val="002060"/>
                </a:solidFill>
              </a:rPr>
              <a:t>với</a:t>
            </a:r>
            <a:r>
              <a:rPr lang="en-US" sz="3200" dirty="0">
                <a:solidFill>
                  <a:srgbClr val="002060"/>
                </a:solidFill>
              </a:rPr>
              <a:t> 5. </a:t>
            </a:r>
            <a:r>
              <a:rPr lang="en-US" sz="3200" dirty="0" err="1">
                <a:solidFill>
                  <a:srgbClr val="002060"/>
                </a:solidFill>
              </a:rPr>
              <a:t>Nếu</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đó</a:t>
            </a:r>
            <a:r>
              <a:rPr lang="en-US" sz="3200" dirty="0">
                <a:solidFill>
                  <a:srgbClr val="002060"/>
                </a:solidFill>
              </a:rPr>
              <a:t> </a:t>
            </a:r>
            <a:r>
              <a:rPr lang="en-US" sz="3200" dirty="0" err="1">
                <a:solidFill>
                  <a:srgbClr val="002060"/>
                </a:solidFill>
              </a:rPr>
              <a:t>bé</a:t>
            </a:r>
            <a:r>
              <a:rPr lang="en-US" sz="3200" dirty="0">
                <a:solidFill>
                  <a:srgbClr val="002060"/>
                </a:solidFill>
              </a:rPr>
              <a:t> </a:t>
            </a:r>
            <a:r>
              <a:rPr lang="en-US" sz="3200" dirty="0" err="1">
                <a:solidFill>
                  <a:srgbClr val="002060"/>
                </a:solidFill>
              </a:rPr>
              <a:t>hơn</a:t>
            </a:r>
            <a:r>
              <a:rPr lang="en-US" sz="3200" dirty="0">
                <a:solidFill>
                  <a:srgbClr val="002060"/>
                </a:solidFill>
              </a:rPr>
              <a:t> 5 </a:t>
            </a:r>
            <a:r>
              <a:rPr lang="en-US" sz="3200" dirty="0" err="1">
                <a:solidFill>
                  <a:srgbClr val="002060"/>
                </a:solidFill>
              </a:rPr>
              <a:t>thì</a:t>
            </a:r>
            <a:r>
              <a:rPr lang="en-US" sz="3200" dirty="0">
                <a:solidFill>
                  <a:srgbClr val="002060"/>
                </a:solidFill>
              </a:rPr>
              <a:t> ta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xuống</a:t>
            </a:r>
            <a:r>
              <a:rPr lang="en-US" sz="3200" dirty="0">
                <a:solidFill>
                  <a:srgbClr val="002060"/>
                </a:solidFill>
              </a:rPr>
              <a:t>, </a:t>
            </a:r>
            <a:r>
              <a:rPr lang="en-US" sz="3200" dirty="0" err="1">
                <a:solidFill>
                  <a:srgbClr val="002060"/>
                </a:solidFill>
              </a:rPr>
              <a:t>còn</a:t>
            </a:r>
            <a:r>
              <a:rPr lang="en-US" sz="3200" dirty="0">
                <a:solidFill>
                  <a:srgbClr val="002060"/>
                </a:solidFill>
              </a:rPr>
              <a:t> </a:t>
            </a:r>
            <a:r>
              <a:rPr lang="en-US" sz="3200" dirty="0" err="1">
                <a:solidFill>
                  <a:srgbClr val="002060"/>
                </a:solidFill>
              </a:rPr>
              <a:t>lại</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lên</a:t>
            </a:r>
            <a:endParaRPr lang="en-US" sz="3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771650" y="2543175"/>
            <a:ext cx="7858125" cy="852190"/>
            <a:chOff x="2409825" y="2028825"/>
            <a:chExt cx="7858125" cy="852190"/>
          </a:xfrm>
        </p:grpSpPr>
        <p:cxnSp>
          <p:nvCxnSpPr>
            <p:cNvPr id="8" name="Straight Arrow Connector 7"/>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libri" panose="020F0502020204030204"/>
              </a:rPr>
              <a:t>Khi </a:t>
            </a:r>
            <a:r>
              <a:rPr lang="vi-VN" sz="3600" b="1" dirty="0">
                <a:solidFill>
                  <a:srgbClr val="5B9BD5">
                    <a:lumMod val="75000"/>
                  </a:srgbClr>
                </a:solidFill>
                <a:latin typeface="Calibri" panose="020F0502020204030204"/>
              </a:rPr>
              <a:t>làm tròn số 2 7</a:t>
            </a:r>
            <a:r>
              <a:rPr lang="en-US" sz="3600" b="1" dirty="0">
                <a:solidFill>
                  <a:srgbClr val="5B9BD5">
                    <a:lumMod val="75000"/>
                  </a:srgbClr>
                </a:solidFill>
                <a:latin typeface="Calibri" panose="020F0502020204030204"/>
              </a:rPr>
              <a:t>83</a:t>
            </a:r>
            <a:r>
              <a:rPr lang="vi-VN" sz="3600" b="1" dirty="0">
                <a:solidFill>
                  <a:srgbClr val="5B9BD5">
                    <a:lumMod val="75000"/>
                  </a:srgbClr>
                </a:solidFill>
                <a:latin typeface="Calibri" panose="020F0502020204030204"/>
              </a:rPr>
              <a:t> </a:t>
            </a:r>
            <a:r>
              <a:rPr lang="en-US" sz="3600" b="1" dirty="0">
                <a:solidFill>
                  <a:srgbClr val="5B9BD5">
                    <a:lumMod val="75000"/>
                  </a:srgbClr>
                </a:solidFill>
                <a:latin typeface="Calibri" panose="020F0502020204030204"/>
              </a:rPr>
              <a:t>211</a:t>
            </a:r>
            <a:r>
              <a:rPr lang="vi-VN" sz="3600" b="1" dirty="0">
                <a:solidFill>
                  <a:srgbClr val="5B9BD5">
                    <a:lumMod val="75000"/>
                  </a:srgbClr>
                </a:solidFill>
                <a:latin typeface="Calibri" panose="020F0502020204030204"/>
              </a:rPr>
              <a:t> đến hàng trăm nghìn thì được số 2 </a:t>
            </a:r>
            <a:r>
              <a:rPr lang="en-US" sz="3600" b="1" dirty="0">
                <a:solidFill>
                  <a:srgbClr val="5B9BD5">
                    <a:lumMod val="75000"/>
                  </a:srgbClr>
                </a:solidFill>
                <a:latin typeface="Calibri" panose="020F0502020204030204"/>
              </a:rPr>
              <a:t>8</a:t>
            </a:r>
            <a:r>
              <a:rPr lang="vi-VN" sz="3600" b="1" dirty="0">
                <a:solidFill>
                  <a:srgbClr val="5B9BD5">
                    <a:lumMod val="75000"/>
                  </a:srgbClr>
                </a:solidFill>
                <a:latin typeface="Calibri" panose="020F0502020204030204"/>
              </a:rPr>
              <a:t>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708554" y="600075"/>
            <a:ext cx="60898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618</Words>
  <Application>Microsoft Office PowerPoint</Application>
  <PresentationFormat>Widescreen</PresentationFormat>
  <Paragraphs>95</Paragraphs>
  <Slides>21</Slides>
  <Notes>4</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UTM Cookies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41</cp:revision>
  <dcterms:created xsi:type="dcterms:W3CDTF">2023-08-06T23:48:00Z</dcterms:created>
  <dcterms:modified xsi:type="dcterms:W3CDTF">2024-10-13T09:09:35Z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344657844B7E4FCCB06A2FE31959FFE0</vt:lpwstr>
  </property>
  <property fmtid="{D5CDD505-2E9C-101B-9397-08002B2CF9AE}" pid="3" name="KSOProductBuildVer">
    <vt:lpwstr>1033-11.2.0.11537</vt:lpwstr>
  </property>
</Properties>
</file>