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</p:sldMasterIdLst>
  <p:notesMasterIdLst>
    <p:notesMasterId r:id="rId22"/>
  </p:notesMasterIdLst>
  <p:sldIdLst>
    <p:sldId id="2668" r:id="rId4"/>
    <p:sldId id="2667" r:id="rId5"/>
    <p:sldId id="3408" r:id="rId6"/>
    <p:sldId id="3426" r:id="rId7"/>
    <p:sldId id="3447" r:id="rId8"/>
    <p:sldId id="3409" r:id="rId9"/>
    <p:sldId id="294" r:id="rId10"/>
    <p:sldId id="3448" r:id="rId11"/>
    <p:sldId id="3449" r:id="rId12"/>
    <p:sldId id="3450" r:id="rId13"/>
    <p:sldId id="3451" r:id="rId14"/>
    <p:sldId id="3452" r:id="rId15"/>
    <p:sldId id="3453" r:id="rId16"/>
    <p:sldId id="3454" r:id="rId17"/>
    <p:sldId id="3455" r:id="rId18"/>
    <p:sldId id="3456" r:id="rId19"/>
    <p:sldId id="3457" r:id="rId20"/>
    <p:sldId id="34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667D-A338-4EEB-828D-6E781C73F8D6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87990-8CF9-4D93-9265-3666829CB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8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9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1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6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7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74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9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43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3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48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25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52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74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71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37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04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3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69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015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77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5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0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9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5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1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12/28/2024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2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A7A5F52-571F-4854-AAE7-43D263CF4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A699D42-C230-46D3-8DE5-5D3A370A47F8}"/>
              </a:ext>
            </a:extLst>
          </p:cNvPr>
          <p:cNvSpPr/>
          <p:nvPr userDrawn="1"/>
        </p:nvSpPr>
        <p:spPr>
          <a:xfrm>
            <a:off x="228797" y="136525"/>
            <a:ext cx="11734405" cy="6584950"/>
          </a:xfrm>
          <a:prstGeom prst="roundRect">
            <a:avLst>
              <a:gd name="adj" fmla="val 1064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0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28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4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sv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46.png"/><Relationship Id="rId5" Type="http://schemas.openxmlformats.org/officeDocument/2006/relationships/image" Target="../media/image25.svg"/><Relationship Id="rId10" Type="http://schemas.openxmlformats.org/officeDocument/2006/relationships/image" Target="../media/image27.sv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41" name="矩形 32">
            <a:extLst>
              <a:ext uri="{FF2B5EF4-FFF2-40B4-BE49-F238E27FC236}">
                <a16:creationId xmlns="" xmlns:a16="http://schemas.microsoft.com/office/drawing/2014/main" id="{1F83C9DC-BBC0-44D1-8B42-0E654269B587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B17EAC0-8612-43FD-9A12-8F5AEBCBCE84}"/>
              </a:ext>
            </a:extLst>
          </p:cNvPr>
          <p:cNvGrpSpPr/>
          <p:nvPr/>
        </p:nvGrpSpPr>
        <p:grpSpPr>
          <a:xfrm>
            <a:off x="0" y="-3974"/>
            <a:ext cx="12192000" cy="6846570"/>
            <a:chOff x="0" y="0"/>
            <a:chExt cx="12192000" cy="6846570"/>
          </a:xfrm>
        </p:grpSpPr>
        <p:grpSp>
          <p:nvGrpSpPr>
            <p:cNvPr id="25" name="组合 135">
              <a:extLst>
                <a:ext uri="{FF2B5EF4-FFF2-40B4-BE49-F238E27FC236}">
                  <a16:creationId xmlns="" xmlns:a16="http://schemas.microsoft.com/office/drawing/2014/main" id="{000C778F-9436-43C6-9470-465CF0F0D1D0}"/>
                </a:ext>
              </a:extLst>
            </p:cNvPr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31" name="图片 136" descr="素材中国 sccnn.com 2">
                <a:extLst>
                  <a:ext uri="{FF2B5EF4-FFF2-40B4-BE49-F238E27FC236}">
                    <a16:creationId xmlns="" xmlns:a16="http://schemas.microsoft.com/office/drawing/2014/main" id="{8E8767A2-F63C-48B5-850A-40B540761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32" name="图片 137" descr="素材中国 sccnn.com 2">
                <a:extLst>
                  <a:ext uri="{FF2B5EF4-FFF2-40B4-BE49-F238E27FC236}">
                    <a16:creationId xmlns="" xmlns:a16="http://schemas.microsoft.com/office/drawing/2014/main" id="{B55E822A-58ED-47BF-9573-0AA88AB37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26" name="图片 138" descr="组 1">
              <a:extLst>
                <a:ext uri="{FF2B5EF4-FFF2-40B4-BE49-F238E27FC236}">
                  <a16:creationId xmlns="" xmlns:a16="http://schemas.microsoft.com/office/drawing/2014/main" id="{D801FF99-99C8-40E5-A90D-76F7FBF1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28" name="图片 139" descr="组 1">
              <a:extLst>
                <a:ext uri="{FF2B5EF4-FFF2-40B4-BE49-F238E27FC236}">
                  <a16:creationId xmlns="" xmlns:a16="http://schemas.microsoft.com/office/drawing/2014/main" id="{4A31D463-1D1C-4755-8D84-1F54B218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30" name="图片 142">
              <a:extLst>
                <a:ext uri="{FF2B5EF4-FFF2-40B4-BE49-F238E27FC236}">
                  <a16:creationId xmlns="" xmlns:a16="http://schemas.microsoft.com/office/drawing/2014/main" id="{B80F3B3D-CD2F-42A3-9BBA-51B777C0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A18A433-41C9-4B10-86AD-C5D2A41A9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120" y="1020631"/>
            <a:ext cx="9809314" cy="5322269"/>
          </a:xfrm>
          <a:prstGeom prst="rect">
            <a:avLst/>
          </a:prstGeom>
        </p:spPr>
      </p:pic>
      <p:pic>
        <p:nvPicPr>
          <p:cNvPr id="34" name="Picture 4" descr="sztuczne ognie - PicMix">
            <a:extLst>
              <a:ext uri="{FF2B5EF4-FFF2-40B4-BE49-F238E27FC236}">
                <a16:creationId xmlns="" xmlns:a16="http://schemas.microsoft.com/office/drawing/2014/main" id="{76768507-E35A-4EB0-BD32-F69404B8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4" y="10206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Fireworks - Jitter.Bug.Girl, firework , red , gif - PicMix">
            <a:extLst>
              <a:ext uri="{FF2B5EF4-FFF2-40B4-BE49-F238E27FC236}">
                <a16:creationId xmlns="" xmlns:a16="http://schemas.microsoft.com/office/drawing/2014/main" id="{EC5624A7-53BF-43CC-809D-9EDB5B32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9" y="2497976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ireworks - Jitter.Bug.Girl, firework , purple , gif - PicMix">
            <a:extLst>
              <a:ext uri="{FF2B5EF4-FFF2-40B4-BE49-F238E27FC236}">
                <a16:creationId xmlns="" xmlns:a16="http://schemas.microsoft.com/office/drawing/2014/main" id="{10297E42-BD21-4E75-A247-36390080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601531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ПОЙМАНО ПОДАРКОВ = 0">
            <a:extLst>
              <a:ext uri="{FF2B5EF4-FFF2-40B4-BE49-F238E27FC236}">
                <a16:creationId xmlns="" xmlns:a16="http://schemas.microsoft.com/office/drawing/2014/main" id="{B168031B-CAEA-4D8E-80DA-7B93FAB9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8" y="3308464"/>
            <a:ext cx="216566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Fireworks - Jitter.Bug.Girl, firework , green , gif - PicMix">
            <a:extLst>
              <a:ext uri="{FF2B5EF4-FFF2-40B4-BE49-F238E27FC236}">
                <a16:creationId xmlns="" xmlns:a16="http://schemas.microsoft.com/office/drawing/2014/main" id="{B47A8D97-B3E5-43A3-BD63-A6EEDE8C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0" y="4060909"/>
            <a:ext cx="226243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F48C49-14D6-4B45-4DDB-2C51A55F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323850"/>
            <a:ext cx="7334250" cy="6202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4459DCC-BD6D-E29F-CE83-B8EA89D7EA79}"/>
              </a:ext>
            </a:extLst>
          </p:cNvPr>
          <p:cNvCxnSpPr>
            <a:cxnSpLocks/>
          </p:cNvCxnSpPr>
          <p:nvPr/>
        </p:nvCxnSpPr>
        <p:spPr>
          <a:xfrm>
            <a:off x="4791075" y="1066800"/>
            <a:ext cx="952500" cy="3257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042BD33-683C-C5EF-F8BF-D80B1EB4A5E0}"/>
              </a:ext>
            </a:extLst>
          </p:cNvPr>
          <p:cNvCxnSpPr>
            <a:cxnSpLocks/>
          </p:cNvCxnSpPr>
          <p:nvPr/>
        </p:nvCxnSpPr>
        <p:spPr>
          <a:xfrm>
            <a:off x="4772025" y="2200275"/>
            <a:ext cx="952500" cy="2105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5CBD33E6-06FB-F506-9307-496EBAD01CC8}"/>
              </a:ext>
            </a:extLst>
          </p:cNvPr>
          <p:cNvCxnSpPr>
            <a:cxnSpLocks/>
          </p:cNvCxnSpPr>
          <p:nvPr/>
        </p:nvCxnSpPr>
        <p:spPr>
          <a:xfrm>
            <a:off x="4762500" y="3067050"/>
            <a:ext cx="1009650" cy="1257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3179768-10D4-2E0B-959E-18CF40BBEAFE}"/>
              </a:ext>
            </a:extLst>
          </p:cNvPr>
          <p:cNvCxnSpPr>
            <a:cxnSpLocks/>
          </p:cNvCxnSpPr>
          <p:nvPr/>
        </p:nvCxnSpPr>
        <p:spPr>
          <a:xfrm flipV="1">
            <a:off x="4752975" y="2486025"/>
            <a:ext cx="1219200" cy="14573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B9E89B7-5B36-BA0E-1FB8-230DDF86DED6}"/>
              </a:ext>
            </a:extLst>
          </p:cNvPr>
          <p:cNvCxnSpPr>
            <a:cxnSpLocks/>
          </p:cNvCxnSpPr>
          <p:nvPr/>
        </p:nvCxnSpPr>
        <p:spPr>
          <a:xfrm flipV="1">
            <a:off x="4791075" y="2524125"/>
            <a:ext cx="1162050" cy="25241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8E472BA-66B1-2206-57E0-4EC9C2FCD9B7}"/>
              </a:ext>
            </a:extLst>
          </p:cNvPr>
          <p:cNvCxnSpPr>
            <a:cxnSpLocks/>
          </p:cNvCxnSpPr>
          <p:nvPr/>
        </p:nvCxnSpPr>
        <p:spPr>
          <a:xfrm flipV="1">
            <a:off x="4772025" y="2514600"/>
            <a:ext cx="1219200" cy="3619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C4CB08D1-E7FD-6F36-D118-11416C7939BD}"/>
              </a:ext>
            </a:extLst>
          </p:cNvPr>
          <p:cNvCxnSpPr>
            <a:cxnSpLocks/>
          </p:cNvCxnSpPr>
          <p:nvPr/>
        </p:nvCxnSpPr>
        <p:spPr>
          <a:xfrm flipV="1">
            <a:off x="5791200" y="857250"/>
            <a:ext cx="1162050" cy="3429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40667FA-61D0-A079-C79F-D35A5EF428E1}"/>
              </a:ext>
            </a:extLst>
          </p:cNvPr>
          <p:cNvCxnSpPr>
            <a:cxnSpLocks/>
          </p:cNvCxnSpPr>
          <p:nvPr/>
        </p:nvCxnSpPr>
        <p:spPr>
          <a:xfrm flipV="1">
            <a:off x="5743575" y="2209800"/>
            <a:ext cx="1219200" cy="2152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563D5697-346A-9A7D-9EA9-17FD27464587}"/>
              </a:ext>
            </a:extLst>
          </p:cNvPr>
          <p:cNvCxnSpPr>
            <a:cxnSpLocks/>
          </p:cNvCxnSpPr>
          <p:nvPr/>
        </p:nvCxnSpPr>
        <p:spPr>
          <a:xfrm>
            <a:off x="6010275" y="2533650"/>
            <a:ext cx="952500" cy="523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EDE97975-7E6D-985E-194C-8B8C3D12E63B}"/>
              </a:ext>
            </a:extLst>
          </p:cNvPr>
          <p:cNvCxnSpPr>
            <a:cxnSpLocks/>
          </p:cNvCxnSpPr>
          <p:nvPr/>
        </p:nvCxnSpPr>
        <p:spPr>
          <a:xfrm>
            <a:off x="5953125" y="2552700"/>
            <a:ext cx="101917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E88BB97C-84C3-D211-37AB-D460B0E1E825}"/>
              </a:ext>
            </a:extLst>
          </p:cNvPr>
          <p:cNvCxnSpPr>
            <a:cxnSpLocks/>
          </p:cNvCxnSpPr>
          <p:nvPr/>
        </p:nvCxnSpPr>
        <p:spPr>
          <a:xfrm>
            <a:off x="5962650" y="2600325"/>
            <a:ext cx="1019175" cy="23526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52EE8104-BD3B-9021-5464-832DEA8A48AB}"/>
              </a:ext>
            </a:extLst>
          </p:cNvPr>
          <p:cNvCxnSpPr>
            <a:cxnSpLocks/>
          </p:cNvCxnSpPr>
          <p:nvPr/>
        </p:nvCxnSpPr>
        <p:spPr>
          <a:xfrm>
            <a:off x="5991225" y="2705100"/>
            <a:ext cx="971550" cy="3190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3: Đặc điểm dân cư, hoạt động sản xuất và một số nét văn hóa của 2 vùng đã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9014D4-B3CD-3BDC-0876-DA53804B5538}"/>
              </a:ext>
            </a:extLst>
          </p:cNvPr>
          <p:cNvSpPr/>
          <p:nvPr/>
        </p:nvSpPr>
        <p:spPr>
          <a:xfrm>
            <a:off x="1181101" y="487379"/>
            <a:ext cx="953452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1F80CC-5B8C-BB40-F6D0-2A28F410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804987"/>
            <a:ext cx="9785084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54887160-E03C-9D2F-9B3E-1107DBC6C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403312"/>
              </p:ext>
            </p:extLst>
          </p:nvPr>
        </p:nvGraphicFramePr>
        <p:xfrm>
          <a:off x="657226" y="542924"/>
          <a:ext cx="11210925" cy="5972175"/>
        </p:xfrm>
        <a:graphic>
          <a:graphicData uri="http://schemas.openxmlformats.org/drawingml/2006/table">
            <a:tbl>
              <a:tblPr/>
              <a:tblGrid>
                <a:gridCol w="1962149">
                  <a:extLst>
                    <a:ext uri="{9D8B030D-6E8A-4147-A177-3AD203B41FA5}">
                      <a16:colId xmlns="" xmlns:a16="http://schemas.microsoft.com/office/drawing/2014/main" val="3591802444"/>
                    </a:ext>
                  </a:extLst>
                </a:gridCol>
                <a:gridCol w="4867275">
                  <a:extLst>
                    <a:ext uri="{9D8B030D-6E8A-4147-A177-3AD203B41FA5}">
                      <a16:colId xmlns="" xmlns:a16="http://schemas.microsoft.com/office/drawing/2014/main" val="119052009"/>
                    </a:ext>
                  </a:extLst>
                </a:gridCol>
                <a:gridCol w="4381501">
                  <a:extLst>
                    <a:ext uri="{9D8B030D-6E8A-4147-A177-3AD203B41FA5}">
                      <a16:colId xmlns="" xmlns:a16="http://schemas.microsoft.com/office/drawing/2014/main" val="2248946317"/>
                    </a:ext>
                  </a:extLst>
                </a:gridCol>
              </a:tblGrid>
              <a:tr h="492670">
                <a:tc>
                  <a:txBody>
                    <a:bodyPr/>
                    <a:lstStyle/>
                    <a:p>
                      <a:pPr algn="ctr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Trung du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miền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núi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bằng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732" marR="28732" marT="14366" marB="143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7309509"/>
                  </a:ext>
                </a:extLst>
              </a:tr>
              <a:tr h="23523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 cư</a:t>
                      </a: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0353156"/>
                  </a:ext>
                </a:extLst>
              </a:tr>
              <a:tr h="1732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49470648"/>
                  </a:ext>
                </a:extLst>
              </a:tr>
              <a:tr h="13945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97206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91EA1B-AFB7-1D60-B464-5C540535F8F9}"/>
              </a:ext>
            </a:extLst>
          </p:cNvPr>
          <p:cNvSpPr txBox="1"/>
          <p:nvPr/>
        </p:nvSpPr>
        <p:spPr>
          <a:xfrm>
            <a:off x="2657475" y="1152525"/>
            <a:ext cx="4781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Số dân hơn 14 triệu người (năm 2020).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nơi sinh sống của một số dân tộc như: Mường, Thái, Mông, Tày, Nùng, Kinh,…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Dân cư thưa thớt, phân bố không đồng đều.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0788D5-A916-BC29-CFE7-9B6E3B3B040B}"/>
              </a:ext>
            </a:extLst>
          </p:cNvPr>
          <p:cNvSpPr txBox="1"/>
          <p:nvPr/>
        </p:nvSpPr>
        <p:spPr>
          <a:xfrm>
            <a:off x="7581900" y="1095375"/>
            <a:ext cx="4229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dân hơn 21 triệu người (năm 2020).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chủ yếu là người Kinh và một số dân tộc khác, như: Mường, Sán Dìu,…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đông đúc, phân bố không đồng đều.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9370C7-403E-4BB8-C55A-F04FA7F644A0}"/>
              </a:ext>
            </a:extLst>
          </p:cNvPr>
          <p:cNvSpPr txBox="1"/>
          <p:nvPr/>
        </p:nvSpPr>
        <p:spPr>
          <a:xfrm>
            <a:off x="2714625" y="35433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trên ruộng bậc thang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Xây dựng các công trình thủy điện để phục vụ cho sinh hoạt và sản xuất.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Khai thác khoáng sản.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DDA7DC5-1531-E116-43E6-2BA2CC8156ED}"/>
              </a:ext>
            </a:extLst>
          </p:cNvPr>
          <p:cNvSpPr txBox="1"/>
          <p:nvPr/>
        </p:nvSpPr>
        <p:spPr>
          <a:xfrm>
            <a:off x="7610475" y="3514725"/>
            <a:ext cx="4048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nước.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các nghề thủ công truyền thống (gốm sứ, đúc đồng,…)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Sản xuất công nghiệp và các ngành thương mại, dịch vụ.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CBB4C3-3660-3E0F-36A5-078E035A7AC3}"/>
              </a:ext>
            </a:extLst>
          </p:cNvPr>
          <p:cNvSpPr txBox="1"/>
          <p:nvPr/>
        </p:nvSpPr>
        <p:spPr>
          <a:xfrm>
            <a:off x="2695575" y="51816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Lễ hội Gầu Tào; Lễ hội Lồng Tồng; Lễ hội Đền Hùng,…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Hát Then, múa xòe,…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Chợ phiên vùng cao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E84DAA-22F1-E971-08F0-F068FC320BC4}"/>
              </a:ext>
            </a:extLst>
          </p:cNvPr>
          <p:cNvSpPr txBox="1"/>
          <p:nvPr/>
        </p:nvSpPr>
        <p:spPr>
          <a:xfrm>
            <a:off x="7515225" y="5191125"/>
            <a:ext cx="4238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làng quê truyền thống, như: Đường Lâm,…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lễ hội lớn, như: hội Lim, hội chùa Hương,…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4: Xây dựng bảng dự kiến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872934B-A698-E3B1-A589-3E78E9723CE8}"/>
              </a:ext>
            </a:extLst>
          </p:cNvPr>
          <p:cNvSpPr/>
          <p:nvPr/>
        </p:nvSpPr>
        <p:spPr>
          <a:xfrm>
            <a:off x="771525" y="201629"/>
            <a:ext cx="10753725" cy="153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Xây dựng bảng dự kiến những việc làm của em để góp phần gìn giữ và phát huy giá trị của một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danh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lam thắng cảnh hoặc một di tích lịch sử - văn hóa ở địa phương em (theo gợi ý dưới đây):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7DA07BA9-96F8-C64D-BC11-94ABE651F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73791"/>
              </p:ext>
            </p:extLst>
          </p:nvPr>
        </p:nvGraphicFramePr>
        <p:xfrm>
          <a:off x="419100" y="2295525"/>
          <a:ext cx="11325225" cy="2819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239650">
                  <a:extLst>
                    <a:ext uri="{9D8B030D-6E8A-4147-A177-3AD203B41FA5}">
                      <a16:colId xmlns="" xmlns:a16="http://schemas.microsoft.com/office/drawing/2014/main" val="3652402751"/>
                    </a:ext>
                  </a:extLst>
                </a:gridCol>
                <a:gridCol w="3791319">
                  <a:extLst>
                    <a:ext uri="{9D8B030D-6E8A-4147-A177-3AD203B41FA5}">
                      <a16:colId xmlns="" xmlns:a16="http://schemas.microsoft.com/office/drawing/2014/main" val="2450588905"/>
                    </a:ext>
                  </a:extLst>
                </a:gridCol>
                <a:gridCol w="3294256">
                  <a:extLst>
                    <a:ext uri="{9D8B030D-6E8A-4147-A177-3AD203B41FA5}">
                      <a16:colId xmlns="" xmlns:a16="http://schemas.microsoft.com/office/drawing/2014/main" val="311942344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danh lam thắng cảnh hoặc di tích lịch sử - văn hóa.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 việc làm cụ thể để gìn giữ và phát huy giá trị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nghĩa của việc làm đó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04715494"/>
                  </a:ext>
                </a:extLst>
              </a:tr>
              <a:tr h="1933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350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40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4C242F-8891-8D2B-EB72-88D3877F2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1359" y="1918995"/>
            <a:ext cx="77608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07578" y="1593421"/>
            <a:ext cx="96891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các di tích lịch sử của địa phương mình cho người thân nghe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760167" y="878473"/>
            <a:ext cx="7035800" cy="4438405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7858" y="826921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A0AA86-D2A0-AFE6-E7B5-0375B2196D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0229" y="1034978"/>
            <a:ext cx="580999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=""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=""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0" y="2386597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=""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9" name="Rectangle: Beveled 18">
            <a:extLst>
              <a:ext uri="{FF2B5EF4-FFF2-40B4-BE49-F238E27FC236}">
                <a16:creationId xmlns="" xmlns:a16="http://schemas.microsoft.com/office/drawing/2014/main" id="{FD105CBE-1F98-4A24-B80F-09930CA66B90}"/>
              </a:ext>
            </a:extLst>
          </p:cNvPr>
          <p:cNvSpPr/>
          <p:nvPr/>
        </p:nvSpPr>
        <p:spPr>
          <a:xfrm>
            <a:off x="1114687" y="1641462"/>
            <a:ext cx="10162913" cy="3772899"/>
          </a:xfrm>
          <a:prstGeom prst="bevel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05" y="4249716"/>
            <a:ext cx="1445343" cy="144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BDE5700-3CFD-418B-AD58-4F77D0B10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27" y="827741"/>
            <a:ext cx="1617920" cy="1483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35" y="1409580"/>
            <a:ext cx="1873219" cy="1873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88" y="3978343"/>
            <a:ext cx="1953117" cy="1953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BDE5FC9-95DF-4A6B-8993-446449AD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5" y="2706741"/>
            <a:ext cx="3143935" cy="3143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B4C590-992D-1E17-E230-ADDB02000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8459" y="1546065"/>
            <a:ext cx="8199831" cy="755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91987" y="2629996"/>
            <a:ext cx="4512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14: Ôn tập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3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93E9DE-4880-E5D7-CDEB-083A686B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604" y="249885"/>
            <a:ext cx="14614204" cy="1645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1BD6D5-A655-5A0F-017F-96C6BA4E0224}"/>
              </a:ext>
            </a:extLst>
          </p:cNvPr>
          <p:cNvSpPr txBox="1"/>
          <p:nvPr/>
        </p:nvSpPr>
        <p:spPr>
          <a:xfrm>
            <a:off x="781050" y="1828800"/>
            <a:ext cx="11048999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đia lí của địa phương em và hai vùng đã học trên bản đồ hoặc lược đồ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 thống hóa được nội dung lịch sử và địa lý đã học của hoc kì I về địa phương em và hai vùng của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 tầm tư liệu, giới thiệu được về địa phương em và một di tích lịch sử đã học</a:t>
            </a:r>
            <a:r>
              <a:rPr lang="nl-NL" sz="32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3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FF3BC7-47F6-4EB7-E55D-E66C22E0A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7005" y="2033295"/>
            <a:ext cx="76572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859559" y="1760440"/>
            <a:ext cx="6493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1: Giới thiệu về địa phương em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13C606C-53BF-4057-A461-5232D9581D11}"/>
              </a:ext>
            </a:extLst>
          </p:cNvPr>
          <p:cNvSpPr/>
          <p:nvPr/>
        </p:nvSpPr>
        <p:spPr>
          <a:xfrm>
            <a:off x="781051" y="106379"/>
            <a:ext cx="12688950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trình bày một số nét chính về địa phương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102804" y="917146"/>
            <a:ext cx="74221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 của địa phương em là gì?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7524" y="2647950"/>
            <a:ext cx="2819893" cy="394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064829" y="16410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 nhiên của địa phương em có đặc điểm gì nổi bật?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1674050-FAB4-EA3D-BF19-662259037771}"/>
              </a:ext>
            </a:extLst>
          </p:cNvPr>
          <p:cNvSpPr txBox="1"/>
          <p:nvPr/>
        </p:nvSpPr>
        <p:spPr>
          <a:xfrm>
            <a:off x="3988754" y="28983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 phương em có những hoạt động kinh tế chủ yếu nào?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BB6470D-81B4-96AD-C576-B51012480BF0}"/>
              </a:ext>
            </a:extLst>
          </p:cNvPr>
          <p:cNvSpPr txBox="1"/>
          <p:nvPr/>
        </p:nvSpPr>
        <p:spPr>
          <a:xfrm>
            <a:off x="4274504" y="4279471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Giới thiệu nét văn hóa đặc sắc ở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07EBB4-AEEE-F426-6DA2-45BF691CD95F}"/>
              </a:ext>
            </a:extLst>
          </p:cNvPr>
          <p:cNvSpPr txBox="1"/>
          <p:nvPr/>
        </p:nvSpPr>
        <p:spPr>
          <a:xfrm>
            <a:off x="4722179" y="5609332"/>
            <a:ext cx="724122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một danh nhân tiêu biểu của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60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17103" y="774271"/>
            <a:ext cx="861282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một điều em thích hoặc điều băn khoăn về môi trường ở địa phương mình.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302954" y="3174571"/>
            <a:ext cx="852709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nguyên nhân và đưa ra biện pháp khắc phục tình trạng môi trường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2: Lựa chọn thông tin cho phù hợp với hai vùng và ghi kết quả vào vở.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590</Words>
  <Application>Microsoft Office PowerPoint</Application>
  <PresentationFormat>Widescreen</PresentationFormat>
  <Paragraphs>47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Georgia</vt:lpstr>
      <vt:lpstr>Times New Roman</vt:lpstr>
      <vt:lpstr>Wingdings</vt:lpstr>
      <vt:lpstr>字魂107号-萌趣欢乐体</vt:lpstr>
      <vt:lpstr>等线</vt:lpstr>
      <vt:lpstr>8_Office Theme</vt:lpstr>
      <vt:lpstr>9_Office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24</cp:revision>
  <dcterms:created xsi:type="dcterms:W3CDTF">2023-09-28T08:26:28Z</dcterms:created>
  <dcterms:modified xsi:type="dcterms:W3CDTF">2024-12-28T01:39:42Z</dcterms:modified>
</cp:coreProperties>
</file>