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946" r:id="rId2"/>
    <p:sldId id="3951" r:id="rId3"/>
    <p:sldId id="3956" r:id="rId4"/>
    <p:sldId id="3961" r:id="rId5"/>
    <p:sldId id="3962" r:id="rId6"/>
    <p:sldId id="3954" r:id="rId7"/>
    <p:sldId id="3963" r:id="rId8"/>
    <p:sldId id="3964" r:id="rId9"/>
    <p:sldId id="3965" r:id="rId10"/>
    <p:sldId id="3966" r:id="rId11"/>
    <p:sldId id="3940" r:id="rId12"/>
    <p:sldId id="3967" r:id="rId13"/>
    <p:sldId id="395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9BF9A7-EAD5-4F29-AB7B-4CE209B65B62}" type="datetimeFigureOut">
              <a:rPr lang="en-US" smtClean="0"/>
              <a:t>19/10/2024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8C18B-2831-4004-A344-13D0ADEA97B3}" type="slidenum">
              <a:rPr lang="en-US" smtClean="0"/>
              <a:t>‹#›</a:t>
            </a:fld>
            <a:endParaRPr lang="en-US"/>
          </a:p>
        </p:txBody>
      </p:sp>
    </p:spTree>
    <p:extLst>
      <p:ext uri="{BB962C8B-B14F-4D97-AF65-F5344CB8AC3E}">
        <p14:creationId xmlns:p14="http://schemas.microsoft.com/office/powerpoint/2010/main" val="182953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531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0226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919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886AE-BC43-4E5F-A7F0-F0898215431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660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EB8DCA-8250-4A3E-B7A9-2B3CCAB34A6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1751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8488206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857584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7990409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690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981351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321300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3139795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3075979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42584257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7402193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15811545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fld id="{BBC58E1B-5923-4CAF-B9CC-D14A574623CF}" type="datetimeFigureOut">
              <a:rPr lang="zh-CN" altLang="en-US" smtClean="0"/>
              <a:t>2024/10/19</a:t>
            </a:fld>
            <a:endParaRPr lang="zh-CN" altLang="en-US"/>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fld id="{8EE746A1-6C2B-4A0A-9B52-5B2A1AF6763A}" type="slidenum">
              <a:rPr lang="zh-CN" altLang="en-US" smtClean="0"/>
              <a:t>‹#›</a:t>
            </a:fld>
            <a:endParaRPr lang="zh-CN" altLang="en-US"/>
          </a:p>
        </p:txBody>
      </p:sp>
    </p:spTree>
    <p:extLst>
      <p:ext uri="{BB962C8B-B14F-4D97-AF65-F5344CB8AC3E}">
        <p14:creationId xmlns:p14="http://schemas.microsoft.com/office/powerpoint/2010/main" val="24149519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2EE5880-8C4C-41FF-867A-31F1A54973E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67264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2.wdp"/><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3" name="Picture 2" descr="A red and green text on a black background&#10;&#10;Description automatically generated">
            <a:extLst>
              <a:ext uri="{FF2B5EF4-FFF2-40B4-BE49-F238E27FC236}">
                <a16:creationId xmlns:a16="http://schemas.microsoft.com/office/drawing/2014/main" id="{8AB0319C-991C-DCD4-4B55-7C18B0F2B3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875" y="493154"/>
            <a:ext cx="7200000" cy="5547841"/>
          </a:xfrm>
          <a:prstGeom prst="rect">
            <a:avLst/>
          </a:prstGeom>
        </p:spPr>
      </p:pic>
    </p:spTree>
    <p:extLst>
      <p:ext uri="{BB962C8B-B14F-4D97-AF65-F5344CB8AC3E}">
        <p14:creationId xmlns:p14="http://schemas.microsoft.com/office/powerpoint/2010/main" val="22927405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AB5F-A5B3-BFD6-29E2-D35AAF2E6649}"/>
              </a:ext>
            </a:extLst>
          </p:cNvPr>
          <p:cNvPicPr>
            <a:picLocks noChangeAspect="1"/>
          </p:cNvPicPr>
          <p:nvPr/>
        </p:nvPicPr>
        <p:blipFill>
          <a:blip r:embed="rId2"/>
          <a:stretch>
            <a:fillRect/>
          </a:stretch>
        </p:blipFill>
        <p:spPr>
          <a:xfrm>
            <a:off x="1155065" y="884555"/>
            <a:ext cx="3892874" cy="4839970"/>
          </a:xfrm>
          <a:prstGeom prst="rect">
            <a:avLst/>
          </a:prstGeom>
        </p:spPr>
      </p:pic>
      <p:sp>
        <p:nvSpPr>
          <p:cNvPr id="5" name="TextBox 4">
            <a:extLst>
              <a:ext uri="{FF2B5EF4-FFF2-40B4-BE49-F238E27FC236}">
                <a16:creationId xmlns:a16="http://schemas.microsoft.com/office/drawing/2014/main" id="{F3FBD533-380D-F246-14AE-6909BCE1C061}"/>
              </a:ext>
            </a:extLst>
          </p:cNvPr>
          <p:cNvSpPr txBox="1"/>
          <p:nvPr/>
        </p:nvSpPr>
        <p:spPr>
          <a:xfrm>
            <a:off x="5238750" y="1019175"/>
            <a:ext cx="5953125" cy="4708981"/>
          </a:xfrm>
          <a:prstGeom prst="rect">
            <a:avLst/>
          </a:prstGeom>
          <a:noFill/>
        </p:spPr>
        <p:txBody>
          <a:bodyPr wrap="square" rtlCol="0">
            <a:spAutoFit/>
          </a:bodyPr>
          <a:lstStyle/>
          <a:p>
            <a:pPr algn="just"/>
            <a:r>
              <a:rPr lang="vi-VN" sz="2000" b="1" dirty="0">
                <a:latin typeface="Cambria" panose="02040503050406030204" pitchFamily="18" charset="0"/>
                <a:ea typeface="Cambria" panose="02040503050406030204" pitchFamily="18" charset="0"/>
              </a:rPr>
              <a:t>Menu 4:</a:t>
            </a:r>
          </a:p>
          <a:p>
            <a:pPr algn="just"/>
            <a:r>
              <a:rPr lang="vi-VN" sz="2000" dirty="0">
                <a:latin typeface="Cambria" panose="02040503050406030204" pitchFamily="18" charset="0"/>
                <a:ea typeface="Cambria" panose="02040503050406030204" pitchFamily="18" charset="0"/>
              </a:rPr>
              <a:t>+ Món khai vị: Để bảo vệ môi trường đất cần xử lí chất thải trước khi đưa ra môi trường, sử dụng phân bón hữu cơ, hạn chế sử dụng đồ nhựa, trồng cây gây rừng,...</a:t>
            </a:r>
          </a:p>
          <a:p>
            <a:pPr algn="just"/>
            <a:r>
              <a:rPr lang="vi-VN" sz="2000" dirty="0">
                <a:latin typeface="Cambria" panose="02040503050406030204" pitchFamily="18" charset="0"/>
                <a:ea typeface="Cambria" panose="02040503050406030204" pitchFamily="18" charset="0"/>
              </a:rPr>
              <a:t>+ Món chính: Khi ở nhiệt độ phù hợp, chất có thể biến đổi từ trạng thái này sang trạng thái khác. Ví dụ: đá trong tủ lạnh chuyển thành nước sau một thời gian bỏ ngoài tủ lạnh. </a:t>
            </a:r>
          </a:p>
          <a:p>
            <a:pPr algn="just"/>
            <a:r>
              <a:rPr lang="vi-VN" sz="2000" dirty="0">
                <a:latin typeface="Cambria" panose="02040503050406030204" pitchFamily="18" charset="0"/>
                <a:ea typeface="Cambria" panose="02040503050406030204" pitchFamily="18" charset="0"/>
              </a:rPr>
              <a:t>+ Món tráng miệng: Để tạo nên các viên sô-cô-la có nhiều hình dạng khác nhau: Đun nóng nhẹ cho sô-cô-la hóa lỏng. Sau đó đổ vào khuôn có các hình dạng khác nhau. Để nguội và bỏ khuôn vào trong ngăn mát tủ lạnh ta sẽ thu được các viên sô-cô-la có nhiều hình dạng khác nhau</a:t>
            </a:r>
          </a:p>
        </p:txBody>
      </p:sp>
    </p:spTree>
    <p:extLst>
      <p:ext uri="{BB962C8B-B14F-4D97-AF65-F5344CB8AC3E}">
        <p14:creationId xmlns:p14="http://schemas.microsoft.com/office/powerpoint/2010/main" val="34779434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5" name="图片 20">
            <a:extLst>
              <a:ext uri="{FF2B5EF4-FFF2-40B4-BE49-F238E27FC236}">
                <a16:creationId xmlns:a16="http://schemas.microsoft.com/office/drawing/2014/main" id="{73086363-3F3B-4ADF-B92A-BE9208F0562E}"/>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9D5D84AE-4293-4E81-9FDA-43EED94803C9}"/>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2" name="Picture 1">
            <a:extLst>
              <a:ext uri="{FF2B5EF4-FFF2-40B4-BE49-F238E27FC236}">
                <a16:creationId xmlns:a16="http://schemas.microsoft.com/office/drawing/2014/main" id="{C2282CD7-D2CF-8B70-BD5B-13CB45D99A45}"/>
              </a:ext>
            </a:extLst>
          </p:cNvPr>
          <p:cNvPicPr>
            <a:picLocks noChangeAspect="1"/>
          </p:cNvPicPr>
          <p:nvPr/>
        </p:nvPicPr>
        <p:blipFill>
          <a:blip r:embed="rId5"/>
          <a:stretch>
            <a:fillRect/>
          </a:stretch>
        </p:blipFill>
        <p:spPr>
          <a:xfrm>
            <a:off x="1271378" y="588917"/>
            <a:ext cx="9230144" cy="2517866"/>
          </a:xfrm>
          <a:prstGeom prst="rect">
            <a:avLst/>
          </a:prstGeom>
        </p:spPr>
      </p:pic>
    </p:spTree>
    <p:extLst>
      <p:ext uri="{BB962C8B-B14F-4D97-AF65-F5344CB8AC3E}">
        <p14:creationId xmlns:p14="http://schemas.microsoft.com/office/powerpoint/2010/main" val="7807383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518E2D-1467-2E8A-58CE-F0CC55690376}"/>
              </a:ext>
            </a:extLst>
          </p:cNvPr>
          <p:cNvGraphicFramePr>
            <a:graphicFrameLocks noGrp="1"/>
          </p:cNvGraphicFramePr>
          <p:nvPr>
            <p:extLst>
              <p:ext uri="{D42A27DB-BD31-4B8C-83A1-F6EECF244321}">
                <p14:modId xmlns:p14="http://schemas.microsoft.com/office/powerpoint/2010/main" val="3526697013"/>
              </p:ext>
            </p:extLst>
          </p:nvPr>
        </p:nvGraphicFramePr>
        <p:xfrm>
          <a:off x="2963392" y="1356740"/>
          <a:ext cx="6284268" cy="3344420"/>
        </p:xfrm>
        <a:graphic>
          <a:graphicData uri="http://schemas.openxmlformats.org/drawingml/2006/table">
            <a:tbl>
              <a:tblPr firstRow="1" firstCol="1" bandRow="1"/>
              <a:tblGrid>
                <a:gridCol w="698252">
                  <a:extLst>
                    <a:ext uri="{9D8B030D-6E8A-4147-A177-3AD203B41FA5}">
                      <a16:colId xmlns:a16="http://schemas.microsoft.com/office/drawing/2014/main" val="1901463403"/>
                    </a:ext>
                  </a:extLst>
                </a:gridCol>
                <a:gridCol w="698252">
                  <a:extLst>
                    <a:ext uri="{9D8B030D-6E8A-4147-A177-3AD203B41FA5}">
                      <a16:colId xmlns:a16="http://schemas.microsoft.com/office/drawing/2014/main" val="2266458997"/>
                    </a:ext>
                  </a:extLst>
                </a:gridCol>
                <a:gridCol w="698252">
                  <a:extLst>
                    <a:ext uri="{9D8B030D-6E8A-4147-A177-3AD203B41FA5}">
                      <a16:colId xmlns:a16="http://schemas.microsoft.com/office/drawing/2014/main" val="3236324664"/>
                    </a:ext>
                  </a:extLst>
                </a:gridCol>
                <a:gridCol w="698252">
                  <a:extLst>
                    <a:ext uri="{9D8B030D-6E8A-4147-A177-3AD203B41FA5}">
                      <a16:colId xmlns:a16="http://schemas.microsoft.com/office/drawing/2014/main" val="2894073922"/>
                    </a:ext>
                  </a:extLst>
                </a:gridCol>
                <a:gridCol w="698252">
                  <a:extLst>
                    <a:ext uri="{9D8B030D-6E8A-4147-A177-3AD203B41FA5}">
                      <a16:colId xmlns:a16="http://schemas.microsoft.com/office/drawing/2014/main" val="1561883898"/>
                    </a:ext>
                  </a:extLst>
                </a:gridCol>
                <a:gridCol w="698252">
                  <a:extLst>
                    <a:ext uri="{9D8B030D-6E8A-4147-A177-3AD203B41FA5}">
                      <a16:colId xmlns:a16="http://schemas.microsoft.com/office/drawing/2014/main" val="1107623553"/>
                    </a:ext>
                  </a:extLst>
                </a:gridCol>
                <a:gridCol w="698252">
                  <a:extLst>
                    <a:ext uri="{9D8B030D-6E8A-4147-A177-3AD203B41FA5}">
                      <a16:colId xmlns:a16="http://schemas.microsoft.com/office/drawing/2014/main" val="330794460"/>
                    </a:ext>
                  </a:extLst>
                </a:gridCol>
                <a:gridCol w="698252">
                  <a:extLst>
                    <a:ext uri="{9D8B030D-6E8A-4147-A177-3AD203B41FA5}">
                      <a16:colId xmlns:a16="http://schemas.microsoft.com/office/drawing/2014/main" val="2538948707"/>
                    </a:ext>
                  </a:extLst>
                </a:gridCol>
                <a:gridCol w="698252">
                  <a:extLst>
                    <a:ext uri="{9D8B030D-6E8A-4147-A177-3AD203B41FA5}">
                      <a16:colId xmlns:a16="http://schemas.microsoft.com/office/drawing/2014/main" val="814516390"/>
                    </a:ext>
                  </a:extLst>
                </a:gridCol>
              </a:tblGrid>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l" fontAlgn="ctr">
                        <a:lnSpc>
                          <a:spcPct val="115000"/>
                        </a:lnSpc>
                        <a:spcBef>
                          <a:spcPts val="0"/>
                        </a:spcBef>
                        <a:spcAft>
                          <a:spcPts val="1000"/>
                        </a:spcAft>
                      </a:pPr>
                      <a:r>
                        <a:rPr lang="en-US" sz="26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US" sz="4200" b="0" i="0" u="none" strike="noStrike">
                        <a:effectLst/>
                        <a:latin typeface="Arial" panose="020B0604020202020204" pitchFamily="34" charset="0"/>
                      </a:endParaRPr>
                    </a:p>
                  </a:txBody>
                  <a:tcPr marL="22452" marR="22452" marT="22452" marB="0" anchor="ctr">
                    <a:lnL>
                      <a:noFill/>
                    </a:lnL>
                    <a:lnR>
                      <a:noFill/>
                    </a:lnR>
                    <a:lnT>
                      <a:noFill/>
                    </a:lnT>
                    <a:lnB>
                      <a:noFill/>
                    </a:lnB>
                    <a:noFill/>
                  </a:tcPr>
                </a:tc>
                <a:extLst>
                  <a:ext uri="{0D108BD9-81ED-4DB2-BD59-A6C34878D82A}">
                    <a16:rowId xmlns:a16="http://schemas.microsoft.com/office/drawing/2014/main" val="3130024100"/>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76897669"/>
                  </a:ext>
                </a:extLst>
              </a:tr>
              <a:tr h="836105">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2857644"/>
                  </a:ext>
                </a:extLst>
              </a:tr>
              <a:tr h="836105">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fontAlgn="t">
                        <a:lnSpc>
                          <a:spcPct val="150000"/>
                        </a:lnSpc>
                        <a:spcBef>
                          <a:spcPts val="0"/>
                        </a:spcBef>
                        <a:spcAft>
                          <a:spcPts val="0"/>
                        </a:spcAft>
                      </a:pPr>
                      <a:r>
                        <a:rPr lang="nl-NL" sz="32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nl-NL" sz="4200" b="0" i="0" u="none" strike="noStrike" dirty="0">
                        <a:effectLst/>
                        <a:latin typeface="Arial" panose="020B0604020202020204" pitchFamily="34" charset="0"/>
                      </a:endParaRPr>
                    </a:p>
                  </a:txBody>
                  <a:tcPr marL="161653" marR="161653" marT="2245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73849607"/>
                  </a:ext>
                </a:extLst>
              </a:tr>
            </a:tbl>
          </a:graphicData>
        </a:graphic>
      </p:graphicFrame>
      <p:sp>
        <p:nvSpPr>
          <p:cNvPr id="3" name="TextBox 2">
            <a:extLst>
              <a:ext uri="{FF2B5EF4-FFF2-40B4-BE49-F238E27FC236}">
                <a16:creationId xmlns:a16="http://schemas.microsoft.com/office/drawing/2014/main" id="{8097A63D-AA32-351F-EE6B-C57EF1D344D8}"/>
              </a:ext>
            </a:extLst>
          </p:cNvPr>
          <p:cNvSpPr txBox="1"/>
          <p:nvPr/>
        </p:nvSpPr>
        <p:spPr>
          <a:xfrm>
            <a:off x="4267200" y="590550"/>
            <a:ext cx="3714750" cy="707886"/>
          </a:xfrm>
          <a:prstGeom prst="rect">
            <a:avLst/>
          </a:prstGeom>
          <a:noFill/>
        </p:spPr>
        <p:txBody>
          <a:bodyPr wrap="square" rtlCol="0">
            <a:spAutoFit/>
          </a:bodyPr>
          <a:lstStyle/>
          <a:p>
            <a:r>
              <a:rPr lang="en-US" sz="4000" b="1" dirty="0" err="1">
                <a:solidFill>
                  <a:srgbClr val="FF0000"/>
                </a:solidFill>
                <a:latin typeface="Cambria" panose="02040503050406030204" pitchFamily="18" charset="0"/>
                <a:ea typeface="Cambria" panose="02040503050406030204" pitchFamily="18" charset="0"/>
              </a:rPr>
              <a:t>Giải</a:t>
            </a:r>
            <a:r>
              <a:rPr lang="en-US" sz="4000" b="1" dirty="0">
                <a:solidFill>
                  <a:srgbClr val="FF0000"/>
                </a:solidFill>
                <a:latin typeface="Cambria" panose="02040503050406030204" pitchFamily="18" charset="0"/>
                <a:ea typeface="Cambria" panose="02040503050406030204" pitchFamily="18" charset="0"/>
              </a:rPr>
              <a:t> ô </a:t>
            </a:r>
            <a:r>
              <a:rPr lang="en-US" sz="4000" b="1" dirty="0" err="1">
                <a:solidFill>
                  <a:srgbClr val="FF0000"/>
                </a:solidFill>
                <a:latin typeface="Cambria" panose="02040503050406030204" pitchFamily="18" charset="0"/>
                <a:ea typeface="Cambria" panose="02040503050406030204" pitchFamily="18" charset="0"/>
              </a:rPr>
              <a:t>chữ</a:t>
            </a:r>
            <a:endParaRPr lang="en-US" sz="40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ECA0D98-39FA-9367-DBFC-2D78D8AFA3A8}"/>
              </a:ext>
            </a:extLst>
          </p:cNvPr>
          <p:cNvSpPr txBox="1"/>
          <p:nvPr/>
        </p:nvSpPr>
        <p:spPr>
          <a:xfrm>
            <a:off x="2019300" y="5038725"/>
            <a:ext cx="8296275" cy="830997"/>
          </a:xfrm>
          <a:prstGeom prst="rect">
            <a:avLst/>
          </a:prstGeom>
          <a:noFill/>
        </p:spPr>
        <p:txBody>
          <a:bodyPr wrap="square" rtlCol="0">
            <a:spAutoFit/>
          </a:bodyPr>
          <a:lstStyle/>
          <a:p>
            <a:r>
              <a:rPr lang="nl-NL" sz="2400" b="1" i="1" dirty="0">
                <a:effectLst/>
                <a:latin typeface="Cambria" panose="02040503050406030204" pitchFamily="18" charset="0"/>
                <a:ea typeface="Cambria" panose="02040503050406030204" pitchFamily="18" charset="0"/>
                <a:cs typeface="Times New Roman" panose="02020603050405020304" pitchFamily="18" charset="0"/>
              </a:rPr>
              <a:t>1. Khi trộn xi măng, cát và nước với nhau sẽ xảy ra sự biến đổi gì của chất?</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760A56-2E1D-9CAD-EC49-82A036FFDC8B}"/>
              </a:ext>
            </a:extLst>
          </p:cNvPr>
          <p:cNvSpPr txBox="1"/>
          <p:nvPr/>
        </p:nvSpPr>
        <p:spPr>
          <a:xfrm>
            <a:off x="3086100" y="14954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6" name="TextBox 5">
            <a:extLst>
              <a:ext uri="{FF2B5EF4-FFF2-40B4-BE49-F238E27FC236}">
                <a16:creationId xmlns:a16="http://schemas.microsoft.com/office/drawing/2014/main" id="{9C0B08AE-5759-7085-F310-997BDFD3777F}"/>
              </a:ext>
            </a:extLst>
          </p:cNvPr>
          <p:cNvSpPr txBox="1"/>
          <p:nvPr/>
        </p:nvSpPr>
        <p:spPr>
          <a:xfrm>
            <a:off x="37623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Ó</a:t>
            </a:r>
          </a:p>
        </p:txBody>
      </p:sp>
      <p:sp>
        <p:nvSpPr>
          <p:cNvPr id="7" name="TextBox 6">
            <a:extLst>
              <a:ext uri="{FF2B5EF4-FFF2-40B4-BE49-F238E27FC236}">
                <a16:creationId xmlns:a16="http://schemas.microsoft.com/office/drawing/2014/main" id="{7DCD209C-7289-039C-2A37-AD2E9A6CFD79}"/>
              </a:ext>
            </a:extLst>
          </p:cNvPr>
          <p:cNvSpPr txBox="1"/>
          <p:nvPr/>
        </p:nvSpPr>
        <p:spPr>
          <a:xfrm>
            <a:off x="4429125" y="15240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A</a:t>
            </a:r>
          </a:p>
        </p:txBody>
      </p:sp>
      <p:sp>
        <p:nvSpPr>
          <p:cNvPr id="8" name="TextBox 7">
            <a:extLst>
              <a:ext uri="{FF2B5EF4-FFF2-40B4-BE49-F238E27FC236}">
                <a16:creationId xmlns:a16="http://schemas.microsoft.com/office/drawing/2014/main" id="{344A538B-8709-4387-B703-2A75F7FBB556}"/>
              </a:ext>
            </a:extLst>
          </p:cNvPr>
          <p:cNvSpPr txBox="1"/>
          <p:nvPr/>
        </p:nvSpPr>
        <p:spPr>
          <a:xfrm>
            <a:off x="5172075"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9" name="TextBox 8">
            <a:extLst>
              <a:ext uri="{FF2B5EF4-FFF2-40B4-BE49-F238E27FC236}">
                <a16:creationId xmlns:a16="http://schemas.microsoft.com/office/drawing/2014/main" id="{563218B2-B2B7-9064-B4F9-120DBDBA26CB}"/>
              </a:ext>
            </a:extLst>
          </p:cNvPr>
          <p:cNvSpPr txBox="1"/>
          <p:nvPr/>
        </p:nvSpPr>
        <p:spPr>
          <a:xfrm>
            <a:off x="5867400" y="15144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Ọ</a:t>
            </a:r>
          </a:p>
        </p:txBody>
      </p:sp>
      <p:sp>
        <p:nvSpPr>
          <p:cNvPr id="10" name="TextBox 9">
            <a:extLst>
              <a:ext uri="{FF2B5EF4-FFF2-40B4-BE49-F238E27FC236}">
                <a16:creationId xmlns:a16="http://schemas.microsoft.com/office/drawing/2014/main" id="{E873D2E6-68DD-BBA1-E188-90D8D65CA667}"/>
              </a:ext>
            </a:extLst>
          </p:cNvPr>
          <p:cNvSpPr txBox="1"/>
          <p:nvPr/>
        </p:nvSpPr>
        <p:spPr>
          <a:xfrm>
            <a:off x="6543675" y="14859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C</a:t>
            </a:r>
          </a:p>
        </p:txBody>
      </p:sp>
      <p:sp>
        <p:nvSpPr>
          <p:cNvPr id="11" name="TextBox 10">
            <a:extLst>
              <a:ext uri="{FF2B5EF4-FFF2-40B4-BE49-F238E27FC236}">
                <a16:creationId xmlns:a16="http://schemas.microsoft.com/office/drawing/2014/main" id="{F14AA09D-B682-9F7F-0DD0-8C4AFD04B295}"/>
              </a:ext>
            </a:extLst>
          </p:cNvPr>
          <p:cNvSpPr txBox="1"/>
          <p:nvPr/>
        </p:nvSpPr>
        <p:spPr>
          <a:xfrm>
            <a:off x="2038350" y="5029200"/>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2. Hai hay nhiều chất trộn lẫn với nhau trong đố mỗi chất giữ nguyên tính chất của nó được gọi là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65AAA52D-E7E0-C4E5-6339-8139542FA3B6}"/>
              </a:ext>
            </a:extLst>
          </p:cNvPr>
          <p:cNvSpPr txBox="1"/>
          <p:nvPr/>
        </p:nvSpPr>
        <p:spPr>
          <a:xfrm>
            <a:off x="4476750" y="23526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3" name="TextBox 12">
            <a:extLst>
              <a:ext uri="{FF2B5EF4-FFF2-40B4-BE49-F238E27FC236}">
                <a16:creationId xmlns:a16="http://schemas.microsoft.com/office/drawing/2014/main" id="{882CE5A1-D9C6-8321-5D2C-AF5FAD4489B4}"/>
              </a:ext>
            </a:extLst>
          </p:cNvPr>
          <p:cNvSpPr txBox="1"/>
          <p:nvPr/>
        </p:nvSpPr>
        <p:spPr>
          <a:xfrm>
            <a:off x="51530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Ỗ</a:t>
            </a:r>
          </a:p>
        </p:txBody>
      </p:sp>
      <p:sp>
        <p:nvSpPr>
          <p:cNvPr id="14" name="TextBox 13">
            <a:extLst>
              <a:ext uri="{FF2B5EF4-FFF2-40B4-BE49-F238E27FC236}">
                <a16:creationId xmlns:a16="http://schemas.microsoft.com/office/drawing/2014/main" id="{7F35C3F1-D094-7D97-1246-B8F1677F717D}"/>
              </a:ext>
            </a:extLst>
          </p:cNvPr>
          <p:cNvSpPr txBox="1"/>
          <p:nvPr/>
        </p:nvSpPr>
        <p:spPr>
          <a:xfrm>
            <a:off x="5819775" y="23812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15" name="TextBox 14">
            <a:extLst>
              <a:ext uri="{FF2B5EF4-FFF2-40B4-BE49-F238E27FC236}">
                <a16:creationId xmlns:a16="http://schemas.microsoft.com/office/drawing/2014/main" id="{E8C67DB9-3279-04AF-736D-EAA9B57532EB}"/>
              </a:ext>
            </a:extLst>
          </p:cNvPr>
          <p:cNvSpPr txBox="1"/>
          <p:nvPr/>
        </p:nvSpPr>
        <p:spPr>
          <a:xfrm>
            <a:off x="6562725"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16" name="TextBox 15">
            <a:extLst>
              <a:ext uri="{FF2B5EF4-FFF2-40B4-BE49-F238E27FC236}">
                <a16:creationId xmlns:a16="http://schemas.microsoft.com/office/drawing/2014/main" id="{797F6993-4403-2D9C-457F-F0598A1AF121}"/>
              </a:ext>
            </a:extLst>
          </p:cNvPr>
          <p:cNvSpPr txBox="1"/>
          <p:nvPr/>
        </p:nvSpPr>
        <p:spPr>
          <a:xfrm>
            <a:off x="7258050" y="23717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Ợ</a:t>
            </a:r>
          </a:p>
        </p:txBody>
      </p:sp>
      <p:sp>
        <p:nvSpPr>
          <p:cNvPr id="17" name="TextBox 16">
            <a:extLst>
              <a:ext uri="{FF2B5EF4-FFF2-40B4-BE49-F238E27FC236}">
                <a16:creationId xmlns:a16="http://schemas.microsoft.com/office/drawing/2014/main" id="{897DA1B1-54AF-2724-5B7F-6B43441D989B}"/>
              </a:ext>
            </a:extLst>
          </p:cNvPr>
          <p:cNvSpPr txBox="1"/>
          <p:nvPr/>
        </p:nvSpPr>
        <p:spPr>
          <a:xfrm>
            <a:off x="7934325" y="23431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P</a:t>
            </a:r>
          </a:p>
        </p:txBody>
      </p:sp>
      <p:sp>
        <p:nvSpPr>
          <p:cNvPr id="18" name="TextBox 17">
            <a:extLst>
              <a:ext uri="{FF2B5EF4-FFF2-40B4-BE49-F238E27FC236}">
                <a16:creationId xmlns:a16="http://schemas.microsoft.com/office/drawing/2014/main" id="{2F712C51-77C0-4F86-CD55-625112EA8314}"/>
              </a:ext>
            </a:extLst>
          </p:cNvPr>
          <p:cNvSpPr txBox="1"/>
          <p:nvPr/>
        </p:nvSpPr>
        <p:spPr>
          <a:xfrm>
            <a:off x="2057400" y="5057775"/>
            <a:ext cx="8296275" cy="830997"/>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3. Đá bị phá vỡ sau một quá trình lâu dài dưới tác động của nhiệt, nước, không khí,... tạo thành gì?</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C7E5CA5-4E5C-31B2-B2A8-CE91D38DD039}"/>
              </a:ext>
            </a:extLst>
          </p:cNvPr>
          <p:cNvSpPr txBox="1"/>
          <p:nvPr/>
        </p:nvSpPr>
        <p:spPr>
          <a:xfrm>
            <a:off x="5886450" y="32004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Đ</a:t>
            </a:r>
          </a:p>
        </p:txBody>
      </p:sp>
      <p:sp>
        <p:nvSpPr>
          <p:cNvPr id="20" name="TextBox 19">
            <a:extLst>
              <a:ext uri="{FF2B5EF4-FFF2-40B4-BE49-F238E27FC236}">
                <a16:creationId xmlns:a16="http://schemas.microsoft.com/office/drawing/2014/main" id="{9E2A2B64-C4BF-EC4C-8EE9-B939E4488EC7}"/>
              </a:ext>
            </a:extLst>
          </p:cNvPr>
          <p:cNvSpPr txBox="1"/>
          <p:nvPr/>
        </p:nvSpPr>
        <p:spPr>
          <a:xfrm>
            <a:off x="6562725" y="32194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Ấ</a:t>
            </a:r>
          </a:p>
        </p:txBody>
      </p:sp>
      <p:sp>
        <p:nvSpPr>
          <p:cNvPr id="21" name="TextBox 20">
            <a:extLst>
              <a:ext uri="{FF2B5EF4-FFF2-40B4-BE49-F238E27FC236}">
                <a16:creationId xmlns:a16="http://schemas.microsoft.com/office/drawing/2014/main" id="{3028F1B5-3462-D7AD-7E39-8471F88326CD}"/>
              </a:ext>
            </a:extLst>
          </p:cNvPr>
          <p:cNvSpPr txBox="1"/>
          <p:nvPr/>
        </p:nvSpPr>
        <p:spPr>
          <a:xfrm>
            <a:off x="7229475" y="32289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2" name="TextBox 21">
            <a:extLst>
              <a:ext uri="{FF2B5EF4-FFF2-40B4-BE49-F238E27FC236}">
                <a16:creationId xmlns:a16="http://schemas.microsoft.com/office/drawing/2014/main" id="{D324DA04-86F6-7B1C-9B4B-279C3048681F}"/>
              </a:ext>
            </a:extLst>
          </p:cNvPr>
          <p:cNvSpPr txBox="1"/>
          <p:nvPr/>
        </p:nvSpPr>
        <p:spPr>
          <a:xfrm>
            <a:off x="1695450" y="4991100"/>
            <a:ext cx="8296275" cy="461665"/>
          </a:xfrm>
          <a:prstGeom prst="rect">
            <a:avLst/>
          </a:prstGeom>
          <a:noFill/>
        </p:spPr>
        <p:txBody>
          <a:bodyPr wrap="square" rtlCol="0">
            <a:spAutoFit/>
          </a:bodyPr>
          <a:lstStyle/>
          <a:p>
            <a:r>
              <a:rPr lang="vi-VN" sz="2400" b="1" i="1" dirty="0">
                <a:latin typeface="Cambria" panose="02040503050406030204" pitchFamily="18" charset="0"/>
                <a:ea typeface="Cambria" panose="02040503050406030204" pitchFamily="18" charset="0"/>
                <a:cs typeface="Times New Roman" panose="02020603050405020304" pitchFamily="18" charset="0"/>
              </a:rPr>
              <a:t>4. Biến đổi gì xảy ra khi nước bốc hơi thành khí? </a:t>
            </a:r>
            <a:endParaRPr lang="en-US" sz="2400" b="1"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83D79456-77E8-51E8-98FA-33D3113CF357}"/>
              </a:ext>
            </a:extLst>
          </p:cNvPr>
          <p:cNvSpPr txBox="1"/>
          <p:nvPr/>
        </p:nvSpPr>
        <p:spPr>
          <a:xfrm>
            <a:off x="3000375" y="403860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24" name="TextBox 23">
            <a:extLst>
              <a:ext uri="{FF2B5EF4-FFF2-40B4-BE49-F238E27FC236}">
                <a16:creationId xmlns:a16="http://schemas.microsoft.com/office/drawing/2014/main" id="{0B9AC911-4CF5-25EC-CB5F-D95E7A95297E}"/>
              </a:ext>
            </a:extLst>
          </p:cNvPr>
          <p:cNvSpPr txBox="1"/>
          <p:nvPr/>
        </p:nvSpPr>
        <p:spPr>
          <a:xfrm>
            <a:off x="36766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R</a:t>
            </a:r>
          </a:p>
        </p:txBody>
      </p:sp>
      <p:sp>
        <p:nvSpPr>
          <p:cNvPr id="25" name="TextBox 24">
            <a:extLst>
              <a:ext uri="{FF2B5EF4-FFF2-40B4-BE49-F238E27FC236}">
                <a16:creationId xmlns:a16="http://schemas.microsoft.com/office/drawing/2014/main" id="{25D74088-DF66-7BBF-7FBD-7A0031693046}"/>
              </a:ext>
            </a:extLst>
          </p:cNvPr>
          <p:cNvSpPr txBox="1"/>
          <p:nvPr/>
        </p:nvSpPr>
        <p:spPr>
          <a:xfrm>
            <a:off x="4343400" y="40671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Ạ</a:t>
            </a:r>
          </a:p>
        </p:txBody>
      </p:sp>
      <p:sp>
        <p:nvSpPr>
          <p:cNvPr id="26" name="TextBox 25">
            <a:extLst>
              <a:ext uri="{FF2B5EF4-FFF2-40B4-BE49-F238E27FC236}">
                <a16:creationId xmlns:a16="http://schemas.microsoft.com/office/drawing/2014/main" id="{F997C531-2132-AF6B-7B66-8B21D4786DC5}"/>
              </a:ext>
            </a:extLst>
          </p:cNvPr>
          <p:cNvSpPr txBox="1"/>
          <p:nvPr/>
        </p:nvSpPr>
        <p:spPr>
          <a:xfrm>
            <a:off x="508635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N</a:t>
            </a:r>
          </a:p>
        </p:txBody>
      </p:sp>
      <p:sp>
        <p:nvSpPr>
          <p:cNvPr id="27" name="TextBox 26">
            <a:extLst>
              <a:ext uri="{FF2B5EF4-FFF2-40B4-BE49-F238E27FC236}">
                <a16:creationId xmlns:a16="http://schemas.microsoft.com/office/drawing/2014/main" id="{E6C4A627-1DF8-D7FE-10BC-CEA5095F305E}"/>
              </a:ext>
            </a:extLst>
          </p:cNvPr>
          <p:cNvSpPr txBox="1"/>
          <p:nvPr/>
        </p:nvSpPr>
        <p:spPr>
          <a:xfrm>
            <a:off x="5781675"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G</a:t>
            </a:r>
          </a:p>
        </p:txBody>
      </p:sp>
      <p:sp>
        <p:nvSpPr>
          <p:cNvPr id="28" name="TextBox 27">
            <a:extLst>
              <a:ext uri="{FF2B5EF4-FFF2-40B4-BE49-F238E27FC236}">
                <a16:creationId xmlns:a16="http://schemas.microsoft.com/office/drawing/2014/main" id="{647C07FC-E3A6-91B0-768E-B55AB930E67D}"/>
              </a:ext>
            </a:extLst>
          </p:cNvPr>
          <p:cNvSpPr txBox="1"/>
          <p:nvPr/>
        </p:nvSpPr>
        <p:spPr>
          <a:xfrm>
            <a:off x="6477000" y="4057650"/>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T</a:t>
            </a:r>
          </a:p>
        </p:txBody>
      </p:sp>
      <p:sp>
        <p:nvSpPr>
          <p:cNvPr id="35" name="TextBox 34">
            <a:extLst>
              <a:ext uri="{FF2B5EF4-FFF2-40B4-BE49-F238E27FC236}">
                <a16:creationId xmlns:a16="http://schemas.microsoft.com/office/drawing/2014/main" id="{165E3FF7-F78E-C589-834F-D335AC007D22}"/>
              </a:ext>
            </a:extLst>
          </p:cNvPr>
          <p:cNvSpPr txBox="1"/>
          <p:nvPr/>
        </p:nvSpPr>
        <p:spPr>
          <a:xfrm>
            <a:off x="727710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H</a:t>
            </a:r>
          </a:p>
        </p:txBody>
      </p:sp>
      <p:sp>
        <p:nvSpPr>
          <p:cNvPr id="36" name="TextBox 35">
            <a:extLst>
              <a:ext uri="{FF2B5EF4-FFF2-40B4-BE49-F238E27FC236}">
                <a16:creationId xmlns:a16="http://schemas.microsoft.com/office/drawing/2014/main" id="{6DB54D2A-D33E-E403-7F51-FEBF4F143BD8}"/>
              </a:ext>
            </a:extLst>
          </p:cNvPr>
          <p:cNvSpPr txBox="1"/>
          <p:nvPr/>
        </p:nvSpPr>
        <p:spPr>
          <a:xfrm>
            <a:off x="7981950" y="404812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Á</a:t>
            </a:r>
          </a:p>
        </p:txBody>
      </p:sp>
      <p:sp>
        <p:nvSpPr>
          <p:cNvPr id="37" name="TextBox 36">
            <a:extLst>
              <a:ext uri="{FF2B5EF4-FFF2-40B4-BE49-F238E27FC236}">
                <a16:creationId xmlns:a16="http://schemas.microsoft.com/office/drawing/2014/main" id="{AA290DA2-394E-D3C4-1008-C7F5240CAFC0}"/>
              </a:ext>
            </a:extLst>
          </p:cNvPr>
          <p:cNvSpPr txBox="1"/>
          <p:nvPr/>
        </p:nvSpPr>
        <p:spPr>
          <a:xfrm>
            <a:off x="8677275" y="4029075"/>
            <a:ext cx="561975" cy="584775"/>
          </a:xfrm>
          <a:prstGeom prst="rect">
            <a:avLst/>
          </a:prstGeom>
          <a:noFill/>
        </p:spPr>
        <p:txBody>
          <a:bodyPr wrap="square" rtlCol="0">
            <a:spAutoFit/>
          </a:bodyPr>
          <a:lstStyle/>
          <a:p>
            <a:r>
              <a:rPr lang="en-US" sz="3200" dirty="0">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42414818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4">
                                            <p:txEl>
                                              <p:pRg st="0" end="0"/>
                                            </p:txEl>
                                          </p:spTgt>
                                        </p:tgtEl>
                                      </p:cBhvr>
                                    </p:animEffect>
                                    <p:set>
                                      <p:cBhvr>
                                        <p:cTn id="32"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barn(inVertical)">
                                      <p:cBhvr>
                                        <p:cTn id="37" dur="500"/>
                                        <p:tgtEl>
                                          <p:spTgt spid="1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1">
                                            <p:txEl>
                                              <p:pRg st="0" end="0"/>
                                            </p:txEl>
                                          </p:spTgt>
                                        </p:tgtEl>
                                      </p:cBhvr>
                                    </p:animEffect>
                                    <p:set>
                                      <p:cBhvr>
                                        <p:cTn id="62" dur="1" fill="hold">
                                          <p:stCondLst>
                                            <p:cond delay="499"/>
                                          </p:stCondLst>
                                        </p:cTn>
                                        <p:tgtEl>
                                          <p:spTgt spid="11">
                                            <p:txEl>
                                              <p:pRg st="0" end="0"/>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barn(inVertical)">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down)">
                                      <p:cBhvr>
                                        <p:cTn id="72" dur="500"/>
                                        <p:tgtEl>
                                          <p:spTgt spid="19"/>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down)">
                                      <p:cBhvr>
                                        <p:cTn id="75" dur="500"/>
                                        <p:tgtEl>
                                          <p:spTgt spid="2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0" nodeType="clickEffect">
                                  <p:stCondLst>
                                    <p:cond delay="0"/>
                                  </p:stCondLst>
                                  <p:childTnLst>
                                    <p:animEffect transition="out" filter="fade">
                                      <p:cBhvr>
                                        <p:cTn id="82" dur="500"/>
                                        <p:tgtEl>
                                          <p:spTgt spid="18">
                                            <p:txEl>
                                              <p:pRg st="0" end="0"/>
                                            </p:txEl>
                                          </p:spTgt>
                                        </p:tgtEl>
                                      </p:cBhvr>
                                    </p:animEffect>
                                    <p:set>
                                      <p:cBhvr>
                                        <p:cTn id="83" dur="1" fill="hold">
                                          <p:stCondLst>
                                            <p:cond delay="499"/>
                                          </p:stCondLst>
                                        </p:cTn>
                                        <p:tgtEl>
                                          <p:spTgt spid="18">
                                            <p:txEl>
                                              <p:pRg st="0" end="0"/>
                                            </p:txEl>
                                          </p:spTgt>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22">
                                            <p:txEl>
                                              <p:pRg st="0" end="0"/>
                                            </p:txEl>
                                          </p:spTgt>
                                        </p:tgtEl>
                                        <p:attrNameLst>
                                          <p:attrName>style.visibility</p:attrName>
                                        </p:attrNameLst>
                                      </p:cBhvr>
                                      <p:to>
                                        <p:strVal val="visible"/>
                                      </p:to>
                                    </p:set>
                                    <p:animEffect transition="in" filter="barn(inVertical)">
                                      <p:cBhvr>
                                        <p:cTn id="88" dur="500"/>
                                        <p:tgtEl>
                                          <p:spTgt spid="22">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wipe(down)">
                                      <p:cBhvr>
                                        <p:cTn id="93" dur="500"/>
                                        <p:tgtEl>
                                          <p:spTgt spid="23"/>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down)">
                                      <p:cBhvr>
                                        <p:cTn id="96" dur="500"/>
                                        <p:tgtEl>
                                          <p:spTgt spid="24"/>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down)">
                                      <p:cBhvr>
                                        <p:cTn id="99" dur="500"/>
                                        <p:tgtEl>
                                          <p:spTgt spid="25"/>
                                        </p:tgtEl>
                                      </p:cBhvr>
                                    </p:animEffect>
                                  </p:childTnLst>
                                </p:cTn>
                              </p:par>
                              <p:par>
                                <p:cTn id="100" presetID="22" presetClass="entr" presetSubtype="4"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down)">
                                      <p:cBhvr>
                                        <p:cTn id="102" dur="500"/>
                                        <p:tgtEl>
                                          <p:spTgt spid="26"/>
                                        </p:tgtEl>
                                      </p:cBhvr>
                                    </p:animEffect>
                                  </p:childTnLst>
                                </p:cTn>
                              </p:par>
                              <p:par>
                                <p:cTn id="103" presetID="22" presetClass="entr" presetSubtype="4"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down)">
                                      <p:cBhvr>
                                        <p:cTn id="105" dur="500"/>
                                        <p:tgtEl>
                                          <p:spTgt spid="27"/>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wipe(down)">
                                      <p:cBhvr>
                                        <p:cTn id="108" dur="500"/>
                                        <p:tgtEl>
                                          <p:spTgt spid="28"/>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par>
                                <p:cTn id="112" presetID="22" presetClass="entr" presetSubtype="4" fill="hold" grpId="0" nodeType="with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grpId="0"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ipe(down)">
                                      <p:cBhvr>
                                        <p:cTn id="117" dur="5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22">
                                            <p:txEl>
                                              <p:pRg st="0" end="0"/>
                                            </p:txEl>
                                          </p:spTgt>
                                        </p:tgtEl>
                                      </p:cBhvr>
                                    </p:animEffect>
                                    <p:set>
                                      <p:cBhvr>
                                        <p:cTn id="122" dur="1" fill="hold">
                                          <p:stCondLst>
                                            <p:cond delay="499"/>
                                          </p:stCondLst>
                                        </p:cTn>
                                        <p:tgtEl>
                                          <p:spTgt spid="2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p:bldP spid="6" grpId="0"/>
      <p:bldP spid="7" grpId="0"/>
      <p:bldP spid="8" grpId="0"/>
      <p:bldP spid="9" grpId="0"/>
      <p:bldP spid="10" grpId="0"/>
      <p:bldP spid="11" grpId="0" build="allAtOnce"/>
      <p:bldP spid="12" grpId="0"/>
      <p:bldP spid="13" grpId="0"/>
      <p:bldP spid="14" grpId="0"/>
      <p:bldP spid="15" grpId="0"/>
      <p:bldP spid="16" grpId="0"/>
      <p:bldP spid="17" grpId="0"/>
      <p:bldP spid="18" grpId="0" build="allAtOnce"/>
      <p:bldP spid="19" grpId="0"/>
      <p:bldP spid="20" grpId="0"/>
      <p:bldP spid="21" grpId="0"/>
      <p:bldP spid="22" grpId="0" build="allAtOnce"/>
      <p:bldP spid="23" grpId="0"/>
      <p:bldP spid="24" grpId="0"/>
      <p:bldP spid="25" grpId="0"/>
      <p:bldP spid="26" grpId="0"/>
      <p:bldP spid="27" grpId="0"/>
      <p:bldP spid="28"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sp>
        <p:nvSpPr>
          <p:cNvPr id="16" name="Rectangle 15">
            <a:extLst>
              <a:ext uri="{FF2B5EF4-FFF2-40B4-BE49-F238E27FC236}">
                <a16:creationId xmlns:a16="http://schemas.microsoft.com/office/drawing/2014/main" id="{D71C3625-6DFB-4E34-80A0-0D386840BAF0}"/>
              </a:ext>
            </a:extLst>
          </p:cNvPr>
          <p:cNvSpPr/>
          <p:nvPr/>
        </p:nvSpPr>
        <p:spPr>
          <a:xfrm>
            <a:off x="2776392" y="1650086"/>
            <a:ext cx="6889697" cy="3270691"/>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CHÚC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rPr>
              <a:t>HỌC TỐT !</a:t>
            </a:r>
            <a:endParaRPr kumimoji="0" lang="en-US" sz="1600" b="1" i="0" u="none" strike="noStrike" kern="1200" cap="none" spc="0" normalizeH="0" baseline="0" noProof="0" dirty="0">
              <a:ln w="38100">
                <a:solidFill>
                  <a:srgbClr val="EC943B"/>
                </a:solidFill>
              </a:ln>
              <a:solidFill>
                <a:srgbClr val="FFFF80"/>
              </a:solidFill>
              <a:effectLst>
                <a:outerShdw blurRad="38100" dist="25400" dir="5400000" algn="ctr" rotWithShape="0">
                  <a:srgbClr val="6E747A">
                    <a:alpha val="43000"/>
                  </a:srgbClr>
                </a:outerShdw>
              </a:effectLst>
              <a:uLnTx/>
              <a:uFillTx/>
              <a:latin typeface="iCiel Cadena" panose="02000503000000020004" pitchFamily="2" charset="0"/>
              <a:ea typeface="+mn-ea"/>
              <a:cs typeface="+mn-cs"/>
            </a:endParaRPr>
          </a:p>
        </p:txBody>
      </p:sp>
    </p:spTree>
    <p:extLst>
      <p:ext uri="{BB962C8B-B14F-4D97-AF65-F5344CB8AC3E}">
        <p14:creationId xmlns:p14="http://schemas.microsoft.com/office/powerpoint/2010/main" val="34935019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0">
            <a:extLst>
              <a:ext uri="{FF2B5EF4-FFF2-40B4-BE49-F238E27FC236}">
                <a16:creationId xmlns:a16="http://schemas.microsoft.com/office/drawing/2014/main" id="{C72FFDAD-3558-49B2-B4EC-31AD230F24F0}"/>
              </a:ext>
            </a:extLst>
          </p:cNvPr>
          <p:cNvPicPr>
            <a:picLocks noChangeAspect="1"/>
          </p:cNvPicPr>
          <p:nvPr/>
        </p:nvPicPr>
        <p:blipFill rotWithShape="1">
          <a:blip r:embed="rId2">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6" name="图片 16">
            <a:extLst>
              <a:ext uri="{FF2B5EF4-FFF2-40B4-BE49-F238E27FC236}">
                <a16:creationId xmlns:a16="http://schemas.microsoft.com/office/drawing/2014/main" id="{ABBC1EC6-4DF9-4D4C-B48F-0FD6F676AC2C}"/>
              </a:ext>
            </a:extLst>
          </p:cNvPr>
          <p:cNvPicPr>
            <a:picLocks noChangeAspect="1"/>
          </p:cNvPicPr>
          <p:nvPr/>
        </p:nvPicPr>
        <p:blipFill rotWithShape="1">
          <a:blip r:embed="rId2">
            <a:extLst>
              <a:ext uri="{28A0092B-C50C-407E-A947-70E740481C1C}">
                <a14:useLocalDpi xmlns:a14="http://schemas.microsoft.com/office/drawing/2010/main" val="0"/>
              </a:ext>
            </a:extLst>
          </a:blip>
          <a:srcRect l="63121" t="290" r="3721" b="39496"/>
          <a:stretch/>
        </p:blipFill>
        <p:spPr>
          <a:xfrm>
            <a:off x="8330499" y="106149"/>
            <a:ext cx="3861501" cy="2514600"/>
          </a:xfrm>
          <a:prstGeom prst="rect">
            <a:avLst/>
          </a:prstGeom>
        </p:spPr>
      </p:pic>
      <p:pic>
        <p:nvPicPr>
          <p:cNvPr id="2" name="图片 20">
            <a:extLst>
              <a:ext uri="{FF2B5EF4-FFF2-40B4-BE49-F238E27FC236}">
                <a16:creationId xmlns:a16="http://schemas.microsoft.com/office/drawing/2014/main" id="{73F6F9C0-69B9-9FA3-FB83-0D0181B782E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00075" y="3125113"/>
            <a:ext cx="3632200" cy="3632200"/>
          </a:xfrm>
          <a:prstGeom prst="rect">
            <a:avLst/>
          </a:prstGeom>
        </p:spPr>
      </p:pic>
      <p:sp>
        <p:nvSpPr>
          <p:cNvPr id="3" name="Speech Bubble: Rectangle with Corners Rounded 2">
            <a:extLst>
              <a:ext uri="{FF2B5EF4-FFF2-40B4-BE49-F238E27FC236}">
                <a16:creationId xmlns:a16="http://schemas.microsoft.com/office/drawing/2014/main" id="{DD755BDD-B54C-94DF-BEE1-0AF2FEB32A67}"/>
              </a:ext>
            </a:extLst>
          </p:cNvPr>
          <p:cNvSpPr/>
          <p:nvPr/>
        </p:nvSpPr>
        <p:spPr>
          <a:xfrm>
            <a:off x="2533650" y="1095375"/>
            <a:ext cx="7048500" cy="1704975"/>
          </a:xfrm>
          <a:prstGeom prst="wedgeRoundRectCallout">
            <a:avLst>
              <a:gd name="adj1" fmla="val -40116"/>
              <a:gd name="adj2" fmla="val 77526"/>
              <a:gd name="adj3" fmla="val 16667"/>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latin typeface="Cambria" panose="02040503050406030204" pitchFamily="18" charset="0"/>
                <a:ea typeface="Cambria" panose="02040503050406030204" pitchFamily="18" charset="0"/>
              </a:rPr>
              <a:t>Em học được gì từ chủ đề Chất? Điều gì làm em thích nhất khi tìm hiểu về chủ đề này? </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9575210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1728FD27-A6D4-477B-BA31-F6CB4D05A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图片 16">
            <a:extLst>
              <a:ext uri="{FF2B5EF4-FFF2-40B4-BE49-F238E27FC236}">
                <a16:creationId xmlns:a16="http://schemas.microsoft.com/office/drawing/2014/main" id="{3F1E8021-A200-4249-BD7E-1AF85AF3D266}"/>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sp>
        <p:nvSpPr>
          <p:cNvPr id="11" name="矩形 10">
            <a:extLst>
              <a:ext uri="{FF2B5EF4-FFF2-40B4-BE49-F238E27FC236}">
                <a16:creationId xmlns:a16="http://schemas.microsoft.com/office/drawing/2014/main" id="{DBFD2769-D875-4FCC-AFA4-CDE2DA2154FE}"/>
              </a:ext>
            </a:extLst>
          </p:cNvPr>
          <p:cNvSpPr/>
          <p:nvPr/>
        </p:nvSpPr>
        <p:spPr>
          <a:xfrm>
            <a:off x="9531297" y="2396971"/>
            <a:ext cx="269585" cy="3105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5" name="图片 14">
            <a:extLst>
              <a:ext uri="{FF2B5EF4-FFF2-40B4-BE49-F238E27FC236}">
                <a16:creationId xmlns:a16="http://schemas.microsoft.com/office/drawing/2014/main" id="{5D349C36-4E2B-4F7D-9E02-E47CDFF77928}"/>
              </a:ext>
            </a:extLst>
          </p:cNvPr>
          <p:cNvPicPr>
            <a:picLocks noChangeAspect="1"/>
          </p:cNvPicPr>
          <p:nvPr/>
        </p:nvPicPr>
        <p:blipFill rotWithShape="1">
          <a:blip r:embed="rId4">
            <a:extLst>
              <a:ext uri="{28A0092B-C50C-407E-A947-70E740481C1C}">
                <a14:useLocalDpi xmlns:a14="http://schemas.microsoft.com/office/drawing/2010/main" val="0"/>
              </a:ext>
            </a:extLst>
          </a:blip>
          <a:srcRect t="7821" r="24732"/>
          <a:stretch/>
        </p:blipFill>
        <p:spPr>
          <a:xfrm>
            <a:off x="-565337" y="3040183"/>
            <a:ext cx="8693337" cy="3817818"/>
          </a:xfrm>
          <a:prstGeom prst="rect">
            <a:avLst/>
          </a:prstGeom>
        </p:spPr>
      </p:pic>
      <p:pic>
        <p:nvPicPr>
          <p:cNvPr id="19" name="图片 18">
            <a:extLst>
              <a:ext uri="{FF2B5EF4-FFF2-40B4-BE49-F238E27FC236}">
                <a16:creationId xmlns:a16="http://schemas.microsoft.com/office/drawing/2014/main" id="{4555CBF9-4844-4B32-80B6-E61860ADC8CA}"/>
              </a:ext>
            </a:extLst>
          </p:cNvPr>
          <p:cNvPicPr>
            <a:picLocks noChangeAspect="1"/>
          </p:cNvPicPr>
          <p:nvPr/>
        </p:nvPicPr>
        <p:blipFill rotWithShape="1">
          <a:blip r:embed="rId4">
            <a:extLst>
              <a:ext uri="{28A0092B-C50C-407E-A947-70E740481C1C}">
                <a14:useLocalDpi xmlns:a14="http://schemas.microsoft.com/office/drawing/2010/main" val="0"/>
              </a:ext>
            </a:extLst>
          </a:blip>
          <a:srcRect l="85729" t="49594" r="-101" b="-33"/>
          <a:stretch/>
        </p:blipFill>
        <p:spPr>
          <a:xfrm>
            <a:off x="10040645" y="4150441"/>
            <a:ext cx="2151355" cy="2707560"/>
          </a:xfrm>
          <a:prstGeom prst="rect">
            <a:avLst/>
          </a:prstGeom>
        </p:spPr>
      </p:pic>
      <p:pic>
        <p:nvPicPr>
          <p:cNvPr id="21" name="图片 20">
            <a:extLst>
              <a:ext uri="{FF2B5EF4-FFF2-40B4-BE49-F238E27FC236}">
                <a16:creationId xmlns:a16="http://schemas.microsoft.com/office/drawing/2014/main" id="{2F16F3FC-F880-482B-97B3-EA8445CFD29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454515" y="-14998"/>
            <a:ext cx="3060798" cy="1789497"/>
          </a:xfrm>
          <a:prstGeom prst="rect">
            <a:avLst/>
          </a:prstGeom>
        </p:spPr>
      </p:pic>
      <p:pic>
        <p:nvPicPr>
          <p:cNvPr id="2" name="Picture 1">
            <a:extLst>
              <a:ext uri="{FF2B5EF4-FFF2-40B4-BE49-F238E27FC236}">
                <a16:creationId xmlns:a16="http://schemas.microsoft.com/office/drawing/2014/main" id="{68FC6EFA-D062-9127-C36A-EE2D80384781}"/>
              </a:ext>
            </a:extLst>
          </p:cNvPr>
          <p:cNvPicPr>
            <a:picLocks noChangeAspect="1"/>
          </p:cNvPicPr>
          <p:nvPr/>
        </p:nvPicPr>
        <p:blipFill>
          <a:blip r:embed="rId5"/>
          <a:stretch>
            <a:fillRect/>
          </a:stretch>
        </p:blipFill>
        <p:spPr>
          <a:xfrm>
            <a:off x="4438118" y="821018"/>
            <a:ext cx="3487214" cy="853514"/>
          </a:xfrm>
          <a:prstGeom prst="rect">
            <a:avLst/>
          </a:prstGeom>
        </p:spPr>
      </p:pic>
      <p:pic>
        <p:nvPicPr>
          <p:cNvPr id="3" name="Picture 2">
            <a:extLst>
              <a:ext uri="{FF2B5EF4-FFF2-40B4-BE49-F238E27FC236}">
                <a16:creationId xmlns:a16="http://schemas.microsoft.com/office/drawing/2014/main" id="{2CDB2700-9858-D23D-F40A-BD70192EE2A8}"/>
              </a:ext>
            </a:extLst>
          </p:cNvPr>
          <p:cNvPicPr>
            <a:picLocks noChangeAspect="1"/>
          </p:cNvPicPr>
          <p:nvPr/>
        </p:nvPicPr>
        <p:blipFill>
          <a:blip r:embed="rId6"/>
          <a:stretch>
            <a:fillRect/>
          </a:stretch>
        </p:blipFill>
        <p:spPr>
          <a:xfrm>
            <a:off x="2793182" y="2089291"/>
            <a:ext cx="7379518" cy="2603218"/>
          </a:xfrm>
          <a:prstGeom prst="rect">
            <a:avLst/>
          </a:prstGeom>
        </p:spPr>
      </p:pic>
    </p:spTree>
    <p:extLst>
      <p:ext uri="{BB962C8B-B14F-4D97-AF65-F5344CB8AC3E}">
        <p14:creationId xmlns:p14="http://schemas.microsoft.com/office/powerpoint/2010/main" val="3944816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BD74C35-56AC-4D61-AC06-16F2F569D3AD}"/>
              </a:ext>
            </a:extLst>
          </p:cNvPr>
          <p:cNvPicPr>
            <a:picLocks noChangeAspect="1"/>
          </p:cNvPicPr>
          <p:nvPr/>
        </p:nvPicPr>
        <p:blipFill rotWithShape="1">
          <a:blip r:embed="rId3">
            <a:extLst>
              <a:ext uri="{28A0092B-C50C-407E-A947-70E740481C1C}">
                <a14:useLocalDpi xmlns:a14="http://schemas.microsoft.com/office/drawing/2010/main" val="0"/>
              </a:ext>
            </a:extLst>
          </a:blip>
          <a:srcRect l="43878" t="66532"/>
          <a:stretch/>
        </p:blipFill>
        <p:spPr>
          <a:xfrm>
            <a:off x="-563066" y="2723633"/>
            <a:ext cx="6074866" cy="4843259"/>
          </a:xfrm>
          <a:prstGeom prst="rect">
            <a:avLst/>
          </a:prstGeom>
        </p:spPr>
      </p:pic>
      <p:pic>
        <p:nvPicPr>
          <p:cNvPr id="4" name="图片 20">
            <a:extLst>
              <a:ext uri="{FF2B5EF4-FFF2-40B4-BE49-F238E27FC236}">
                <a16:creationId xmlns:a16="http://schemas.microsoft.com/office/drawing/2014/main" id="{DD813615-0BE7-4F25-8DFD-7DEF337BDF33}"/>
              </a:ext>
            </a:extLst>
          </p:cNvPr>
          <p:cNvPicPr>
            <a:picLocks noChangeAspect="1"/>
          </p:cNvPicPr>
          <p:nvPr/>
        </p:nvPicPr>
        <p:blipFill rotWithShape="1">
          <a:blip r:embed="rId4">
            <a:extLst>
              <a:ext uri="{28A0092B-C50C-407E-A947-70E740481C1C}">
                <a14:useLocalDpi xmlns:a14="http://schemas.microsoft.com/office/drawing/2010/main" val="0"/>
              </a:ext>
            </a:extLst>
          </a:blip>
          <a:srcRect l="79109" t="32510" r="3721" b="39496"/>
          <a:stretch/>
        </p:blipFill>
        <p:spPr>
          <a:xfrm>
            <a:off x="213215" y="340146"/>
            <a:ext cx="3482485" cy="2036037"/>
          </a:xfrm>
          <a:prstGeom prst="rect">
            <a:avLst/>
          </a:prstGeom>
        </p:spPr>
      </p:pic>
      <p:pic>
        <p:nvPicPr>
          <p:cNvPr id="5" name="图片 16">
            <a:extLst>
              <a:ext uri="{FF2B5EF4-FFF2-40B4-BE49-F238E27FC236}">
                <a16:creationId xmlns:a16="http://schemas.microsoft.com/office/drawing/2014/main" id="{E640D26D-D3DE-4752-85D7-CB4F73A0D22E}"/>
              </a:ext>
            </a:extLst>
          </p:cNvPr>
          <p:cNvPicPr>
            <a:picLocks noChangeAspect="1"/>
          </p:cNvPicPr>
          <p:nvPr/>
        </p:nvPicPr>
        <p:blipFill rotWithShape="1">
          <a:blip r:embed="rId4">
            <a:extLst>
              <a:ext uri="{28A0092B-C50C-407E-A947-70E740481C1C}">
                <a14:useLocalDpi xmlns:a14="http://schemas.microsoft.com/office/drawing/2010/main" val="0"/>
              </a:ext>
            </a:extLst>
          </a:blip>
          <a:srcRect l="63121" t="290" r="3721" b="39496"/>
          <a:stretch/>
        </p:blipFill>
        <p:spPr>
          <a:xfrm>
            <a:off x="7993085" y="-81734"/>
            <a:ext cx="4198915" cy="2734323"/>
          </a:xfrm>
          <a:prstGeom prst="rect">
            <a:avLst/>
          </a:prstGeom>
        </p:spPr>
      </p:pic>
      <p:pic>
        <p:nvPicPr>
          <p:cNvPr id="6" name="Picture 5" descr="A logo with a black background&#10;&#10;Description automatically generated">
            <a:extLst>
              <a:ext uri="{FF2B5EF4-FFF2-40B4-BE49-F238E27FC236}">
                <a16:creationId xmlns:a16="http://schemas.microsoft.com/office/drawing/2014/main" id="{9AC40B20-6021-C407-2FA6-E3613B530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6417" y="1044804"/>
            <a:ext cx="8315665" cy="6425741"/>
          </a:xfrm>
          <a:prstGeom prst="rect">
            <a:avLst/>
          </a:prstGeom>
        </p:spPr>
      </p:pic>
    </p:spTree>
    <p:extLst>
      <p:ext uri="{BB962C8B-B14F-4D97-AF65-F5344CB8AC3E}">
        <p14:creationId xmlns:p14="http://schemas.microsoft.com/office/powerpoint/2010/main" val="742856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C49E1C4-F408-2A82-A25C-B00674C32A1B}"/>
              </a:ext>
            </a:extLst>
          </p:cNvPr>
          <p:cNvSpPr/>
          <p:nvPr/>
        </p:nvSpPr>
        <p:spPr>
          <a:xfrm>
            <a:off x="955141" y="200025"/>
            <a:ext cx="10198634" cy="9367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altLang="en-US" sz="2400" b="1" dirty="0">
                <a:solidFill>
                  <a:prstClr val="black"/>
                </a:solidFill>
                <a:latin typeface="Cambria" panose="02040503050406030204" pitchFamily="18" charset="0"/>
                <a:ea typeface="Cambria" panose="02040503050406030204" pitchFamily="18" charset="0"/>
              </a:rPr>
              <a:t>Đọc thông tin trong hình 1 và nói với bạn về một trong những nội dung đã học trong chủ đề Chất.</a:t>
            </a:r>
            <a:endParaRPr kumimoji="0" lang="vi-VN" alt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D0E58D17-31A7-E702-9615-0E554A5FCB86}"/>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2933700" y="1300162"/>
            <a:ext cx="5429250" cy="5133975"/>
          </a:xfrm>
          <a:prstGeom prst="rect">
            <a:avLst/>
          </a:prstGeom>
        </p:spPr>
      </p:pic>
    </p:spTree>
    <p:extLst>
      <p:ext uri="{BB962C8B-B14F-4D97-AF65-F5344CB8AC3E}">
        <p14:creationId xmlns:p14="http://schemas.microsoft.com/office/powerpoint/2010/main" val="6026625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0EA27465-FDB1-4755-93D0-0E09955CA44E}"/>
              </a:ext>
            </a:extLst>
          </p:cNvPr>
          <p:cNvGrpSpPr/>
          <p:nvPr/>
        </p:nvGrpSpPr>
        <p:grpSpPr>
          <a:xfrm>
            <a:off x="-146064" y="-45913"/>
            <a:ext cx="1724984" cy="2768590"/>
            <a:chOff x="3528816" y="1219200"/>
            <a:chExt cx="3240675" cy="5201266"/>
          </a:xfrm>
        </p:grpSpPr>
        <p:pic>
          <p:nvPicPr>
            <p:cNvPr id="21" name="Picture 2" descr="Cartoon students Royalty Free Vector Image - VectorStock">
              <a:extLst>
                <a:ext uri="{FF2B5EF4-FFF2-40B4-BE49-F238E27FC236}">
                  <a16:creationId xmlns:a16="http://schemas.microsoft.com/office/drawing/2014/main" id="{A3820D36-0BB0-4DB1-B938-4B2C6E35BAD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thiếu niên tiền phong quàng khăn đỏ minh họa">
              <a:extLst>
                <a:ext uri="{FF2B5EF4-FFF2-40B4-BE49-F238E27FC236}">
                  <a16:creationId xmlns:a16="http://schemas.microsoft.com/office/drawing/2014/main" id="{E3BDC699-91CD-4F93-94A2-500ED83F5D6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458E5916-0456-42F4-8F8B-FDEFF638F30D}"/>
              </a:ext>
            </a:extLst>
          </p:cNvPr>
          <p:cNvGrpSpPr/>
          <p:nvPr/>
        </p:nvGrpSpPr>
        <p:grpSpPr>
          <a:xfrm>
            <a:off x="10584777" y="-128482"/>
            <a:ext cx="1664165" cy="3061230"/>
            <a:chOff x="12843095" y="658761"/>
            <a:chExt cx="3036002" cy="5584723"/>
          </a:xfrm>
        </p:grpSpPr>
        <p:pic>
          <p:nvPicPr>
            <p:cNvPr id="24" name="Picture 2" descr="Cartoon students Royalty Free Vector Image - VectorStock">
              <a:extLst>
                <a:ext uri="{FF2B5EF4-FFF2-40B4-BE49-F238E27FC236}">
                  <a16:creationId xmlns:a16="http://schemas.microsoft.com/office/drawing/2014/main" id="{83646B40-1983-489A-9194-082DD47EF2C2}"/>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artoon students Royalty Free Vector Image - VectorStock">
              <a:extLst>
                <a:ext uri="{FF2B5EF4-FFF2-40B4-BE49-F238E27FC236}">
                  <a16:creationId xmlns:a16="http://schemas.microsoft.com/office/drawing/2014/main" id="{1C5F010F-7BC4-4CF5-B120-BCEE53DB67AD}"/>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thiếu niên tiền phong quàng khăn đỏ minh họa">
              <a:extLst>
                <a:ext uri="{FF2B5EF4-FFF2-40B4-BE49-F238E27FC236}">
                  <a16:creationId xmlns:a16="http://schemas.microsoft.com/office/drawing/2014/main" id="{05771EC7-4264-4522-AC31-27DC7D655E99}"/>
                </a:ext>
              </a:extLst>
            </p:cNvPr>
            <p:cNvPicPr>
              <a:picLocks noChangeAspect="1" noChangeArrowheads="1"/>
            </p:cNvPicPr>
            <p:nvPr/>
          </p:nvPicPr>
          <p:blipFill rotWithShape="1">
            <a:blip r:embed="rId4" cstate="hq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a:extLst>
              <a:ext uri="{FF2B5EF4-FFF2-40B4-BE49-F238E27FC236}">
                <a16:creationId xmlns:a16="http://schemas.microsoft.com/office/drawing/2014/main" id="{5515AE2D-DB67-A4A8-4342-F839F131BDF1}"/>
              </a:ext>
            </a:extLst>
          </p:cNvPr>
          <p:cNvPicPr>
            <a:picLocks noChangeAspect="1"/>
          </p:cNvPicPr>
          <p:nvPr/>
        </p:nvPicPr>
        <p:blipFill>
          <a:blip r:embed="rId8"/>
          <a:stretch>
            <a:fillRect/>
          </a:stretch>
        </p:blipFill>
        <p:spPr>
          <a:xfrm>
            <a:off x="1310238" y="746673"/>
            <a:ext cx="9266723" cy="2011854"/>
          </a:xfrm>
          <a:prstGeom prst="rect">
            <a:avLst/>
          </a:prstGeom>
        </p:spPr>
      </p:pic>
      <p:sp>
        <p:nvSpPr>
          <p:cNvPr id="27" name="Rectangle: Rounded Corners 26">
            <a:extLst>
              <a:ext uri="{FF2B5EF4-FFF2-40B4-BE49-F238E27FC236}">
                <a16:creationId xmlns:a16="http://schemas.microsoft.com/office/drawing/2014/main" id="{D0937E9D-D732-C947-3848-548FE0D7D4A7}"/>
              </a:ext>
            </a:extLst>
          </p:cNvPr>
          <p:cNvSpPr/>
          <p:nvPr/>
        </p:nvSpPr>
        <p:spPr>
          <a:xfrm>
            <a:off x="1028701" y="2714625"/>
            <a:ext cx="10334624" cy="3143250"/>
          </a:xfrm>
          <a:prstGeom prst="round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 Các nhóm cử đại diện lên chọn một trong số thức đơn của nhà hàng để cùng nhau chuẩn bị bài thuyết trình về các “món ăn” trong menu của nhóm. </a:t>
            </a:r>
          </a:p>
          <a:p>
            <a:pPr algn="just"/>
            <a:r>
              <a:rPr lang="vi-VN" sz="2400" dirty="0">
                <a:latin typeface="Cambria" panose="02040503050406030204" pitchFamily="18" charset="0"/>
                <a:ea typeface="Cambria" panose="02040503050406030204" pitchFamily="18" charset="0"/>
              </a:rPr>
              <a:t>+ Mỗi thực đơn có 1 món khai vị, 1 món chính và 1 món tráng miệng. Mỗi món ăn là một phần kiến thức trong chủ đề Chất.</a:t>
            </a:r>
          </a:p>
          <a:p>
            <a:pPr algn="just"/>
            <a:r>
              <a:rPr lang="vi-VN" sz="2400" dirty="0">
                <a:latin typeface="Cambria" panose="02040503050406030204" pitchFamily="18" charset="0"/>
                <a:ea typeface="Cambria" panose="02040503050406030204" pitchFamily="18" charset="0"/>
              </a:rPr>
              <a:t>+ Yêu cầu: Món khai vị chỉ cần nêu khái quát về nội dung yêu cầu trong thực đơn; món chính yêu cầu trình bày cụ thể, chi tiết; món tráng miệng phải giải thích cũng như xử lí một số tình huống đơn giản trong cuộc sống. </a:t>
            </a:r>
          </a:p>
        </p:txBody>
      </p:sp>
    </p:spTree>
    <p:extLst>
      <p:ext uri="{BB962C8B-B14F-4D97-AF65-F5344CB8AC3E}">
        <p14:creationId xmlns:p14="http://schemas.microsoft.com/office/powerpoint/2010/main" val="2468303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7FB53C-B9D5-B8AB-8F9D-6B5E17D48DDA}"/>
              </a:ext>
            </a:extLst>
          </p:cNvPr>
          <p:cNvPicPr>
            <a:picLocks noChangeAspect="1"/>
          </p:cNvPicPr>
          <p:nvPr/>
        </p:nvPicPr>
        <p:blipFill>
          <a:blip r:embed="rId2"/>
          <a:stretch>
            <a:fillRect/>
          </a:stretch>
        </p:blipFill>
        <p:spPr>
          <a:xfrm>
            <a:off x="1252219" y="1275397"/>
            <a:ext cx="3771183" cy="4334828"/>
          </a:xfrm>
          <a:prstGeom prst="rect">
            <a:avLst/>
          </a:prstGeom>
        </p:spPr>
      </p:pic>
      <p:sp>
        <p:nvSpPr>
          <p:cNvPr id="5" name="TextBox 4">
            <a:extLst>
              <a:ext uri="{FF2B5EF4-FFF2-40B4-BE49-F238E27FC236}">
                <a16:creationId xmlns:a16="http://schemas.microsoft.com/office/drawing/2014/main" id="{CC4C058C-D7DF-F601-DC03-6C2506665D32}"/>
              </a:ext>
            </a:extLst>
          </p:cNvPr>
          <p:cNvSpPr txBox="1"/>
          <p:nvPr/>
        </p:nvSpPr>
        <p:spPr>
          <a:xfrm>
            <a:off x="5172075" y="1038225"/>
            <a:ext cx="5962650" cy="4862485"/>
          </a:xfrm>
          <a:prstGeom prst="rect">
            <a:avLst/>
          </a:prstGeom>
          <a:noFill/>
        </p:spPr>
        <p:txBody>
          <a:bodyPr wrap="square" rtlCol="0">
            <a:spAutoFit/>
          </a:bodyPr>
          <a:lstStyle/>
          <a:p>
            <a:pPr marL="0" marR="0" algn="just">
              <a:lnSpc>
                <a:spcPct val="150000"/>
              </a:lnSpc>
              <a:spcBef>
                <a:spcPts val="0"/>
              </a:spcBef>
              <a:spcAft>
                <a:spcPts val="0"/>
              </a:spcAft>
            </a:pPr>
            <a:r>
              <a:rPr lang="en-US" sz="1900" b="1" i="1" dirty="0">
                <a:effectLst/>
                <a:latin typeface="Cambria" panose="02040503050406030204" pitchFamily="18" charset="0"/>
                <a:ea typeface="Cambria" panose="02040503050406030204" pitchFamily="18" charset="0"/>
                <a:cs typeface="Times New Roman" panose="02020603050405020304" pitchFamily="18" charset="0"/>
              </a:rPr>
              <a:t> </a:t>
            </a:r>
            <a:r>
              <a:rPr lang="nl-NL" sz="1900" b="1" i="1" u="sng" dirty="0">
                <a:effectLst/>
                <a:latin typeface="Cambria" panose="02040503050406030204" pitchFamily="18" charset="0"/>
                <a:ea typeface="Cambria" panose="02040503050406030204" pitchFamily="18" charset="0"/>
                <a:cs typeface="Times New Roman" panose="02020603050405020304" pitchFamily="18" charset="0"/>
              </a:rPr>
              <a:t>Menu 1:</a:t>
            </a:r>
            <a:endParaRPr lang="en-US" sz="19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khai vị: Thành phần của đất: chất khoáng, mùn, nước, không khí,...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chính: Vai trò của đất đối với cây lúa: Giữ cho cây lúa đứng vững, cung cấp dinh dưỡng (chất khoáng, mùn), không khí, nước đảm bảo cho cây sống và phát triển.</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1900" i="1" dirty="0">
                <a:effectLst/>
                <a:latin typeface="Cambria" panose="02040503050406030204" pitchFamily="18" charset="0"/>
                <a:ea typeface="Cambria" panose="02040503050406030204" pitchFamily="18" charset="0"/>
                <a:cs typeface="Times New Roman" panose="02020603050405020304" pitchFamily="18" charset="0"/>
              </a:rPr>
              <a:t>+ Món tráng miệng: Lợi ích của việc trồng lúa trên ruộng bậc thang ở những vùng đất có độ dốc cao: Đất ít bị xói mòn, giữ được đất, nước và các chất dinh dưỡng trong đất để cây lúa phát triển, cung cấp lượng thực cho động vật và con người. </a:t>
            </a:r>
            <a:endParaRPr lang="en-US" sz="19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5577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DFA440-522E-E846-7D87-D3F94198585D}"/>
              </a:ext>
            </a:extLst>
          </p:cNvPr>
          <p:cNvPicPr>
            <a:picLocks noChangeAspect="1"/>
          </p:cNvPicPr>
          <p:nvPr/>
        </p:nvPicPr>
        <p:blipFill>
          <a:blip r:embed="rId2"/>
          <a:stretch>
            <a:fillRect/>
          </a:stretch>
        </p:blipFill>
        <p:spPr>
          <a:xfrm>
            <a:off x="1027747" y="1196974"/>
            <a:ext cx="3860562" cy="4441825"/>
          </a:xfrm>
          <a:prstGeom prst="rect">
            <a:avLst/>
          </a:prstGeom>
        </p:spPr>
      </p:pic>
      <p:sp>
        <p:nvSpPr>
          <p:cNvPr id="5" name="TextBox 4">
            <a:extLst>
              <a:ext uri="{FF2B5EF4-FFF2-40B4-BE49-F238E27FC236}">
                <a16:creationId xmlns:a16="http://schemas.microsoft.com/office/drawing/2014/main" id="{774A1EA6-8D6C-2832-7C2B-0EF8D193E222}"/>
              </a:ext>
            </a:extLst>
          </p:cNvPr>
          <p:cNvSpPr txBox="1"/>
          <p:nvPr/>
        </p:nvSpPr>
        <p:spPr>
          <a:xfrm>
            <a:off x="5172075" y="1038225"/>
            <a:ext cx="5962650" cy="4798942"/>
          </a:xfrm>
          <a:prstGeom prst="rect">
            <a:avLst/>
          </a:prstGeom>
          <a:noFill/>
        </p:spPr>
        <p:txBody>
          <a:bodyPr wrap="square" rtlCol="0">
            <a:spAutoFit/>
          </a:bodyPr>
          <a:lstStyle/>
          <a:p>
            <a:pPr marL="0" marR="0" algn="just">
              <a:lnSpc>
                <a:spcPct val="150000"/>
              </a:lnSpc>
              <a:spcBef>
                <a:spcPts val="0"/>
              </a:spcBef>
              <a:spcAft>
                <a:spcPts val="0"/>
              </a:spcAft>
            </a:pPr>
            <a:r>
              <a:rPr lang="vi-VN" sz="1900" b="1" i="1" dirty="0">
                <a:effectLst/>
                <a:latin typeface="Cambria" panose="02040503050406030204" pitchFamily="18" charset="0"/>
                <a:ea typeface="Cambria" panose="02040503050406030204" pitchFamily="18" charset="0"/>
                <a:cs typeface="Times New Roman" panose="02020603050405020304" pitchFamily="18" charset="0"/>
              </a:rPr>
              <a:t>Menu 2:</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khai vị: Đất bị xói mòn do mưa, gió, độ dốc, chặt phá rừng,... làm mất chất dinh dưỡng trong đất, mất đất, ảnh hưởng đến năng suất cây trồng, nguồn thức ăn của động vật và đời sống sinh hoạt của con người.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chính: Hỗn hợp và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được tạo thành từ hai hay nhiều chất trộn lẫn với nhau. Sau khi trộn, tính chất của các chất không thay đổi.</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Hỗn hợp chất rắn với chất lỏng hoặc chất lỏng với chất lỏng hòa tan và phân bố đều vào nhau được gọi là dung dịch. </a:t>
            </a:r>
          </a:p>
          <a:p>
            <a:pPr marL="0" marR="0" algn="just">
              <a:lnSpc>
                <a:spcPct val="150000"/>
              </a:lnSpc>
              <a:spcBef>
                <a:spcPts val="0"/>
              </a:spcBef>
              <a:spcAft>
                <a:spcPts val="0"/>
              </a:spcAft>
            </a:pPr>
            <a:r>
              <a:rPr lang="vi-VN" sz="1700" i="1" dirty="0">
                <a:effectLst/>
                <a:latin typeface="Cambria" panose="02040503050406030204" pitchFamily="18" charset="0"/>
                <a:ea typeface="Cambria" panose="02040503050406030204" pitchFamily="18" charset="0"/>
                <a:cs typeface="Times New Roman" panose="02020603050405020304" pitchFamily="18" charset="0"/>
              </a:rPr>
              <a:t>+ Món tráng miệng: 2 hỗn hợp đầu là dung dịch vì đường, giấm ăn, nước mắm hòa tan trong nước lọc tạo hỗn hợp đồng nhất. </a:t>
            </a:r>
          </a:p>
        </p:txBody>
      </p:sp>
    </p:spTree>
    <p:extLst>
      <p:ext uri="{BB962C8B-B14F-4D97-AF65-F5344CB8AC3E}">
        <p14:creationId xmlns:p14="http://schemas.microsoft.com/office/powerpoint/2010/main" val="33568147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D79B18-8CCA-80D4-F65B-38C10E73E262}"/>
              </a:ext>
            </a:extLst>
          </p:cNvPr>
          <p:cNvPicPr>
            <a:picLocks noChangeAspect="1"/>
          </p:cNvPicPr>
          <p:nvPr/>
        </p:nvPicPr>
        <p:blipFill>
          <a:blip r:embed="rId2"/>
          <a:stretch>
            <a:fillRect/>
          </a:stretch>
        </p:blipFill>
        <p:spPr>
          <a:xfrm>
            <a:off x="953134" y="1041082"/>
            <a:ext cx="3808917" cy="4540568"/>
          </a:xfrm>
          <a:prstGeom prst="rect">
            <a:avLst/>
          </a:prstGeom>
        </p:spPr>
      </p:pic>
      <p:sp>
        <p:nvSpPr>
          <p:cNvPr id="6" name="TextBox 5">
            <a:extLst>
              <a:ext uri="{FF2B5EF4-FFF2-40B4-BE49-F238E27FC236}">
                <a16:creationId xmlns:a16="http://schemas.microsoft.com/office/drawing/2014/main" id="{704B2492-694E-5F62-0409-3CDF0452429C}"/>
              </a:ext>
            </a:extLst>
          </p:cNvPr>
          <p:cNvSpPr txBox="1"/>
          <p:nvPr/>
        </p:nvSpPr>
        <p:spPr>
          <a:xfrm>
            <a:off x="4924425" y="1000125"/>
            <a:ext cx="5953125" cy="4708981"/>
          </a:xfrm>
          <a:prstGeom prst="rect">
            <a:avLst/>
          </a:prstGeom>
          <a:noFill/>
        </p:spPr>
        <p:txBody>
          <a:bodyPr wrap="square" rtlCol="0">
            <a:spAutoFit/>
          </a:bodyPr>
          <a:lstStyle/>
          <a:p>
            <a:r>
              <a:rPr lang="vi-VN" sz="2000" b="1" dirty="0">
                <a:latin typeface="Cambria" panose="02040503050406030204" pitchFamily="18" charset="0"/>
                <a:ea typeface="Cambria" panose="02040503050406030204" pitchFamily="18" charset="0"/>
              </a:rPr>
              <a:t>Menu 3:</a:t>
            </a:r>
          </a:p>
          <a:p>
            <a:r>
              <a:rPr lang="vi-VN" sz="2000" dirty="0">
                <a:latin typeface="Cambria" panose="02040503050406030204" pitchFamily="18" charset="0"/>
                <a:ea typeface="Cambria" panose="02040503050406030204" pitchFamily="18" charset="0"/>
              </a:rPr>
              <a:t>+ Món khai vị: Đất bị ô nhiễm do đưa vào chất các chất thải chưa xử lí hoặc sử dụng phân bón hóa học trong thời gian dài,... gây ảnh hưởng tiêu cực đến thực vật, động vật và con người.</a:t>
            </a:r>
          </a:p>
          <a:p>
            <a:r>
              <a:rPr lang="vi-VN" sz="2000" dirty="0">
                <a:latin typeface="Cambria" panose="02040503050406030204" pitchFamily="18" charset="0"/>
                <a:ea typeface="Cambria" panose="02040503050406030204" pitchFamily="18" charset="0"/>
              </a:rPr>
              <a:t>+ Món chính: Sự biến đổi từ chất này thành chất khác gọi là sự biến đổi hóa học. Ví dụ: đinh bị gỉ, than hoặc giấy bị cháy,... đều là sự biến đổi hóa học. </a:t>
            </a:r>
          </a:p>
          <a:p>
            <a:r>
              <a:rPr lang="vi-VN" sz="2000" dirty="0">
                <a:latin typeface="Cambria" panose="02040503050406030204" pitchFamily="18" charset="0"/>
                <a:ea typeface="Cambria" panose="02040503050406030204" pitchFamily="18" charset="0"/>
              </a:rPr>
              <a:t>+ Món tráng miệng: Đường trong quá trình nấu nước màu xảy ra:</a:t>
            </a:r>
          </a:p>
          <a:p>
            <a:r>
              <a:rPr lang="vi-VN" sz="2000" dirty="0">
                <a:latin typeface="Cambria" panose="02040503050406030204" pitchFamily="18" charset="0"/>
                <a:ea typeface="Cambria" panose="02040503050406030204" pitchFamily="18" charset="0"/>
              </a:rPr>
              <a:t>Biến đổi trạng thái: Đường từ chất ở thể rắn chuyển sang thể lỏng.</a:t>
            </a:r>
          </a:p>
          <a:p>
            <a:r>
              <a:rPr lang="vi-VN" sz="2000" dirty="0">
                <a:latin typeface="Cambria" panose="02040503050406030204" pitchFamily="18" charset="0"/>
                <a:ea typeface="Cambria" panose="02040503050406030204" pitchFamily="18" charset="0"/>
              </a:rPr>
              <a:t>Biến đổi hóa học: Đường chuyển màu từ trắng sang màu nâu vàng do chịu tác dụng của nhiệt, có cả sự thay đổi về vị, từ ngọt sang vị ngọt dịu. </a:t>
            </a:r>
          </a:p>
        </p:txBody>
      </p:sp>
    </p:spTree>
    <p:extLst>
      <p:ext uri="{BB962C8B-B14F-4D97-AF65-F5344CB8AC3E}">
        <p14:creationId xmlns:p14="http://schemas.microsoft.com/office/powerpoint/2010/main" val="31356497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千图网海量PPT模板www.58pic.com ​​">
  <a:themeElements>
    <a:clrScheme name="自定义 58">
      <a:dk1>
        <a:sysClr val="windowText" lastClr="000000"/>
      </a:dk1>
      <a:lt1>
        <a:sysClr val="window" lastClr="FFFFFF"/>
      </a:lt1>
      <a:dk2>
        <a:srgbClr val="44546A"/>
      </a:dk2>
      <a:lt2>
        <a:srgbClr val="E7E6E6"/>
      </a:lt2>
      <a:accent1>
        <a:srgbClr val="D76B49"/>
      </a:accent1>
      <a:accent2>
        <a:srgbClr val="D76B49"/>
      </a:accent2>
      <a:accent3>
        <a:srgbClr val="D76B49"/>
      </a:accent3>
      <a:accent4>
        <a:srgbClr val="D76B49"/>
      </a:accent4>
      <a:accent5>
        <a:srgbClr val="D76B49"/>
      </a:accent5>
      <a:accent6>
        <a:srgbClr val="D76B49"/>
      </a:accent6>
      <a:hlink>
        <a:srgbClr val="D76B49"/>
      </a:hlink>
      <a:folHlink>
        <a:srgbClr val="D76B49"/>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917</Words>
  <Application>Microsoft Office PowerPoint</Application>
  <PresentationFormat>Widescreen</PresentationFormat>
  <Paragraphs>97</Paragraphs>
  <Slides>13</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等线</vt:lpstr>
      <vt:lpstr>Arial</vt:lpstr>
      <vt:lpstr>Calibri</vt:lpstr>
      <vt:lpstr>Cambria</vt:lpstr>
      <vt:lpstr>iCiel Cadena</vt:lpstr>
      <vt:lpstr>Times New Roman</vt:lpstr>
      <vt:lpstr>千图网海量PPT模板www.58pic.com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ngoc</cp:lastModifiedBy>
  <cp:revision>10</cp:revision>
  <dcterms:created xsi:type="dcterms:W3CDTF">2024-07-22T10:16:03Z</dcterms:created>
  <dcterms:modified xsi:type="dcterms:W3CDTF">2024-10-19T08:49:02Z</dcterms:modified>
</cp:coreProperties>
</file>