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89" r:id="rId4"/>
    <p:sldId id="290" r:id="rId5"/>
    <p:sldId id="322" r:id="rId6"/>
    <p:sldId id="313" r:id="rId7"/>
    <p:sldId id="458" r:id="rId8"/>
    <p:sldId id="463" r:id="rId9"/>
    <p:sldId id="460" r:id="rId10"/>
    <p:sldId id="461" r:id="rId11"/>
    <p:sldId id="301" r:id="rId12"/>
    <p:sldId id="462" r:id="rId13"/>
    <p:sldId id="459" r:id="rId14"/>
    <p:sldId id="464" r:id="rId15"/>
    <p:sldId id="465"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89" autoAdjust="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E556-D5C7-48A4-AC23-3049029BCE2B}"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92A1-7059-4C1C-A53E-42BE8EFB572B}" type="slidenum">
              <a:rPr lang="en-US" smtClean="0"/>
              <a:t>‹#›</a:t>
            </a:fld>
            <a:endParaRPr lang="en-US"/>
          </a:p>
        </p:txBody>
      </p:sp>
    </p:spTree>
    <p:extLst>
      <p:ext uri="{BB962C8B-B14F-4D97-AF65-F5344CB8AC3E}">
        <p14:creationId xmlns:p14="http://schemas.microsoft.com/office/powerpoint/2010/main" val="287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240"/>
              </a:spcBef>
              <a:spcAft>
                <a:spcPts val="240"/>
              </a:spcAft>
            </a:pPr>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1</a:t>
            </a:fld>
            <a:endParaRPr lang="en-US"/>
          </a:p>
        </p:txBody>
      </p:sp>
    </p:spTree>
    <p:extLst>
      <p:ext uri="{BB962C8B-B14F-4D97-AF65-F5344CB8AC3E}">
        <p14:creationId xmlns:p14="http://schemas.microsoft.com/office/powerpoint/2010/main" val="17674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03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9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74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3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04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62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59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74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98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55E8-30B2-D981-EB3A-139DCCF3E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DAFABCA-540A-49D1-A4CE-CA574C582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E871496-03FC-F04F-DB1D-01C01187778C}"/>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5" name="Footer Placeholder 4">
            <a:extLst>
              <a:ext uri="{FF2B5EF4-FFF2-40B4-BE49-F238E27FC236}">
                <a16:creationId xmlns:a16="http://schemas.microsoft.com/office/drawing/2014/main" xmlns="" id="{294E3A53-53D5-9743-B1BC-8A2D229C6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C9E383-0AE7-4489-E716-099C1A891C02}"/>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72162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B0C75-CA10-C421-8874-388D9A3EA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DBF109-C757-6DA2-73F8-D99DAC904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AC8A0C-8ABF-4098-E20D-A4ADB16BA46C}"/>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5" name="Footer Placeholder 4">
            <a:extLst>
              <a:ext uri="{FF2B5EF4-FFF2-40B4-BE49-F238E27FC236}">
                <a16:creationId xmlns:a16="http://schemas.microsoft.com/office/drawing/2014/main" xmlns="" id="{0F7E66D6-9DE2-13FA-E43D-F73D2A682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E39556-FA87-63A1-3EFF-EF27D38177AD}"/>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675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759467-D562-AE40-86C3-6E5DC2E5A5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800DB5-8978-499A-D1E8-1603AF622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837D72-5DAE-C228-1276-C7CCFADACB7F}"/>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5" name="Footer Placeholder 4">
            <a:extLst>
              <a:ext uri="{FF2B5EF4-FFF2-40B4-BE49-F238E27FC236}">
                <a16:creationId xmlns:a16="http://schemas.microsoft.com/office/drawing/2014/main" xmlns="" id="{2759566C-D8B3-EB4E-F610-2F25F19C0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969A1E-BD7D-AD95-2340-CCA8EFAB0027}"/>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09931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907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62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86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655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633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010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403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692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B711A-BE11-DF61-A4DC-661881D33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70F3C5-DE54-EF8F-AF11-AA96E509E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456AA6-C728-5284-3420-FE5137459637}"/>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5" name="Footer Placeholder 4">
            <a:extLst>
              <a:ext uri="{FF2B5EF4-FFF2-40B4-BE49-F238E27FC236}">
                <a16:creationId xmlns:a16="http://schemas.microsoft.com/office/drawing/2014/main" xmlns="" id="{0DF73103-8F8A-62EF-8314-D4C942C1C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5D843E-D039-6063-CF50-961B7EEE6DED}"/>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416136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6468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032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505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4E1D7-3E7B-2175-386C-7EE136D01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F2AFAF5-1FA7-0203-9390-4DC48E8F3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E0915D7-0083-C960-07F2-BB7222303405}"/>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5" name="Footer Placeholder 4">
            <a:extLst>
              <a:ext uri="{FF2B5EF4-FFF2-40B4-BE49-F238E27FC236}">
                <a16:creationId xmlns:a16="http://schemas.microsoft.com/office/drawing/2014/main" xmlns="" id="{3C604243-AE92-8AD6-C034-E15849183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F3C256-242A-90D9-A4C9-01280A82AF76}"/>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27198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5A164-36A3-596F-FC86-DC4AB3E2E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008F4E-CB91-D9FE-8188-5A34CF184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7F7B76-D969-3CF9-8EE7-69C3D3412C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5B14392-CF6C-3986-3E3C-3C50B3E9A92D}"/>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6" name="Footer Placeholder 5">
            <a:extLst>
              <a:ext uri="{FF2B5EF4-FFF2-40B4-BE49-F238E27FC236}">
                <a16:creationId xmlns:a16="http://schemas.microsoft.com/office/drawing/2014/main" xmlns="" id="{3A3DBF45-14DB-B0E3-4EBD-9891B1780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2B6626-8724-421C-100E-772FF69F6CAC}"/>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47421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679F-3A22-704C-2A03-2D7498E8F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E665604-C334-FCF2-D8E6-8282CF65A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096ECD-782A-153C-A7EE-93908D70C2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1A95E93-6CED-0673-3F2A-672B41C43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5E6BCB2-A8D1-5584-9596-530B09F44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2DD7622-0487-A85C-C95C-4A4867DE4EC6}"/>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8" name="Footer Placeholder 7">
            <a:extLst>
              <a:ext uri="{FF2B5EF4-FFF2-40B4-BE49-F238E27FC236}">
                <a16:creationId xmlns:a16="http://schemas.microsoft.com/office/drawing/2014/main" xmlns="" id="{6C71BA15-DEFB-6343-5C39-31D4C6BDBF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F2555D-9210-7B64-9CE1-B3E6DF6B1D47}"/>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78373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90B9C-9519-F86A-7545-465C4D4F16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4A7C16E-2CFB-1A29-FA43-FBF39E67679B}"/>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4" name="Footer Placeholder 3">
            <a:extLst>
              <a:ext uri="{FF2B5EF4-FFF2-40B4-BE49-F238E27FC236}">
                <a16:creationId xmlns:a16="http://schemas.microsoft.com/office/drawing/2014/main" xmlns="" id="{019C8E7B-E00F-51B4-6139-D19EDC26A8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45D7657-5F10-7874-54CC-D551B2723393}"/>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71653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788DFC-1CA0-0C87-F8A6-CC0E2BBA59F3}"/>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3" name="Footer Placeholder 2">
            <a:extLst>
              <a:ext uri="{FF2B5EF4-FFF2-40B4-BE49-F238E27FC236}">
                <a16:creationId xmlns:a16="http://schemas.microsoft.com/office/drawing/2014/main" xmlns="" id="{CB4D7D63-62E6-8086-E92D-B9C9039D42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CD51055-F8C9-CB52-4C6C-1AE38933D668}"/>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15569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83BDE-AB1C-1977-69D5-51AED9530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3A00B29-832B-23E6-6937-C2C2545D3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FD9ABD6-A0D7-D1D6-B1B2-63EFA146E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E8DCF1-2F4A-838B-75C0-FBD1A9D743F4}"/>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6" name="Footer Placeholder 5">
            <a:extLst>
              <a:ext uri="{FF2B5EF4-FFF2-40B4-BE49-F238E27FC236}">
                <a16:creationId xmlns:a16="http://schemas.microsoft.com/office/drawing/2014/main" xmlns="" id="{A3E736F4-D87F-10EB-7E4A-85388A3A1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60ADC7-11E5-45B7-1623-FA736E4AD18B}"/>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9445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5C9C7-27CB-6941-CDB9-69990D146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894826-E00B-D0F7-25F7-66B6C24FE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67964C-0032-BD89-6255-FE82AD8A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B68E66-BCB3-8CAF-49ED-55FB0A382046}"/>
              </a:ext>
            </a:extLst>
          </p:cNvPr>
          <p:cNvSpPr>
            <a:spLocks noGrp="1"/>
          </p:cNvSpPr>
          <p:nvPr>
            <p:ph type="dt" sz="half" idx="10"/>
          </p:nvPr>
        </p:nvSpPr>
        <p:spPr/>
        <p:txBody>
          <a:bodyPr/>
          <a:lstStyle/>
          <a:p>
            <a:fld id="{BCE0B36E-18E8-402E-A3EB-7BFBCC91DD66}" type="datetimeFigureOut">
              <a:rPr lang="en-US" smtClean="0"/>
              <a:t>11/3/2024</a:t>
            </a:fld>
            <a:endParaRPr lang="en-US"/>
          </a:p>
        </p:txBody>
      </p:sp>
      <p:sp>
        <p:nvSpPr>
          <p:cNvPr id="6" name="Footer Placeholder 5">
            <a:extLst>
              <a:ext uri="{FF2B5EF4-FFF2-40B4-BE49-F238E27FC236}">
                <a16:creationId xmlns:a16="http://schemas.microsoft.com/office/drawing/2014/main" xmlns="" id="{11A4EC7E-8C04-76C1-21D8-71D408453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3685D6-E0B5-759E-B48A-FAB012388018}"/>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06067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1F3431-0F49-91E3-0A05-249B3DDE8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AB3C118-117B-07A1-8422-168EACF4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D4AC58-BFBB-CCD7-4043-B546C7248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0B36E-18E8-402E-A3EB-7BFBCC91DD66}" type="datetimeFigureOut">
              <a:rPr lang="en-US" smtClean="0"/>
              <a:t>11/3/2024</a:t>
            </a:fld>
            <a:endParaRPr lang="en-US"/>
          </a:p>
        </p:txBody>
      </p:sp>
      <p:sp>
        <p:nvSpPr>
          <p:cNvPr id="5" name="Footer Placeholder 4">
            <a:extLst>
              <a:ext uri="{FF2B5EF4-FFF2-40B4-BE49-F238E27FC236}">
                <a16:creationId xmlns:a16="http://schemas.microsoft.com/office/drawing/2014/main" xmlns="" id="{2886164F-C430-036B-D357-87A903318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2046370-434D-A7D7-EA73-3D2A0D8BE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EB7F-1860-490C-8393-23233693F6E5}" type="slidenum">
              <a:rPr lang="en-US" smtClean="0"/>
              <a:t>‹#›</a:t>
            </a:fld>
            <a:endParaRPr lang="en-US"/>
          </a:p>
        </p:txBody>
      </p:sp>
    </p:spTree>
    <p:extLst>
      <p:ext uri="{BB962C8B-B14F-4D97-AF65-F5344CB8AC3E}">
        <p14:creationId xmlns:p14="http://schemas.microsoft.com/office/powerpoint/2010/main" val="136723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20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8.png"/><Relationship Id="rId4" Type="http://schemas.openxmlformats.org/officeDocument/2006/relationships/image" Target="../media/image17.sv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xmlns="" id="{F4D2D8BF-443C-C2BB-1559-AE274229618A}"/>
              </a:ext>
            </a:extLst>
          </p:cNvPr>
          <p:cNvPicPr>
            <a:picLocks noChangeAspect="1"/>
          </p:cNvPicPr>
          <p:nvPr/>
        </p:nvPicPr>
        <p:blipFill>
          <a:blip r:embed="rId3">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pic>
        <p:nvPicPr>
          <p:cNvPr id="11" name="Picture 10">
            <a:extLst>
              <a:ext uri="{FF2B5EF4-FFF2-40B4-BE49-F238E27FC236}">
                <a16:creationId xmlns:a16="http://schemas.microsoft.com/office/drawing/2014/main" xmlns="" id="{A358CD66-D5B7-B53D-7B36-4D9E7467DDD0}"/>
              </a:ext>
            </a:extLst>
          </p:cNvPr>
          <p:cNvPicPr>
            <a:picLocks noChangeAspect="1"/>
          </p:cNvPicPr>
          <p:nvPr/>
        </p:nvPicPr>
        <p:blipFill>
          <a:blip r:embed="rId4"/>
          <a:stretch>
            <a:fillRect/>
          </a:stretch>
        </p:blipFill>
        <p:spPr>
          <a:xfrm>
            <a:off x="486849" y="316573"/>
            <a:ext cx="1579001" cy="871804"/>
          </a:xfrm>
          <a:prstGeom prst="rect">
            <a:avLst/>
          </a:prstGeom>
        </p:spPr>
      </p:pic>
      <p:pic>
        <p:nvPicPr>
          <p:cNvPr id="3" name="Picture 2" descr="A white and pink text on a black background&#10;&#10;Description automatically generated">
            <a:extLst>
              <a:ext uri="{FF2B5EF4-FFF2-40B4-BE49-F238E27FC236}">
                <a16:creationId xmlns:a16="http://schemas.microsoft.com/office/drawing/2014/main" xmlns="" id="{6A0C65E0-6B07-5449-B979-2EA2A1E41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875" y="947737"/>
            <a:ext cx="9753600" cy="3038475"/>
          </a:xfrm>
          <a:prstGeom prst="rect">
            <a:avLst/>
          </a:prstGeom>
        </p:spPr>
      </p:pic>
      <p:pic>
        <p:nvPicPr>
          <p:cNvPr id="4" name="Picture 3">
            <a:extLst>
              <a:ext uri="{FF2B5EF4-FFF2-40B4-BE49-F238E27FC236}">
                <a16:creationId xmlns:a16="http://schemas.microsoft.com/office/drawing/2014/main" xmlns="" id="{7711409D-2DD8-6F77-AF58-7EF9C24AC448}"/>
              </a:ext>
            </a:extLst>
          </p:cNvPr>
          <p:cNvPicPr>
            <a:picLocks noChangeAspect="1"/>
          </p:cNvPicPr>
          <p:nvPr/>
        </p:nvPicPr>
        <p:blipFill>
          <a:blip r:embed="rId6"/>
          <a:stretch>
            <a:fillRect/>
          </a:stretch>
        </p:blipFill>
        <p:spPr>
          <a:xfrm>
            <a:off x="4990531" y="3424133"/>
            <a:ext cx="2487384" cy="1072989"/>
          </a:xfrm>
          <a:prstGeom prst="rect">
            <a:avLst/>
          </a:prstGeom>
        </p:spPr>
      </p:pic>
    </p:spTree>
    <p:extLst>
      <p:ext uri="{BB962C8B-B14F-4D97-AF65-F5344CB8AC3E}">
        <p14:creationId xmlns:p14="http://schemas.microsoft.com/office/powerpoint/2010/main" val="516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C3E38721-132C-AAA1-8F43-721F20ACA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38" name="Freeform: Shape 1037">
            <a:extLst>
              <a:ext uri="{FF2B5EF4-FFF2-40B4-BE49-F238E27FC236}">
                <a16:creationId xmlns:a16="http://schemas.microsoft.com/office/drawing/2014/main" xmlns=""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en and red text on a black background&#10;&#10;Description automatically generated">
            <a:extLst>
              <a:ext uri="{FF2B5EF4-FFF2-40B4-BE49-F238E27FC236}">
                <a16:creationId xmlns:a16="http://schemas.microsoft.com/office/drawing/2014/main" xmlns="" id="{686A1596-CD2D-6A9C-A3F4-CA3694AFA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753" y="956059"/>
            <a:ext cx="7193903" cy="5791702"/>
          </a:xfrm>
          <a:prstGeom prst="rect">
            <a:avLst/>
          </a:prstGeom>
        </p:spPr>
      </p:pic>
    </p:spTree>
    <p:extLst>
      <p:ext uri="{BB962C8B-B14F-4D97-AF65-F5344CB8AC3E}">
        <p14:creationId xmlns:p14="http://schemas.microsoft.com/office/powerpoint/2010/main" val="6329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xmlns="" id="{930EB9F0-D88F-5EEE-EE78-D8FD23F16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xmlns="" id="{486FF40D-97B7-E254-2D1D-787F94026320}"/>
              </a:ext>
            </a:extLst>
          </p:cNvPr>
          <p:cNvGrpSpPr/>
          <p:nvPr/>
        </p:nvGrpSpPr>
        <p:grpSpPr>
          <a:xfrm>
            <a:off x="1232639" y="1584252"/>
            <a:ext cx="9822116" cy="1532281"/>
            <a:chOff x="1370860" y="1144355"/>
            <a:chExt cx="4167675" cy="636820"/>
          </a:xfrm>
        </p:grpSpPr>
        <p:sp>
          <p:nvSpPr>
            <p:cNvPr id="14" name="Plaque 13">
              <a:extLst>
                <a:ext uri="{FF2B5EF4-FFF2-40B4-BE49-F238E27FC236}">
                  <a16:creationId xmlns:a16="http://schemas.microsoft.com/office/drawing/2014/main" xmlns=""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xmlns="" id="{BEAAFE78-712D-91C7-F853-CBA9D36C395A}"/>
                </a:ext>
              </a:extLst>
            </p:cNvPr>
            <p:cNvSpPr txBox="1"/>
            <p:nvPr/>
          </p:nvSpPr>
          <p:spPr>
            <a:xfrm>
              <a:off x="1375370" y="1228505"/>
              <a:ext cx="4163165" cy="5500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tên một số hoạt động kinh tế có từ thời Văn Lang – Âu Lạc còn đến ngày nay.</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62019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xmlns="" id="{EC57FB93-4934-E6C3-9517-8F1E532E3897}"/>
              </a:ext>
            </a:extLst>
          </p:cNvPr>
          <p:cNvSpPr txBox="1"/>
          <p:nvPr/>
        </p:nvSpPr>
        <p:spPr>
          <a:xfrm>
            <a:off x="3636335" y="5156791"/>
            <a:ext cx="4678325" cy="646331"/>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T</a:t>
            </a:r>
            <a:r>
              <a:rPr lang="vi-VN" sz="3600" b="1" dirty="0">
                <a:solidFill>
                  <a:srgbClr val="FF0000"/>
                </a:solidFill>
                <a:latin typeface="Cambria" panose="02040503050406030204" pitchFamily="18" charset="0"/>
                <a:ea typeface="Cambria" panose="02040503050406030204" pitchFamily="18" charset="0"/>
              </a:rPr>
              <a:t>rồng lúa nước</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26" name="Picture 2" descr="Ngành kinh tế chủ yếu của cư dân văn lang Âu Lạc là">
            <a:extLst>
              <a:ext uri="{FF2B5EF4-FFF2-40B4-BE49-F238E27FC236}">
                <a16:creationId xmlns:a16="http://schemas.microsoft.com/office/drawing/2014/main" xmlns="" id="{213E7607-987D-3958-599D-AF521C9E0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280" y="439478"/>
            <a:ext cx="6607249" cy="44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6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xmlns="" id="{EC57FB93-4934-E6C3-9517-8F1E532E3897}"/>
              </a:ext>
            </a:extLst>
          </p:cNvPr>
          <p:cNvSpPr txBox="1"/>
          <p:nvPr/>
        </p:nvSpPr>
        <p:spPr>
          <a:xfrm>
            <a:off x="3636335" y="5156791"/>
            <a:ext cx="4678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mbria" panose="02040503050406030204" pitchFamily="18" charset="0"/>
                <a:ea typeface="Cambria" panose="02040503050406030204" pitchFamily="18" charset="0"/>
              </a:rPr>
              <a:t>Đúc</a:t>
            </a:r>
            <a:r>
              <a:rPr lang="en-US" sz="3600" b="1" dirty="0">
                <a:solidFill>
                  <a:srgbClr val="FF0000"/>
                </a:solidFill>
                <a:latin typeface="Cambria" panose="02040503050406030204" pitchFamily="18" charset="0"/>
                <a:ea typeface="Cambria" panose="02040503050406030204" pitchFamily="18" charset="0"/>
              </a:rPr>
              <a:t> </a:t>
            </a:r>
            <a:r>
              <a:rPr lang="en-US" sz="3600" b="1">
                <a:solidFill>
                  <a:srgbClr val="FF0000"/>
                </a:solidFill>
                <a:latin typeface="Cambria" panose="02040503050406030204" pitchFamily="18" charset="0"/>
                <a:ea typeface="Cambria" panose="02040503050406030204" pitchFamily="18" charset="0"/>
              </a:rPr>
              <a:t>đồng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342. Nghề luyện kim đúc đồng trong văn hóa Đông Sơn – Lược Sử Tộc Việt">
            <a:extLst>
              <a:ext uri="{FF2B5EF4-FFF2-40B4-BE49-F238E27FC236}">
                <a16:creationId xmlns:a16="http://schemas.microsoft.com/office/drawing/2014/main" xmlns="" id="{FF78FF1E-E3C4-02CD-7D37-E5863478C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698" y="604800"/>
            <a:ext cx="8280698" cy="438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xmlns="" id="{EC57FB93-4934-E6C3-9517-8F1E532E3897}"/>
              </a:ext>
            </a:extLst>
          </p:cNvPr>
          <p:cNvSpPr txBox="1"/>
          <p:nvPr/>
        </p:nvSpPr>
        <p:spPr>
          <a:xfrm>
            <a:off x="3636335" y="5156791"/>
            <a:ext cx="4678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gốm</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Ý nghĩa của nghề gốm trong đời sống xã hội người việt - Gốm Sứ Bát Tràng">
            <a:extLst>
              <a:ext uri="{FF2B5EF4-FFF2-40B4-BE49-F238E27FC236}">
                <a16:creationId xmlns:a16="http://schemas.microsoft.com/office/drawing/2014/main" xmlns="" id="{C5765078-F231-2346-8D4B-B8D6BB4CD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467" y="325843"/>
            <a:ext cx="70485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5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4D2D8BF-443C-C2BB-1559-AE274229618A}"/>
              </a:ext>
            </a:extLst>
          </p:cNvPr>
          <p:cNvPicPr>
            <a:picLocks noChangeAspect="1"/>
          </p:cNvPicPr>
          <p:nvPr/>
        </p:nvPicPr>
        <p:blipFill>
          <a:blip r:embed="rId2">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xmlns="" id="{BBE72DCE-1B55-C9B5-FDD5-4FB9761E8B99}"/>
              </a:ext>
            </a:extLst>
          </p:cNvPr>
          <p:cNvPicPr>
            <a:picLocks noChangeAspect="1"/>
          </p:cNvPicPr>
          <p:nvPr/>
        </p:nvPicPr>
        <p:blipFill>
          <a:blip r:embed="rId3"/>
          <a:stretch>
            <a:fillRect/>
          </a:stretch>
        </p:blipFill>
        <p:spPr>
          <a:xfrm>
            <a:off x="200025" y="1085850"/>
            <a:ext cx="11290351" cy="3886200"/>
          </a:xfrm>
          <a:prstGeom prst="rect">
            <a:avLst/>
          </a:prstGeom>
        </p:spPr>
      </p:pic>
    </p:spTree>
    <p:extLst>
      <p:ext uri="{BB962C8B-B14F-4D97-AF65-F5344CB8AC3E}">
        <p14:creationId xmlns:p14="http://schemas.microsoft.com/office/powerpoint/2010/main" val="39070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C3E38721-132C-AAA1-8F43-721F20ACA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38" name="Freeform: Shape 1037">
            <a:extLst>
              <a:ext uri="{FF2B5EF4-FFF2-40B4-BE49-F238E27FC236}">
                <a16:creationId xmlns:a16="http://schemas.microsoft.com/office/drawing/2014/main" xmlns=""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and green text on a black background&#10;&#10;Description automatically generated">
            <a:extLst>
              <a:ext uri="{FF2B5EF4-FFF2-40B4-BE49-F238E27FC236}">
                <a16:creationId xmlns:a16="http://schemas.microsoft.com/office/drawing/2014/main" xmlns="" id="{14A6C601-B576-4C4D-1235-27B16E0D4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198" y="865390"/>
            <a:ext cx="7456054" cy="5584420"/>
          </a:xfrm>
          <a:prstGeom prst="rect">
            <a:avLst/>
          </a:prstGeom>
        </p:spPr>
      </p:pic>
    </p:spTree>
    <p:extLst>
      <p:ext uri="{BB962C8B-B14F-4D97-AF65-F5344CB8AC3E}">
        <p14:creationId xmlns:p14="http://schemas.microsoft.com/office/powerpoint/2010/main" val="12806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4D2D8BF-443C-C2BB-1559-AE274229618A}"/>
              </a:ext>
            </a:extLst>
          </p:cNvPr>
          <p:cNvPicPr>
            <a:picLocks noChangeAspect="1"/>
          </p:cNvPicPr>
          <p:nvPr/>
        </p:nvPicPr>
        <p:blipFill>
          <a:blip r:embed="rId2">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grpSp>
        <p:nvGrpSpPr>
          <p:cNvPr id="17" name="Group 2">
            <a:extLst>
              <a:ext uri="{FF2B5EF4-FFF2-40B4-BE49-F238E27FC236}">
                <a16:creationId xmlns:a16="http://schemas.microsoft.com/office/drawing/2014/main" xmlns="" id="{6B212DC7-530B-1D87-F1DC-152F92D3590B}"/>
              </a:ext>
            </a:extLst>
          </p:cNvPr>
          <p:cNvGrpSpPr/>
          <p:nvPr/>
        </p:nvGrpSpPr>
        <p:grpSpPr>
          <a:xfrm>
            <a:off x="685800" y="521208"/>
            <a:ext cx="10820400" cy="5535137"/>
            <a:chOff x="0" y="0"/>
            <a:chExt cx="21640800" cy="11070274"/>
          </a:xfrm>
        </p:grpSpPr>
        <p:grpSp>
          <p:nvGrpSpPr>
            <p:cNvPr id="18" name="Group 3">
              <a:extLst>
                <a:ext uri="{FF2B5EF4-FFF2-40B4-BE49-F238E27FC236}">
                  <a16:creationId xmlns:a16="http://schemas.microsoft.com/office/drawing/2014/main" xmlns=""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xmlns=""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609630"/>
                <a:endParaRPr lang="en-US" sz="1200">
                  <a:solidFill>
                    <a:prstClr val="black"/>
                  </a:solidFill>
                  <a:latin typeface="Calibri"/>
                </a:endParaRPr>
              </a:p>
            </p:txBody>
          </p:sp>
        </p:grpSp>
        <p:sp>
          <p:nvSpPr>
            <p:cNvPr id="19" name="AutoShape 5">
              <a:extLst>
                <a:ext uri="{FF2B5EF4-FFF2-40B4-BE49-F238E27FC236}">
                  <a16:creationId xmlns:a16="http://schemas.microsoft.com/office/drawing/2014/main" xmlns="" id="{C1636445-2F55-A42B-B0B4-A1B12FF4A194}"/>
                </a:ext>
              </a:extLst>
            </p:cNvPr>
            <p:cNvSpPr/>
            <p:nvPr/>
          </p:nvSpPr>
          <p:spPr>
            <a:xfrm>
              <a:off x="1017755" y="1957871"/>
              <a:ext cx="19431930" cy="7183607"/>
            </a:xfrm>
            <a:prstGeom prst="rect">
              <a:avLst/>
            </a:prstGeom>
            <a:solidFill>
              <a:srgbClr val="DFD4BA"/>
            </a:solidFill>
          </p:spPr>
          <p:txBody>
            <a:bodyPr/>
            <a:lstStyle/>
            <a:p>
              <a:pPr defTabSz="609630"/>
              <a:endParaRPr lang="en-US" sz="1200">
                <a:solidFill>
                  <a:prstClr val="black"/>
                </a:solidFill>
                <a:latin typeface="Calibri"/>
              </a:endParaRPr>
            </a:p>
          </p:txBody>
        </p:sp>
        <p:sp>
          <p:nvSpPr>
            <p:cNvPr id="20" name="Freeform 6">
              <a:extLst>
                <a:ext uri="{FF2B5EF4-FFF2-40B4-BE49-F238E27FC236}">
                  <a16:creationId xmlns:a16="http://schemas.microsoft.com/office/drawing/2014/main" xmlns=""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 xmlns:asvg="http://schemas.microsoft.com/office/drawing/2016/SVG/main" r:embed="rId4"/>
                  </a:ext>
                </a:extLst>
              </a:blip>
              <a:stretch>
                <a:fillRect r="-74505"/>
              </a:stretch>
            </a:blipFill>
          </p:spPr>
          <p:txBody>
            <a:bodyPr/>
            <a:lstStyle/>
            <a:p>
              <a:pPr defTabSz="609630"/>
              <a:endParaRPr lang="en-US" sz="1200">
                <a:solidFill>
                  <a:prstClr val="black"/>
                </a:solidFill>
                <a:latin typeface="Calibri"/>
              </a:endParaRPr>
            </a:p>
          </p:txBody>
        </p:sp>
        <p:sp>
          <p:nvSpPr>
            <p:cNvPr id="21" name="Freeform 7">
              <a:extLst>
                <a:ext uri="{FF2B5EF4-FFF2-40B4-BE49-F238E27FC236}">
                  <a16:creationId xmlns:a16="http://schemas.microsoft.com/office/drawing/2014/main" xmlns=""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 xmlns:asvg="http://schemas.microsoft.com/office/drawing/2016/SVG/main" r:embed="rId4"/>
                  </a:ext>
                </a:extLst>
              </a:blip>
              <a:stretch>
                <a:fillRect l="-74505"/>
              </a:stretch>
            </a:blipFill>
          </p:spPr>
          <p:txBody>
            <a:bodyPr/>
            <a:lstStyle/>
            <a:p>
              <a:pPr defTabSz="609630"/>
              <a:endParaRPr lang="en-US" sz="1200">
                <a:solidFill>
                  <a:prstClr val="black"/>
                </a:solidFill>
                <a:latin typeface="Calibri"/>
              </a:endParaRPr>
            </a:p>
          </p:txBody>
        </p:sp>
      </p:grpSp>
      <p:sp>
        <p:nvSpPr>
          <p:cNvPr id="23" name="Freeform 8">
            <a:extLst>
              <a:ext uri="{FF2B5EF4-FFF2-40B4-BE49-F238E27FC236}">
                <a16:creationId xmlns:a16="http://schemas.microsoft.com/office/drawing/2014/main" xmlns="" id="{274BA2B2-B3DF-19F5-1D22-FD7008FB1EFD}"/>
              </a:ext>
            </a:extLst>
          </p:cNvPr>
          <p:cNvSpPr/>
          <p:nvPr/>
        </p:nvSpPr>
        <p:spPr>
          <a:xfrm rot="1068124">
            <a:off x="9931689" y="3911036"/>
            <a:ext cx="1769649" cy="1774477"/>
          </a:xfrm>
          <a:custGeom>
            <a:avLst/>
            <a:gdLst/>
            <a:ahLst/>
            <a:cxnLst/>
            <a:rect l="l" t="t" r="r" b="b"/>
            <a:pathLst>
              <a:path w="2654473" h="2661716">
                <a:moveTo>
                  <a:pt x="0" y="0"/>
                </a:moveTo>
                <a:lnTo>
                  <a:pt x="2654473" y="0"/>
                </a:lnTo>
                <a:lnTo>
                  <a:pt x="2654473" y="2661715"/>
                </a:lnTo>
                <a:lnTo>
                  <a:pt x="0" y="266171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25" name="Freeform 12">
            <a:extLst>
              <a:ext uri="{FF2B5EF4-FFF2-40B4-BE49-F238E27FC236}">
                <a16:creationId xmlns:a16="http://schemas.microsoft.com/office/drawing/2014/main" xmlns="" id="{26415D45-DD5E-5F7D-45AE-A0C65D7318C4}"/>
              </a:ext>
            </a:extLst>
          </p:cNvPr>
          <p:cNvSpPr/>
          <p:nvPr/>
        </p:nvSpPr>
        <p:spPr>
          <a:xfrm rot="-425332">
            <a:off x="107537" y="3825196"/>
            <a:ext cx="1595273" cy="1841585"/>
          </a:xfrm>
          <a:custGeom>
            <a:avLst/>
            <a:gdLst/>
            <a:ahLst/>
            <a:cxnLst/>
            <a:rect l="l" t="t" r="r" b="b"/>
            <a:pathLst>
              <a:path w="2392910" h="2762378">
                <a:moveTo>
                  <a:pt x="0" y="0"/>
                </a:moveTo>
                <a:lnTo>
                  <a:pt x="2392910" y="0"/>
                </a:lnTo>
                <a:lnTo>
                  <a:pt x="2392910" y="2762378"/>
                </a:lnTo>
                <a:lnTo>
                  <a:pt x="0" y="2762378"/>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26" name="Freeform 13">
            <a:extLst>
              <a:ext uri="{FF2B5EF4-FFF2-40B4-BE49-F238E27FC236}">
                <a16:creationId xmlns:a16="http://schemas.microsoft.com/office/drawing/2014/main" xmlns="" id="{33723899-DA08-C5AF-E0E0-B67D149F8728}"/>
              </a:ext>
            </a:extLst>
          </p:cNvPr>
          <p:cNvSpPr/>
          <p:nvPr/>
        </p:nvSpPr>
        <p:spPr>
          <a:xfrm>
            <a:off x="558800" y="12700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27" name="TextBox 26">
            <a:extLst>
              <a:ext uri="{FF2B5EF4-FFF2-40B4-BE49-F238E27FC236}">
                <a16:creationId xmlns:a16="http://schemas.microsoft.com/office/drawing/2014/main" xmlns="" id="{7BD51D66-6A2F-1DCB-4E5D-9B469539C0CE}"/>
              </a:ext>
            </a:extLst>
          </p:cNvPr>
          <p:cNvSpPr txBox="1"/>
          <p:nvPr/>
        </p:nvSpPr>
        <p:spPr>
          <a:xfrm>
            <a:off x="2235716" y="2325577"/>
            <a:ext cx="7854581" cy="2554545"/>
          </a:xfrm>
          <a:prstGeom prst="rect">
            <a:avLst/>
          </a:prstGeom>
          <a:noFill/>
        </p:spPr>
        <p:txBody>
          <a:bodyPr wrap="square" rtlCol="0">
            <a:spAutoFit/>
          </a:bodyPr>
          <a:lstStyle/>
          <a:p>
            <a:pPr algn="ctr" defTabSz="609630"/>
            <a:r>
              <a:rPr lang="vi-VN" sz="4000" b="1" dirty="0">
                <a:solidFill>
                  <a:prstClr val="black"/>
                </a:solidFill>
                <a:latin typeface="Cambria" panose="02040503050406030204" pitchFamily="18" charset="0"/>
                <a:ea typeface="Cambria" panose="02040503050406030204" pitchFamily="18" charset="0"/>
              </a:rPr>
              <a:t>Hoạt động 3. Tìm hiểu về công cuộc đấu tranh chống ngoại xâm của Nhà nước Văn Lang và Nhà nước Âu Lạc</a:t>
            </a:r>
            <a:endParaRPr lang="en-US" sz="4000" b="1" dirty="0">
              <a:solidFill>
                <a:prstClr val="black"/>
              </a:solidFill>
              <a:latin typeface="Cambria" panose="02040503050406030204" pitchFamily="18" charset="0"/>
              <a:ea typeface="Cambria" panose="02040503050406030204" pitchFamily="18" charset="0"/>
            </a:endParaRPr>
          </a:p>
        </p:txBody>
      </p:sp>
      <p:sp>
        <p:nvSpPr>
          <p:cNvPr id="28" name="Freeform 13">
            <a:extLst>
              <a:ext uri="{FF2B5EF4-FFF2-40B4-BE49-F238E27FC236}">
                <a16:creationId xmlns:a16="http://schemas.microsoft.com/office/drawing/2014/main" xmlns="" id="{4362BE7E-8836-87BE-3AE4-45706021BBCA}"/>
              </a:ext>
            </a:extLst>
          </p:cNvPr>
          <p:cNvSpPr/>
          <p:nvPr/>
        </p:nvSpPr>
        <p:spPr>
          <a:xfrm>
            <a:off x="9769475" y="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5984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xmlns="" id="{930EB9F0-D88F-5EEE-EE78-D8FD23F16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xmlns="" id="{486FF40D-97B7-E254-2D1D-787F94026320}"/>
              </a:ext>
            </a:extLst>
          </p:cNvPr>
          <p:cNvGrpSpPr/>
          <p:nvPr/>
        </p:nvGrpSpPr>
        <p:grpSpPr>
          <a:xfrm>
            <a:off x="1317695" y="1282109"/>
            <a:ext cx="9811492" cy="2194738"/>
            <a:chOff x="1370858" y="952500"/>
            <a:chExt cx="4163167" cy="912139"/>
          </a:xfrm>
        </p:grpSpPr>
        <p:sp>
          <p:nvSpPr>
            <p:cNvPr id="14" name="Plaque 13">
              <a:extLst>
                <a:ext uri="{FF2B5EF4-FFF2-40B4-BE49-F238E27FC236}">
                  <a16:creationId xmlns:a16="http://schemas.microsoft.com/office/drawing/2014/main" xmlns="" id="{934F6B5A-D21A-2A34-05F0-A3B3978CE04F}"/>
                </a:ext>
              </a:extLst>
            </p:cNvPr>
            <p:cNvSpPr/>
            <p:nvPr/>
          </p:nvSpPr>
          <p:spPr>
            <a:xfrm>
              <a:off x="1370860" y="952500"/>
              <a:ext cx="4163165" cy="828675"/>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xmlns="" id="{BEAAFE78-712D-91C7-F853-CBA9D36C395A}"/>
                </a:ext>
              </a:extLst>
            </p:cNvPr>
            <p:cNvSpPr txBox="1"/>
            <p:nvPr/>
          </p:nvSpPr>
          <p:spPr>
            <a:xfrm>
              <a:off x="1370858" y="1011978"/>
              <a:ext cx="4163165" cy="852661"/>
            </a:xfrm>
            <a:prstGeom prst="rect">
              <a:avLst/>
            </a:prstGeom>
            <a:noFill/>
          </p:spPr>
          <p:txBody>
            <a:bodyPr wrap="square">
              <a:spAutoFit/>
            </a:bodyPr>
            <a:lstStyle/>
            <a:p>
              <a:pPr lvl="0" algn="ctr"/>
              <a:r>
                <a:rPr lang="vi-VN" sz="3600" b="1" dirty="0">
                  <a:solidFill>
                    <a:srgbClr val="002060"/>
                  </a:solidFill>
                  <a:latin typeface="Calibri" panose="020F0502020204030204" pitchFamily="34" charset="0"/>
                  <a:cs typeface="Calibri" panose="020F0502020204030204" pitchFamily="34" charset="0"/>
                </a:rPr>
                <a:t>Hãy kể tên những cuộc đấu tranh chống ngoại xâm của Nhà nước Văn Lang và Nhà nước Âu Lạc mà em biết. </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75241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4D2D8BF-443C-C2BB-1559-AE274229618A}"/>
              </a:ext>
            </a:extLst>
          </p:cNvPr>
          <p:cNvPicPr>
            <a:picLocks noChangeAspect="1"/>
          </p:cNvPicPr>
          <p:nvPr/>
        </p:nvPicPr>
        <p:blipFill>
          <a:blip r:embed="rId3">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grpSp>
        <p:nvGrpSpPr>
          <p:cNvPr id="17" name="Group 2">
            <a:extLst>
              <a:ext uri="{FF2B5EF4-FFF2-40B4-BE49-F238E27FC236}">
                <a16:creationId xmlns:a16="http://schemas.microsoft.com/office/drawing/2014/main" xmlns="" id="{6B212DC7-530B-1D87-F1DC-152F92D3590B}"/>
              </a:ext>
            </a:extLst>
          </p:cNvPr>
          <p:cNvGrpSpPr/>
          <p:nvPr/>
        </p:nvGrpSpPr>
        <p:grpSpPr>
          <a:xfrm>
            <a:off x="400050" y="-219075"/>
            <a:ext cx="11639550" cy="7077075"/>
            <a:chOff x="0" y="0"/>
            <a:chExt cx="21640800" cy="11070274"/>
          </a:xfrm>
        </p:grpSpPr>
        <p:grpSp>
          <p:nvGrpSpPr>
            <p:cNvPr id="18" name="Group 3">
              <a:extLst>
                <a:ext uri="{FF2B5EF4-FFF2-40B4-BE49-F238E27FC236}">
                  <a16:creationId xmlns:a16="http://schemas.microsoft.com/office/drawing/2014/main" xmlns=""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xmlns=""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5">
              <a:extLst>
                <a:ext uri="{FF2B5EF4-FFF2-40B4-BE49-F238E27FC236}">
                  <a16:creationId xmlns:a16="http://schemas.microsoft.com/office/drawing/2014/main" xmlns="" id="{C1636445-2F55-A42B-B0B4-A1B12FF4A194}"/>
                </a:ext>
              </a:extLst>
            </p:cNvPr>
            <p:cNvSpPr/>
            <p:nvPr/>
          </p:nvSpPr>
          <p:spPr>
            <a:xfrm>
              <a:off x="1017755" y="1957871"/>
              <a:ext cx="19431930" cy="7183607"/>
            </a:xfrm>
            <a:prstGeom prst="rect">
              <a:avLst/>
            </a:pr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a:extLst>
                <a:ext uri="{FF2B5EF4-FFF2-40B4-BE49-F238E27FC236}">
                  <a16:creationId xmlns:a16="http://schemas.microsoft.com/office/drawing/2014/main" xmlns=""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4">
                <a:extLst>
                  <a:ext uri="{96DAC541-7B7A-43D3-8B79-37D633B846F1}">
                    <asvg:svgBlip xmlns="" xmlns:asvg="http://schemas.microsoft.com/office/drawing/2016/SVG/main" r:embed="rId5"/>
                  </a:ext>
                </a:extLst>
              </a:blip>
              <a:stretch>
                <a:fillRect r="-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a:extLst>
                <a:ext uri="{FF2B5EF4-FFF2-40B4-BE49-F238E27FC236}">
                  <a16:creationId xmlns:a16="http://schemas.microsoft.com/office/drawing/2014/main" xmlns=""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4">
                <a:extLst>
                  <a:ext uri="{96DAC541-7B7A-43D3-8B79-37D633B846F1}">
                    <asvg:svgBlip xmlns="" xmlns:asvg="http://schemas.microsoft.com/office/drawing/2016/SVG/main" r:embed="rId5"/>
                  </a:ext>
                </a:extLst>
              </a:blip>
              <a:stretch>
                <a:fillRect l="-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xmlns="" id="{7BD51D66-6A2F-1DCB-4E5D-9B469539C0CE}"/>
              </a:ext>
            </a:extLst>
          </p:cNvPr>
          <p:cNvSpPr txBox="1"/>
          <p:nvPr/>
        </p:nvSpPr>
        <p:spPr>
          <a:xfrm>
            <a:off x="1254643" y="1195690"/>
            <a:ext cx="9717686" cy="4401205"/>
          </a:xfrm>
          <a:prstGeom prst="rect">
            <a:avLst/>
          </a:prstGeom>
          <a:noFill/>
        </p:spPr>
        <p:txBody>
          <a:bodyPr wrap="square" rtlCol="0">
            <a:spAutoFit/>
          </a:bodyPr>
          <a:lstStyle/>
          <a:p>
            <a:pPr lvl="0" algn="just" defTabSz="609630"/>
            <a:r>
              <a:rPr lang="vi-VN" sz="2800" b="1" dirty="0">
                <a:solidFill>
                  <a:prstClr val="black"/>
                </a:solidFill>
                <a:latin typeface="Cambria" panose="02040503050406030204" pitchFamily="18" charset="0"/>
                <a:ea typeface="Cambria" panose="02040503050406030204" pitchFamily="18" charset="0"/>
              </a:rPr>
              <a:t>Từ rất sớm, cư dân Văn Lang, Âu Lạc đã phải đấu tranh chống giặc ngoại xâm. Trong đó:</a:t>
            </a:r>
          </a:p>
          <a:p>
            <a:pPr marL="457200" lvl="0" indent="-457200" algn="just" defTabSz="609630">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Nhà nước Văn Lang đã phải tiến hành cuộc kháng chiến chống quân Tần, chống giặc Man (phản ánh trong </a:t>
            </a:r>
            <a:r>
              <a:rPr lang="vi-VN" sz="2800" b="1" dirty="0">
                <a:solidFill>
                  <a:prstClr val="black"/>
                </a:solidFill>
                <a:latin typeface="Cambria" panose="02040503050406030204" pitchFamily="18" charset="0"/>
                <a:ea typeface="Cambria" panose="02040503050406030204" pitchFamily="18" charset="0"/>
              </a:rPr>
              <a:t>truyền thuyết Thánh Gióng</a:t>
            </a:r>
            <a:r>
              <a:rPr lang="vi-VN" sz="2800" dirty="0">
                <a:solidFill>
                  <a:prstClr val="black"/>
                </a:solidFill>
                <a:latin typeface="Cambria" panose="02040503050406030204" pitchFamily="18" charset="0"/>
                <a:ea typeface="Cambria" panose="02040503050406030204" pitchFamily="18" charset="0"/>
              </a:rPr>
              <a:t>) và đều giành thắng lợi, bảo vệ vững </a:t>
            </a:r>
          </a:p>
          <a:p>
            <a:pPr marL="457200" lvl="0" indent="-457200" algn="just" defTabSz="609630">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chắc nền độc lập dân tộc.</a:t>
            </a:r>
          </a:p>
          <a:p>
            <a:pPr marL="457200" lvl="0" indent="-457200" algn="just" defTabSz="609630">
              <a:buFont typeface="Arial" panose="020B0604020202020204" pitchFamily="34" charset="0"/>
              <a:buChar char="•"/>
            </a:pPr>
            <a:r>
              <a:rPr lang="vi-VN" sz="2800" dirty="0">
                <a:solidFill>
                  <a:prstClr val="black"/>
                </a:solidFill>
                <a:latin typeface="Cambria" panose="02040503050406030204" pitchFamily="18" charset="0"/>
                <a:ea typeface="Cambria" panose="02040503050406030204" pitchFamily="18" charset="0"/>
              </a:rPr>
              <a:t>Nhà nước Âu Lạc cũng phải tiến hành cuộc kháng chiến chống quân Triệu nhưng bị thất bại (phản ánh trong </a:t>
            </a:r>
            <a:r>
              <a:rPr lang="vi-VN" sz="2800" b="1" dirty="0">
                <a:solidFill>
                  <a:prstClr val="black"/>
                </a:solidFill>
                <a:latin typeface="Cambria" panose="02040503050406030204" pitchFamily="18" charset="0"/>
                <a:ea typeface="Cambria" panose="02040503050406030204" pitchFamily="18" charset="0"/>
              </a:rPr>
              <a:t>Sự tích nỏ thần</a:t>
            </a:r>
            <a:r>
              <a:rPr lang="vi-VN" sz="2800" dirty="0">
                <a:solidFill>
                  <a:prstClr val="black"/>
                </a:solidFill>
                <a:latin typeface="Cambria" panose="02040503050406030204" pitchFamily="18" charset="0"/>
                <a:ea typeface="Cambria" panose="02040503050406030204" pitchFamily="18" charset="0"/>
              </a:rPr>
              <a:t>). Từ đây, đất nước rơi vào ách đô hộ của các triều đại phong kiến phương Bắc trong hơn một nghìn năm</a:t>
            </a:r>
          </a:p>
        </p:txBody>
      </p:sp>
    </p:spTree>
    <p:extLst>
      <p:ext uri="{BB962C8B-B14F-4D97-AF65-F5344CB8AC3E}">
        <p14:creationId xmlns:p14="http://schemas.microsoft.com/office/powerpoint/2010/main" val="3484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xmlns="" id="{930EB9F0-D88F-5EEE-EE78-D8FD23F16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xmlns="" id="{486FF40D-97B7-E254-2D1D-787F94026320}"/>
              </a:ext>
            </a:extLst>
          </p:cNvPr>
          <p:cNvGrpSpPr/>
          <p:nvPr/>
        </p:nvGrpSpPr>
        <p:grpSpPr>
          <a:xfrm>
            <a:off x="1349597" y="956931"/>
            <a:ext cx="9822116" cy="1532281"/>
            <a:chOff x="1370860" y="1144355"/>
            <a:chExt cx="4167675" cy="636820"/>
          </a:xfrm>
        </p:grpSpPr>
        <p:sp>
          <p:nvSpPr>
            <p:cNvPr id="14" name="Plaque 13">
              <a:extLst>
                <a:ext uri="{FF2B5EF4-FFF2-40B4-BE49-F238E27FC236}">
                  <a16:creationId xmlns:a16="http://schemas.microsoft.com/office/drawing/2014/main" xmlns=""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xmlns="" id="{BEAAFE78-712D-91C7-F853-CBA9D36C395A}"/>
                </a:ext>
              </a:extLst>
            </p:cNvPr>
            <p:cNvSpPr txBox="1"/>
            <p:nvPr/>
          </p:nvSpPr>
          <p:spPr>
            <a:xfrm>
              <a:off x="1375370" y="1228505"/>
              <a:ext cx="4163165" cy="4988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tên những câu chuyện chống giặc ngoại xâm của Nhà nước Văn Lang và Nhà nước Âu Lạc. </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xmlns="" id="{04CC0804-1505-8B78-A08C-025E4D7B33B5}"/>
              </a:ext>
            </a:extLst>
          </p:cNvPr>
          <p:cNvSpPr txBox="1"/>
          <p:nvPr/>
        </p:nvSpPr>
        <p:spPr>
          <a:xfrm>
            <a:off x="4146697" y="3040912"/>
            <a:ext cx="7729869"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Thánh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Gióng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Sự</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nỏ</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thần</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8549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xmlns="" id="{930EB9F0-D88F-5EEE-EE78-D8FD23F16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xmlns="" id="{486FF40D-97B7-E254-2D1D-787F94026320}"/>
              </a:ext>
            </a:extLst>
          </p:cNvPr>
          <p:cNvGrpSpPr/>
          <p:nvPr/>
        </p:nvGrpSpPr>
        <p:grpSpPr>
          <a:xfrm>
            <a:off x="1349597" y="956931"/>
            <a:ext cx="9822116" cy="1532281"/>
            <a:chOff x="1370860" y="1144355"/>
            <a:chExt cx="4167675" cy="636820"/>
          </a:xfrm>
        </p:grpSpPr>
        <p:sp>
          <p:nvSpPr>
            <p:cNvPr id="14" name="Plaque 13">
              <a:extLst>
                <a:ext uri="{FF2B5EF4-FFF2-40B4-BE49-F238E27FC236}">
                  <a16:creationId xmlns:a16="http://schemas.microsoft.com/office/drawing/2014/main" xmlns=""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xmlns="" id="{BEAAFE78-712D-91C7-F853-CBA9D36C395A}"/>
                </a:ext>
              </a:extLst>
            </p:cNvPr>
            <p:cNvSpPr txBox="1"/>
            <p:nvPr/>
          </p:nvSpPr>
          <p:spPr>
            <a:xfrm>
              <a:off x="1375370" y="1228505"/>
              <a:ext cx="4163165" cy="4988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Chọn và kể lại một câu chuyện chống giặc ngoại</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xâm của Nhà nước Văn Lang và Nhà nước Âu Lạc</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96644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066" y="-2085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446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xmlns="" id="{5EB7BDCB-0F81-7D21-C6FC-40EAF038C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729" y="1849107"/>
            <a:ext cx="7959852" cy="4560937"/>
          </a:xfrm>
          <a:prstGeom prst="rect">
            <a:avLst/>
          </a:prstGeom>
        </p:spPr>
      </p:pic>
      <p:sp>
        <p:nvSpPr>
          <p:cNvPr id="3" name="TextBox 2">
            <a:extLst>
              <a:ext uri="{FF2B5EF4-FFF2-40B4-BE49-F238E27FC236}">
                <a16:creationId xmlns:a16="http://schemas.microsoft.com/office/drawing/2014/main" xmlns="" id="{6152526C-5B82-ED7D-CA3A-76043B6129E6}"/>
              </a:ext>
            </a:extLst>
          </p:cNvPr>
          <p:cNvSpPr txBox="1"/>
          <p:nvPr/>
        </p:nvSpPr>
        <p:spPr>
          <a:xfrm>
            <a:off x="1956391" y="1265275"/>
            <a:ext cx="7963786" cy="1015663"/>
          </a:xfrm>
          <a:prstGeom prst="rect">
            <a:avLst/>
          </a:prstGeom>
          <a:noFill/>
        </p:spPr>
        <p:txBody>
          <a:bodyPr wrap="square" rtlCol="0">
            <a:spAutoFit/>
          </a:bodyPr>
          <a:lstStyle/>
          <a:p>
            <a:r>
              <a:rPr lang="en-US" sz="6000" b="1" dirty="0">
                <a:solidFill>
                  <a:srgbClr val="FF0000"/>
                </a:solidFill>
              </a:rPr>
              <a:t>KỂ CHUYỆN TRƯỚC LỚP</a:t>
            </a:r>
          </a:p>
        </p:txBody>
      </p:sp>
    </p:spTree>
    <p:extLst>
      <p:ext uri="{BB962C8B-B14F-4D97-AF65-F5344CB8AC3E}">
        <p14:creationId xmlns:p14="http://schemas.microsoft.com/office/powerpoint/2010/main" val="364658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4D2D8BF-443C-C2BB-1559-AE274229618A}"/>
              </a:ext>
            </a:extLst>
          </p:cNvPr>
          <p:cNvPicPr>
            <a:picLocks noChangeAspect="1"/>
          </p:cNvPicPr>
          <p:nvPr/>
        </p:nvPicPr>
        <p:blipFill>
          <a:blip r:embed="rId3">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grpSp>
        <p:nvGrpSpPr>
          <p:cNvPr id="17" name="Group 2">
            <a:extLst>
              <a:ext uri="{FF2B5EF4-FFF2-40B4-BE49-F238E27FC236}">
                <a16:creationId xmlns:a16="http://schemas.microsoft.com/office/drawing/2014/main" xmlns="" id="{6B212DC7-530B-1D87-F1DC-152F92D3590B}"/>
              </a:ext>
            </a:extLst>
          </p:cNvPr>
          <p:cNvGrpSpPr/>
          <p:nvPr/>
        </p:nvGrpSpPr>
        <p:grpSpPr>
          <a:xfrm>
            <a:off x="400050" y="-219075"/>
            <a:ext cx="11639550" cy="7077075"/>
            <a:chOff x="0" y="0"/>
            <a:chExt cx="21640800" cy="11070274"/>
          </a:xfrm>
        </p:grpSpPr>
        <p:grpSp>
          <p:nvGrpSpPr>
            <p:cNvPr id="18" name="Group 3">
              <a:extLst>
                <a:ext uri="{FF2B5EF4-FFF2-40B4-BE49-F238E27FC236}">
                  <a16:creationId xmlns:a16="http://schemas.microsoft.com/office/drawing/2014/main" xmlns=""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xmlns=""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5">
              <a:extLst>
                <a:ext uri="{FF2B5EF4-FFF2-40B4-BE49-F238E27FC236}">
                  <a16:creationId xmlns:a16="http://schemas.microsoft.com/office/drawing/2014/main" xmlns="" id="{C1636445-2F55-A42B-B0B4-A1B12FF4A194}"/>
                </a:ext>
              </a:extLst>
            </p:cNvPr>
            <p:cNvSpPr/>
            <p:nvPr/>
          </p:nvSpPr>
          <p:spPr>
            <a:xfrm>
              <a:off x="1017755" y="1957871"/>
              <a:ext cx="19431930" cy="7183607"/>
            </a:xfrm>
            <a:prstGeom prst="rect">
              <a:avLst/>
            </a:pr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a:extLst>
                <a:ext uri="{FF2B5EF4-FFF2-40B4-BE49-F238E27FC236}">
                  <a16:creationId xmlns:a16="http://schemas.microsoft.com/office/drawing/2014/main" xmlns=""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4">
                <a:extLst>
                  <a:ext uri="{96DAC541-7B7A-43D3-8B79-37D633B846F1}">
                    <asvg:svgBlip xmlns="" xmlns:asvg="http://schemas.microsoft.com/office/drawing/2016/SVG/main" r:embed="rId5"/>
                  </a:ext>
                </a:extLst>
              </a:blip>
              <a:stretch>
                <a:fillRect r="-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a:extLst>
                <a:ext uri="{FF2B5EF4-FFF2-40B4-BE49-F238E27FC236}">
                  <a16:creationId xmlns:a16="http://schemas.microsoft.com/office/drawing/2014/main" xmlns=""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4">
                <a:extLst>
                  <a:ext uri="{96DAC541-7B7A-43D3-8B79-37D633B846F1}">
                    <asvg:svgBlip xmlns="" xmlns:asvg="http://schemas.microsoft.com/office/drawing/2016/SVG/main" r:embed="rId5"/>
                  </a:ext>
                </a:extLst>
              </a:blip>
              <a:stretch>
                <a:fillRect l="-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xmlns="" id="{7BD51D66-6A2F-1DCB-4E5D-9B469539C0CE}"/>
              </a:ext>
            </a:extLst>
          </p:cNvPr>
          <p:cNvSpPr txBox="1"/>
          <p:nvPr/>
        </p:nvSpPr>
        <p:spPr>
          <a:xfrm>
            <a:off x="1254643" y="1195690"/>
            <a:ext cx="9717686" cy="4031873"/>
          </a:xfrm>
          <a:prstGeom prst="rect">
            <a:avLst/>
          </a:prstGeom>
          <a:noFill/>
        </p:spPr>
        <p:txBody>
          <a:bodyPr wrap="square" rtlCol="0">
            <a:spAutoFit/>
          </a:bodyPr>
          <a:lstStyle/>
          <a:p>
            <a:pPr lvl="0" algn="just" defTabSz="609630"/>
            <a:r>
              <a:rPr lang="vi-VN" sz="3200" dirty="0">
                <a:solidFill>
                  <a:prstClr val="black"/>
                </a:solidFill>
                <a:latin typeface="Cambria" panose="02040503050406030204" pitchFamily="18" charset="0"/>
                <a:ea typeface="Cambria" panose="02040503050406030204" pitchFamily="18" charset="0"/>
              </a:rPr>
              <a:t>Nhà nước Văn Lang, Nhà nước Âu Lạc đã tiến hành nhiều cuộc đấu tranh chống ngoại xâm giành thắng lợi. Tuy nhiên, cuộc kháng chiến chống Triệu Đà của An Dương Vương thất bại. Từ đây, đất nước rơi vào ách đô hộ của các triều đại phong kiến phương Bắc kéo dài hơn một nghìn năm. Câu chuyện </a:t>
            </a:r>
            <a:r>
              <a:rPr lang="vi-VN" sz="3200" b="1" dirty="0">
                <a:solidFill>
                  <a:prstClr val="black"/>
                </a:solidFill>
                <a:latin typeface="Cambria" panose="02040503050406030204" pitchFamily="18" charset="0"/>
                <a:ea typeface="Cambria" panose="02040503050406030204" pitchFamily="18" charset="0"/>
              </a:rPr>
              <a:t>Sự tích nỏ thần </a:t>
            </a:r>
            <a:r>
              <a:rPr lang="vi-VN" sz="3200" dirty="0">
                <a:solidFill>
                  <a:prstClr val="black"/>
                </a:solidFill>
                <a:latin typeface="Cambria" panose="02040503050406030204" pitchFamily="18" charset="0"/>
                <a:ea typeface="Cambria" panose="02040503050406030204" pitchFamily="18" charset="0"/>
              </a:rPr>
              <a:t>để lại cho chúng ta bài học về sự cảnh giác đối với kẻ thù, không được chủ quan, lơ là trước kẻ địch</a:t>
            </a:r>
          </a:p>
        </p:txBody>
      </p:sp>
    </p:spTree>
    <p:extLst>
      <p:ext uri="{BB962C8B-B14F-4D97-AF65-F5344CB8AC3E}">
        <p14:creationId xmlns:p14="http://schemas.microsoft.com/office/powerpoint/2010/main" val="8676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353</Words>
  <Application>Microsoft Office PowerPoint</Application>
  <PresentationFormat>Widescreen</PresentationFormat>
  <Paragraphs>26</Paragraphs>
  <Slides>15</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Acer</cp:lastModifiedBy>
  <cp:revision>72</cp:revision>
  <dcterms:created xsi:type="dcterms:W3CDTF">2024-08-02T11:27:06Z</dcterms:created>
  <dcterms:modified xsi:type="dcterms:W3CDTF">2024-11-03T15:13:58Z</dcterms:modified>
</cp:coreProperties>
</file>