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69" r:id="rId2"/>
    <p:sldMasterId id="2147483785" r:id="rId3"/>
    <p:sldMasterId id="2147483813" r:id="rId4"/>
  </p:sldMasterIdLst>
  <p:notesMasterIdLst>
    <p:notesMasterId r:id="rId28"/>
  </p:notesMasterIdLst>
  <p:sldIdLst>
    <p:sldId id="263" r:id="rId5"/>
    <p:sldId id="519" r:id="rId6"/>
    <p:sldId id="515" r:id="rId7"/>
    <p:sldId id="562" r:id="rId8"/>
    <p:sldId id="556" r:id="rId9"/>
    <p:sldId id="568" r:id="rId10"/>
    <p:sldId id="561" r:id="rId11"/>
    <p:sldId id="277" r:id="rId12"/>
    <p:sldId id="303" r:id="rId13"/>
    <p:sldId id="567" r:id="rId14"/>
    <p:sldId id="545" r:id="rId15"/>
    <p:sldId id="550" r:id="rId16"/>
    <p:sldId id="296" r:id="rId17"/>
    <p:sldId id="298" r:id="rId18"/>
    <p:sldId id="563" r:id="rId19"/>
    <p:sldId id="564" r:id="rId20"/>
    <p:sldId id="544" r:id="rId21"/>
    <p:sldId id="269" r:id="rId22"/>
    <p:sldId id="271" r:id="rId23"/>
    <p:sldId id="272" r:id="rId24"/>
    <p:sldId id="569" r:id="rId25"/>
    <p:sldId id="287" r:id="rId26"/>
    <p:sldId id="52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66FF"/>
    <a:srgbClr val="CCE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5190" autoAdjust="0"/>
  </p:normalViewPr>
  <p:slideViewPr>
    <p:cSldViewPr snapToGrid="0">
      <p:cViewPr varScale="1">
        <p:scale>
          <a:sx n="64" d="100"/>
          <a:sy n="64" d="100"/>
        </p:scale>
        <p:origin x="396" y="33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AA8A9-21EC-4DA7-AFE0-2CDE06AC70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8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AA8A9-21EC-4DA7-AFE0-2CDE06AC70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671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564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373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817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30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0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4859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020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27175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8411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797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4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30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65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9439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70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91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946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229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94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47717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0F18D-3290-4F7A-B497-F2F226AE6E6A}" type="datetimeFigureOut">
              <a:rPr lang="en-US" smtClean="0"/>
              <a:pPr/>
              <a:t>14/7/2022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F7BBB-07B0-4BA7-A934-658DFB689B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93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2649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3462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0028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5642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3256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7305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38741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0945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0454-C8A1-4741-A2E0-C96C1C47DCE9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D77F-D130-4CD5-B00A-85D4EB6E7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5586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0699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9529547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1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8" y="1879378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2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4" y="4825114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99472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852"/>
          <a:stretch/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647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63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8852"/>
          <a:stretch/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3" name="Oval 12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Oval 13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508441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59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96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62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35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2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36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48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905DE4-1BAE-401D-B3EB-39202D5BD29B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32B1124-7004-4F8F-B3A6-2EADDD2E1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31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33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6603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4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9" r:id="rId13"/>
    <p:sldLayoutId id="214748380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99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2.mp4"/><Relationship Id="rId7" Type="http://schemas.openxmlformats.org/officeDocument/2006/relationships/image" Target="../media/image40.jpe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hyperlink" Target="https://pixabay.com/id/bingkai-sekolah-anak-globe-papan-3518725/" TargetMode="External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nonlafhun.blogspot.com/2010/09/blog-post_06.html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media3.m4a"/><Relationship Id="rId7" Type="http://schemas.openxmlformats.org/officeDocument/2006/relationships/image" Target="../media/image18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53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7.mp4"/><Relationship Id="rId7" Type="http://schemas.openxmlformats.org/officeDocument/2006/relationships/image" Target="../media/image5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44.xml"/><Relationship Id="rId4" Type="http://schemas.openxmlformats.org/officeDocument/2006/relationships/video" Target="../media/media7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3.m4a"/><Relationship Id="rId7" Type="http://schemas.openxmlformats.org/officeDocument/2006/relationships/image" Target="../media/image49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50+ Hình Ảnh Gia Đình Hạnh Phúc Đẹp Ý Nghĩa Và Ấm Cúng, Tranh Vẽ Về Đề Tài Gia  Đình Đẹp Nhất">
            <a:extLst>
              <a:ext uri="{FF2B5EF4-FFF2-40B4-BE49-F238E27FC236}">
                <a16:creationId xmlns:a16="http://schemas.microsoft.com/office/drawing/2014/main" id="{DA4100C7-C88F-4D95-AFA4-7B8AA3848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0408" y="2979265"/>
            <a:ext cx="6491591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1E111E2B-4EA9-49E5-9F0C-4EA101037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8051" y="260249"/>
            <a:ext cx="4295898" cy="6112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BÀI 6 -Học hát BA NGỌN NẾN LUNG LINH ( có lời )">
            <a:hlinkClick r:id="" action="ppaction://media"/>
            <a:extLst>
              <a:ext uri="{FF2B5EF4-FFF2-40B4-BE49-F238E27FC236}">
                <a16:creationId xmlns:a16="http://schemas.microsoft.com/office/drawing/2014/main" id="{E6924F43-45B0-5B73-FCE8-05B92ED5D7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8860" y="871449"/>
            <a:ext cx="5266910" cy="3820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66530" y="2301260"/>
            <a:ext cx="1933877" cy="8508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3200" dirty="0">
                <a:solidFill>
                  <a:srgbClr val="616100"/>
                </a:solidFill>
              </a:rPr>
              <a:t>- Hì hụi: 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8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366530" y="3295734"/>
            <a:ext cx="2641053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buClr>
                <a:prstClr val="black"/>
              </a:buClr>
              <a:defRPr/>
            </a:pPr>
            <a:r>
              <a:rPr lang="vi-VN" sz="3200" dirty="0">
                <a:solidFill>
                  <a:srgbClr val="616100"/>
                </a:solidFill>
                <a:latin typeface="Arial" panose="020B0604020202020204" pitchFamily="34" charset="0"/>
                <a:ea typeface="+mn-ea"/>
                <a:cs typeface="+mn-cs"/>
              </a:rPr>
              <a:t>- Đăm chiêu: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0783" y="420250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>
              <a:buClr>
                <a:prstClr val="black"/>
              </a:buClr>
              <a:defRPr/>
            </a:pPr>
            <a:r>
              <a:rPr lang="vi-VN" sz="3200" dirty="0">
                <a:solidFill>
                  <a:srgbClr val="616100"/>
                </a:solidFill>
                <a:latin typeface="Arial" panose="020B0604020202020204" pitchFamily="34" charset="0"/>
                <a:ea typeface="+mn-ea"/>
                <a:cs typeface="+mn-cs"/>
              </a:rPr>
              <a:t>- R</a:t>
            </a:r>
            <a:r>
              <a:rPr lang="en-US" sz="3200" dirty="0">
                <a:solidFill>
                  <a:srgbClr val="616100"/>
                </a:solidFill>
                <a:latin typeface="Arial" panose="020B0604020202020204" pitchFamily="34" charset="0"/>
                <a:ea typeface="+mn-ea"/>
                <a:cs typeface="+mn-cs"/>
              </a:rPr>
              <a:t>ơ</a:t>
            </a:r>
            <a:r>
              <a:rPr lang="vi-VN" sz="3200" dirty="0">
                <a:solidFill>
                  <a:srgbClr val="616100"/>
                </a:solidFill>
                <a:latin typeface="Arial" panose="020B0604020202020204" pitchFamily="34" charset="0"/>
                <a:ea typeface="+mn-ea"/>
                <a:cs typeface="+mn-cs"/>
              </a:rPr>
              <a:t>m r</a:t>
            </a:r>
            <a:r>
              <a:rPr lang="en-US" sz="3200" dirty="0">
                <a:solidFill>
                  <a:srgbClr val="616100"/>
                </a:solidFill>
                <a:latin typeface="Arial" panose="020B0604020202020204" pitchFamily="34" charset="0"/>
                <a:ea typeface="+mn-ea"/>
                <a:cs typeface="+mn-cs"/>
              </a:rPr>
              <a:t>ớ</a:t>
            </a:r>
            <a:r>
              <a:rPr lang="vi-VN" sz="3200" dirty="0">
                <a:solidFill>
                  <a:srgbClr val="616100"/>
                </a:solidFill>
                <a:latin typeface="Arial" panose="020B0604020202020204" pitchFamily="34" charset="0"/>
                <a:ea typeface="+mn-ea"/>
                <a:cs typeface="+mn-cs"/>
              </a:rPr>
              <a:t>m: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00407" y="829179"/>
            <a:ext cx="7693187" cy="1266841"/>
            <a:chOff x="2300407" y="829179"/>
            <a:chExt cx="7693187" cy="1266841"/>
          </a:xfrm>
        </p:grpSpPr>
        <p:grpSp>
          <p:nvGrpSpPr>
            <p:cNvPr id="100" name="Google Shape;378;p32">
              <a:extLst>
                <a:ext uri="{FF2B5EF4-FFF2-40B4-BE49-F238E27FC236}">
                  <a16:creationId xmlns:a16="http://schemas.microsoft.com/office/drawing/2014/main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101" name="Google Shape;379;p32">
                <a:extLst>
                  <a:ext uri="{FF2B5EF4-FFF2-40B4-BE49-F238E27FC236}">
                    <a16:creationId xmlns:a16="http://schemas.microsoft.com/office/drawing/2014/main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380;p32">
                <a:extLst>
                  <a:ext uri="{FF2B5EF4-FFF2-40B4-BE49-F238E27FC236}">
                    <a16:creationId xmlns:a16="http://schemas.microsoft.com/office/drawing/2014/main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381;p32">
                <a:extLst>
                  <a:ext uri="{FF2B5EF4-FFF2-40B4-BE49-F238E27FC236}">
                    <a16:creationId xmlns:a16="http://schemas.microsoft.com/office/drawing/2014/main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4" name="Google Shape;386;p32">
              <a:extLst>
                <a:ext uri="{FF2B5EF4-FFF2-40B4-BE49-F238E27FC236}">
                  <a16:creationId xmlns:a16="http://schemas.microsoft.com/office/drawing/2014/main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851021"/>
              <a:ext cx="7070400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lvl="0" indent="0">
                <a:buClr>
                  <a:prstClr val="black"/>
                </a:buClr>
                <a:defRPr/>
              </a:pPr>
              <a:r>
                <a:rPr lang="vi-VN" sz="4000" dirty="0">
                  <a:solidFill>
                    <a:srgbClr val="616100"/>
                  </a:solidFill>
                  <a:latin typeface="Arial" panose="020B0604020202020204" pitchFamily="34" charset="0"/>
                  <a:ea typeface="+mn-ea"/>
                  <a:cs typeface="+mn-cs"/>
                </a:rPr>
                <a:t>TỪ NGỮ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ADA681-5176-DF2B-BF55-61D296DA44B7}"/>
              </a:ext>
            </a:extLst>
          </p:cNvPr>
          <p:cNvSpPr txBox="1"/>
          <p:nvPr/>
        </p:nvSpPr>
        <p:spPr>
          <a:xfrm>
            <a:off x="2736379" y="4283913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616100"/>
                </a:solidFill>
                <a:latin typeface="Arial" panose="020B0604020202020204" pitchFamily="34" charset="0"/>
              </a:rPr>
              <a:t> ứ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616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nước mắt như sắp khóc.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4E497-01D8-17B4-BF73-67DCB65E4E41}"/>
              </a:ext>
            </a:extLst>
          </p:cNvPr>
          <p:cNvSpPr txBox="1"/>
          <p:nvPr/>
        </p:nvSpPr>
        <p:spPr>
          <a:xfrm>
            <a:off x="2154263" y="2421677"/>
            <a:ext cx="9885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616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gợi tả dáng vẻ làm một việc gì đó một cách khó nhọc, kiên nhẫn.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C0A876-88A2-8AD5-808D-B9597125C047}"/>
              </a:ext>
            </a:extLst>
          </p:cNvPr>
          <p:cNvSpPr txBox="1"/>
          <p:nvPr/>
        </p:nvSpPr>
        <p:spPr>
          <a:xfrm>
            <a:off x="2864602" y="3373481"/>
            <a:ext cx="91749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616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vẻ mặt suy nghĩ, băn khoăn về một điều gì đó.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765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24" grpId="0"/>
      <p:bldP spid="25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7646" y="2484886"/>
            <a:ext cx="7211175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5221" y="3833243"/>
            <a:ext cx="72136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221" y="5181600"/>
            <a:ext cx="7213600" cy="64633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3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build="allAtOnce" animBg="1"/>
      <p:bldP spid="8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1" y="2352320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683870" y="2564705"/>
            <a:ext cx="8169010" cy="8642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1. Hai chị em đã viết gì trong tấm thiệp tặng bố? </a:t>
            </a:r>
            <a:endParaRPr kumimoji="0" lang="vi-VN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indent="0"/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16" name="Picture 1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064" y="659581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C3F198-70F5-7E6E-A8A9-A9B4555BF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875" y="3951921"/>
            <a:ext cx="9228005" cy="34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95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6" y="526552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1" y="2352320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006" y="2469383"/>
            <a:ext cx="8254327" cy="183279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nào dưới đây thể hiện cảm xúc của bố khi nhận quà của hai chị em?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76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indent="0">
              <a:spcAft>
                <a:spcPts val="500"/>
              </a:spcAft>
              <a:buSzTx/>
              <a:defRPr/>
            </a:pPr>
            <a:r>
              <a:rPr lang="en-US" sz="3200" dirty="0">
                <a:solidFill>
                  <a:srgbClr val="576000"/>
                </a:solidFill>
                <a:latin typeface="Arial" panose="020B0604020202020204" pitchFamily="34" charset="0"/>
              </a:rPr>
              <a:t>a</a:t>
            </a:r>
            <a:r>
              <a:rPr lang="vi-VN" sz="3200" dirty="0">
                <a:solidFill>
                  <a:srgbClr val="576000"/>
                </a:solidFill>
                <a:latin typeface="Arial" panose="020B0604020202020204" pitchFamily="34" charset="0"/>
              </a:rPr>
              <a:t>. băn khoăn</a:t>
            </a:r>
            <a:endParaRPr lang="en-US" sz="3200" dirty="0">
              <a:solidFill>
                <a:srgbClr val="576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576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đăm chiêu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576000"/>
                </a:solidFill>
                <a:latin typeface="Arial" panose="020B0604020202020204" pitchFamily="34" charset="0"/>
              </a:rPr>
              <a:t>c. hồi hộp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45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ngạc nhiên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3B0ED-3CA4-4DE0-ABC1-79FB22A9436A}"/>
              </a:ext>
            </a:extLst>
          </p:cNvPr>
          <p:cNvSpPr txBox="1"/>
          <p:nvPr/>
        </p:nvSpPr>
        <p:spPr>
          <a:xfrm>
            <a:off x="1810907" y="2716991"/>
            <a:ext cx="70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70D9931-69AD-15A1-7410-8A1F0506B021}"/>
              </a:ext>
            </a:extLst>
          </p:cNvPr>
          <p:cNvSpPr/>
          <p:nvPr/>
        </p:nvSpPr>
        <p:spPr>
          <a:xfrm>
            <a:off x="2843776" y="6225301"/>
            <a:ext cx="499031" cy="4803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810;p36">
            <a:extLst>
              <a:ext uri="{FF2B5EF4-FFF2-40B4-BE49-F238E27FC236}">
                <a16:creationId xmlns:a16="http://schemas.microsoft.com/office/drawing/2014/main" id="{FBEBB4D7-8F9B-4DBF-8822-1D9351E248A8}"/>
              </a:ext>
            </a:extLst>
          </p:cNvPr>
          <p:cNvSpPr/>
          <p:nvPr/>
        </p:nvSpPr>
        <p:spPr>
          <a:xfrm>
            <a:off x="1095595" y="2532033"/>
            <a:ext cx="1235133" cy="1206833"/>
          </a:xfrm>
          <a:custGeom>
            <a:avLst/>
            <a:gdLst/>
            <a:ahLst/>
            <a:cxnLst/>
            <a:rect l="l" t="t" r="r" b="b"/>
            <a:pathLst>
              <a:path w="37054" h="36205" extrusionOk="0">
                <a:moveTo>
                  <a:pt x="20171" y="2897"/>
                </a:moveTo>
                <a:cubicBezTo>
                  <a:pt x="13692" y="2897"/>
                  <a:pt x="4629" y="3248"/>
                  <a:pt x="1730" y="9043"/>
                </a:cubicBezTo>
                <a:cubicBezTo>
                  <a:pt x="-53" y="12607"/>
                  <a:pt x="-138" y="17159"/>
                  <a:pt x="1007" y="20976"/>
                </a:cubicBezTo>
                <a:cubicBezTo>
                  <a:pt x="4030" y="31052"/>
                  <a:pt x="25605" y="39758"/>
                  <a:pt x="31018" y="30738"/>
                </a:cubicBezTo>
                <a:cubicBezTo>
                  <a:pt x="35128" y="23889"/>
                  <a:pt x="35698" y="10984"/>
                  <a:pt x="28849" y="6874"/>
                </a:cubicBezTo>
                <a:cubicBezTo>
                  <a:pt x="23310" y="3550"/>
                  <a:pt x="15464" y="1093"/>
                  <a:pt x="9685" y="3981"/>
                </a:cubicBezTo>
                <a:cubicBezTo>
                  <a:pt x="4809" y="6417"/>
                  <a:pt x="1259" y="11997"/>
                  <a:pt x="284" y="17360"/>
                </a:cubicBezTo>
                <a:cubicBezTo>
                  <a:pt x="-548" y="21937"/>
                  <a:pt x="728" y="27711"/>
                  <a:pt x="4261" y="30738"/>
                </a:cubicBezTo>
                <a:cubicBezTo>
                  <a:pt x="11500" y="36942"/>
                  <a:pt x="25587" y="38389"/>
                  <a:pt x="32826" y="32185"/>
                </a:cubicBezTo>
                <a:cubicBezTo>
                  <a:pt x="38778" y="27085"/>
                  <a:pt x="37895" y="15205"/>
                  <a:pt x="33549" y="8682"/>
                </a:cubicBezTo>
                <a:cubicBezTo>
                  <a:pt x="28537" y="1160"/>
                  <a:pt x="16090" y="-1774"/>
                  <a:pt x="7516" y="1089"/>
                </a:cubicBez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659568" y="2012056"/>
            <a:ext cx="10973632" cy="213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39700" indent="0"/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4B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3.Vì sao bố rất vui khi nhận quà mà người chị lại rơm rớm nước mắt?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5" y="448890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682885" y="4388197"/>
            <a:ext cx="9293037" cy="16721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8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27211" y="937945"/>
            <a:ext cx="8452894" cy="1641933"/>
            <a:chOff x="2300407" y="829179"/>
            <a:chExt cx="7693187" cy="1266841"/>
          </a:xfrm>
        </p:grpSpPr>
        <p:grpSp>
          <p:nvGrpSpPr>
            <p:cNvPr id="100" name="Google Shape;378;p32">
              <a:extLst>
                <a:ext uri="{FF2B5EF4-FFF2-40B4-BE49-F238E27FC236}">
                  <a16:creationId xmlns:a16="http://schemas.microsoft.com/office/drawing/2014/main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101" name="Google Shape;379;p32">
                <a:extLst>
                  <a:ext uri="{FF2B5EF4-FFF2-40B4-BE49-F238E27FC236}">
                    <a16:creationId xmlns:a16="http://schemas.microsoft.com/office/drawing/2014/main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2" name="Google Shape;380;p32">
                <a:extLst>
                  <a:ext uri="{FF2B5EF4-FFF2-40B4-BE49-F238E27FC236}">
                    <a16:creationId xmlns:a16="http://schemas.microsoft.com/office/drawing/2014/main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3" name="Google Shape;381;p32">
                <a:extLst>
                  <a:ext uri="{FF2B5EF4-FFF2-40B4-BE49-F238E27FC236}">
                    <a16:creationId xmlns:a16="http://schemas.microsoft.com/office/drawing/2014/main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04" name="Google Shape;386;p32">
              <a:extLst>
                <a:ext uri="{FF2B5EF4-FFF2-40B4-BE49-F238E27FC236}">
                  <a16:creationId xmlns:a16="http://schemas.microsoft.com/office/drawing/2014/main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851021"/>
              <a:ext cx="7070400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Montserrat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pic>
        <p:nvPicPr>
          <p:cNvPr id="3076" name="Picture 4" descr="Phim Hoạt Hình Năm Mới Cô Gái Dễ Thương Minh Họa Hình ảnh | Định dạng hình  ảnh PSD 611547320| vn.lovepik.com">
            <a:extLst>
              <a:ext uri="{FF2B5EF4-FFF2-40B4-BE49-F238E27FC236}">
                <a16:creationId xmlns:a16="http://schemas.microsoft.com/office/drawing/2014/main" id="{D600CB2B-FF14-47CB-934A-161893CDB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37" y="3429000"/>
            <a:ext cx="3228748" cy="322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B3C5E3-BAEA-48F2-890A-B3E80CA78B31}"/>
              </a:ext>
            </a:extLst>
          </p:cNvPr>
          <p:cNvSpPr/>
          <p:nvPr/>
        </p:nvSpPr>
        <p:spPr>
          <a:xfrm>
            <a:off x="1040041" y="1160430"/>
            <a:ext cx="91163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4B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Bố đã làm gì để hai chị em cảm thấy rất vui?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B75362-438D-01EB-D1BD-E1A38A772DF5}"/>
              </a:ext>
            </a:extLst>
          </p:cNvPr>
          <p:cNvSpPr txBox="1"/>
          <p:nvPr/>
        </p:nvSpPr>
        <p:spPr>
          <a:xfrm>
            <a:off x="3531985" y="2787215"/>
            <a:ext cx="76435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CF0F9103-447C-BBFB-B45D-CAA33F7497F3}"/>
              </a:ext>
            </a:extLst>
          </p:cNvPr>
          <p:cNvSpPr/>
          <p:nvPr/>
        </p:nvSpPr>
        <p:spPr>
          <a:xfrm>
            <a:off x="2327487" y="4676005"/>
            <a:ext cx="2030090" cy="184494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287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6"/>
          <p:cNvGrpSpPr/>
          <p:nvPr/>
        </p:nvGrpSpPr>
        <p:grpSpPr>
          <a:xfrm rot="-10790939">
            <a:off x="1154262" y="210852"/>
            <a:ext cx="9883475" cy="1871608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3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992" y="1297949"/>
            <a:ext cx="158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57D781-7D02-349C-A598-F70BFFE37DDB}"/>
              </a:ext>
            </a:extLst>
          </p:cNvPr>
          <p:cNvSpPr txBox="1"/>
          <p:nvPr/>
        </p:nvSpPr>
        <p:spPr>
          <a:xfrm>
            <a:off x="2516312" y="490169"/>
            <a:ext cx="802064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4B4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 Em thích nhất chi tiết nào trong câu chuyện trên? Vì sao?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33383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325021" y="4572000"/>
            <a:ext cx="11605646" cy="2190845"/>
            <a:chOff x="-53293" y="2190760"/>
            <a:chExt cx="9211855" cy="2951064"/>
          </a:xfrm>
        </p:grpSpPr>
        <p:pic>
          <p:nvPicPr>
            <p:cNvPr id="4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5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6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9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6" y="488016"/>
            <a:ext cx="8117285" cy="931176"/>
            <a:chOff x="603225" y="2182575"/>
            <a:chExt cx="2577800" cy="424450"/>
          </a:xfrm>
        </p:grpSpPr>
        <p:sp>
          <p:nvSpPr>
            <p:cNvPr id="11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D4FB8AE-6AFB-4A43-B44D-29E004B72875}"/>
              </a:ext>
            </a:extLst>
          </p:cNvPr>
          <p:cNvSpPr/>
          <p:nvPr/>
        </p:nvSpPr>
        <p:spPr>
          <a:xfrm>
            <a:off x="5279346" y="124685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ững hình ảnh gia đình đẹp, hạnh phúc và ý nghĩa nhất">
            <a:extLst>
              <a:ext uri="{FF2B5EF4-FFF2-40B4-BE49-F238E27FC236}">
                <a16:creationId xmlns:a16="http://schemas.microsoft.com/office/drawing/2014/main" id="{14E2F279-ACF3-49C0-8DF9-D708560B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4" y="1661447"/>
            <a:ext cx="3791001" cy="44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31257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22414" y="-58404"/>
            <a:ext cx="3491455" cy="764707"/>
            <a:chOff x="3033620" y="-87606"/>
            <a:chExt cx="5237182" cy="114706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3B2686-5CB0-486E-98C9-50DE505900F1}"/>
                </a:ext>
              </a:extLst>
            </p:cNvPr>
            <p:cNvSpPr txBox="1"/>
            <p:nvPr/>
          </p:nvSpPr>
          <p:spPr>
            <a:xfrm>
              <a:off x="4208337" y="-87606"/>
              <a:ext cx="4062465" cy="1061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04815">
                <a:lnSpc>
                  <a:spcPct val="150000"/>
                </a:lnSpc>
              </a:pPr>
              <a:r>
                <a:rPr lang="en-US" sz="2933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</a:t>
              </a:r>
              <a:r>
                <a:rPr lang="vi-VN" sz="2933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r>
                <a:rPr lang="en-US" sz="2933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LẠI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B075D2-4E03-4D2A-A1E7-D651A4F89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3033620" y="0"/>
              <a:ext cx="1174717" cy="105945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2A83C08-8537-49A4-8D6C-00A3D70F9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" y="1529509"/>
            <a:ext cx="551058" cy="520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6824B-4706-47B3-A06F-07ABDD0EAF3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" y="3400846"/>
            <a:ext cx="551058" cy="551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222B6A-E259-5485-C734-C5FDA3398584}"/>
              </a:ext>
            </a:extLst>
          </p:cNvPr>
          <p:cNvSpPr txBox="1"/>
          <p:nvPr/>
        </p:nvSpPr>
        <p:spPr>
          <a:xfrm>
            <a:off x="596528" y="815725"/>
            <a:ext cx="11800763" cy="6368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                       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*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nghía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Ừ.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kumimoji="0" lang="vi-VN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viết thêm vào tấm thiệp. Quà “bí mật” tặng bố đã xong. </a:t>
            </a:r>
            <a:r>
              <a:rPr kumimoji="0" lang="vi-VN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đang ngồi trước máy tính, mặt đăm chiêu. 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ơi...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nhìn hai chị em.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sao thế?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 con...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bố!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hồi hộp nhìn bố. Bố ngạc nhiên mở quà, đọc chăm ch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Rồi bố cười giòn giã: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Ngạc nhiên chưa? Hai chị em tặng bố. Còn tiết lộ bí mật bố nấu ăn không ngon nữa.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nhìn em. Em nhìn chị. Cả hai nhìn tấm thiệp. Thôi, quên x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oá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dòng “Nấu ăn không ngon” rồi. Mắt chị rơm rớm. 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 ơn hai con. Đây là món quà đặc biệt nhất bố được nhận đấy. 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muốn thêm một ý nữa là: Bố rất yêu các con.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Ừ nhỉ, sao cả hai chị em đều quên. Ba bố con cười vang cả nhà.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444400"/>
                </a:solidFill>
                <a:effectLst/>
                <a:uLnTx/>
                <a:uFillTx/>
              </a:rPr>
              <a:t>(Phong Điệp)</a:t>
            </a: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EBD06-42C8-7436-D450-8C70EF184527}"/>
              </a:ext>
            </a:extLst>
          </p:cNvPr>
          <p:cNvSpPr txBox="1"/>
          <p:nvPr/>
        </p:nvSpPr>
        <p:spPr>
          <a:xfrm>
            <a:off x="4660106" y="-24482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solidFill>
                  <a:srgbClr val="6A44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MÓN QUÀ ĐẶC BIỆT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2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81137" y="570763"/>
            <a:ext cx="2647547" cy="995209"/>
            <a:chOff x="337444" y="617893"/>
            <a:chExt cx="1645546" cy="14928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04815"/>
              <a:r>
                <a:rPr lang="en-US" sz="5867" dirty="0">
                  <a:solidFill>
                    <a:srgbClr val="5B9BD5">
                      <a:lumMod val="50000"/>
                    </a:srgbClr>
                  </a:solidFill>
                  <a:latin typeface="UTM Cookies" panose="02040603050506020204" pitchFamily="18" charset="0"/>
                </a:rPr>
                <a:t>BÀI 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613647" cy="149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04815"/>
              <a:r>
                <a:rPr lang="en-US" sz="5867" dirty="0">
                  <a:solidFill>
                    <a:srgbClr val="5B9BD5"/>
                  </a:solidFill>
                  <a:latin typeface="UTM Cookies" panose="02040603050506020204" pitchFamily="18" charset="0"/>
                </a:rPr>
                <a:t>BÀI 18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57743" y="885886"/>
            <a:ext cx="8129346" cy="6622030"/>
            <a:chOff x="2644198" y="1109373"/>
            <a:chExt cx="12194019" cy="9933045"/>
          </a:xfrm>
        </p:grpSpPr>
        <p:pic>
          <p:nvPicPr>
            <p:cNvPr id="13" name="Picture 4" descr="Cloud Umbrella Sun The Sun Is Hiding Behind The Clouds, Cloud Clipart, Sun,  Frame PNG Transparent Clipart Image and PSD File for Free Download |  ดวงอาทิตย์, ภาพประกอบ, กรอบ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79" b="100000" l="0" r="100000">
                          <a14:foregroundMark x1="55000" y1="30691" x2="55000" y2="30691"/>
                          <a14:foregroundMark x1="62500" y1="23657" x2="63021" y2="23785"/>
                          <a14:foregroundMark x1="73646" y1="22123" x2="73646" y2="22123"/>
                          <a14:foregroundMark x1="83646" y1="30691" x2="83646" y2="30691"/>
                          <a14:foregroundMark x1="88750" y1="44629" x2="88750" y2="44629"/>
                          <a14:foregroundMark x1="81667" y1="29028" x2="85729" y2="27494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44198" y="1109373"/>
              <a:ext cx="12194019" cy="99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95E369-22E3-47BF-A4B6-6F6C7AEDEE5A}"/>
                </a:ext>
              </a:extLst>
            </p:cNvPr>
            <p:cNvGrpSpPr/>
            <p:nvPr/>
          </p:nvGrpSpPr>
          <p:grpSpPr>
            <a:xfrm>
              <a:off x="4100664" y="5671987"/>
              <a:ext cx="9338083" cy="2720823"/>
              <a:chOff x="5540886" y="5545391"/>
              <a:chExt cx="9338083" cy="272082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0A94BE-1705-46B6-A274-580473BF97B9}"/>
                  </a:ext>
                </a:extLst>
              </p:cNvPr>
              <p:cNvSpPr txBox="1"/>
              <p:nvPr/>
            </p:nvSpPr>
            <p:spPr>
              <a:xfrm>
                <a:off x="5540886" y="6637499"/>
                <a:ext cx="9338083" cy="1628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04815">
                  <a:lnSpc>
                    <a:spcPct val="150000"/>
                  </a:lnSpc>
                </a:pPr>
                <a:r>
                  <a:rPr lang="en-US" sz="4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VIẾT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BBE2AD-294A-48DF-B8A0-D8D32093CB5F}"/>
                  </a:ext>
                </a:extLst>
              </p:cNvPr>
              <p:cNvSpPr txBox="1"/>
              <p:nvPr/>
            </p:nvSpPr>
            <p:spPr>
              <a:xfrm>
                <a:off x="7393662" y="5545391"/>
                <a:ext cx="5549134" cy="1504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04815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ED9A13"/>
                    </a:solidFill>
                    <a:latin typeface="UTM Avo" panose="02040603050506020204" pitchFamily="18" charset="0"/>
                  </a:rPr>
                  <a:t>TIẾT </a:t>
                </a:r>
                <a:r>
                  <a:rPr lang="en-US" sz="4400" b="1" dirty="0">
                    <a:solidFill>
                      <a:srgbClr val="ED9A13"/>
                    </a:solidFill>
                    <a:latin typeface="UTM Avo" panose="02040603050506020204" pitchFamily="18" charset="0"/>
                  </a:rPr>
                  <a:t>1 – 2  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8773CF-A7E1-9471-ECB2-2E02D4D1D5CF}"/>
              </a:ext>
            </a:extLst>
          </p:cNvPr>
          <p:cNvSpPr txBox="1"/>
          <p:nvPr/>
        </p:nvSpPr>
        <p:spPr>
          <a:xfrm>
            <a:off x="2516953" y="714424"/>
            <a:ext cx="6580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A44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MÓN QUÀ ĐẶC BIỆT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1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7" y="1655171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18:      </a:t>
            </a:r>
            <a:r>
              <a:rPr lang="en-US" sz="4500" dirty="0">
                <a:solidFill>
                  <a:srgbClr val="836A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MÓN QUÀ ĐẶC BIỆT</a:t>
            </a:r>
            <a:endParaRPr lang="en-US" sz="4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809976" y="570763"/>
            <a:ext cx="925021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en-US" sz="5334" dirty="0">
                <a:solidFill>
                  <a:srgbClr val="0070C0"/>
                </a:solidFill>
                <a:latin typeface="UTM Cookies" panose="02040603050506020204" pitchFamily="18" charset="0"/>
              </a:rPr>
              <a:t>ÔN VIẾT CHỮ HOA G, H</a:t>
            </a:r>
          </a:p>
        </p:txBody>
      </p:sp>
      <p:sp>
        <p:nvSpPr>
          <p:cNvPr id="10" name="Oval 9"/>
          <p:cNvSpPr/>
          <p:nvPr/>
        </p:nvSpPr>
        <p:spPr>
          <a:xfrm>
            <a:off x="10881360" y="5913120"/>
            <a:ext cx="45720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815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-126930" y="1933427"/>
            <a:ext cx="4601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4815">
              <a:lnSpc>
                <a:spcPct val="150000"/>
              </a:lnSpc>
            </a:pPr>
            <a:r>
              <a:rPr lang="en-US" sz="29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933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933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2933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 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vi-VN" sz="2667" dirty="0">
                <a:solidFill>
                  <a:srgbClr val="FF0000"/>
                </a:solidFill>
                <a:latin typeface="UTM Avo" panose="02040603050506020204" pitchFamily="18" charset="0"/>
              </a:rPr>
              <a:t>cỡ nhỏ)</a:t>
            </a:r>
            <a:endParaRPr lang="en-US" sz="2667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9D6F5-571F-54CD-8387-119D681F9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481" y="435694"/>
            <a:ext cx="1615580" cy="1609483"/>
          </a:xfrm>
          <a:prstGeom prst="rect">
            <a:avLst/>
          </a:prstGeom>
        </p:spPr>
      </p:pic>
      <p:pic>
        <p:nvPicPr>
          <p:cNvPr id="3" name="Cách viết chữ G hoa cỡ nhỏ, chuẩn theo chương chương trình mới, có hướng dẫn cách viết.">
            <a:hlinkClick r:id="" action="ppaction://media"/>
            <a:extLst>
              <a:ext uri="{FF2B5EF4-FFF2-40B4-BE49-F238E27FC236}">
                <a16:creationId xmlns:a16="http://schemas.microsoft.com/office/drawing/2014/main" id="{FE204A52-76AA-8D90-2AD1-CE6470C48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164" y="2981695"/>
            <a:ext cx="5823836" cy="3554016"/>
          </a:xfrm>
          <a:prstGeom prst="rect">
            <a:avLst/>
          </a:prstGeom>
        </p:spPr>
      </p:pic>
      <p:pic>
        <p:nvPicPr>
          <p:cNvPr id="4" name="Chữ hoa H cỡ nhỏ">
            <a:hlinkClick r:id="" action="ppaction://media"/>
            <a:extLst>
              <a:ext uri="{FF2B5EF4-FFF2-40B4-BE49-F238E27FC236}">
                <a16:creationId xmlns:a16="http://schemas.microsoft.com/office/drawing/2014/main" id="{1DB3EAD8-69E1-0AE4-E3E6-2DBAD77C124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5534" y="2667000"/>
            <a:ext cx="5254661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CF4869-448D-D881-F055-758BECC70674}"/>
              </a:ext>
            </a:extLst>
          </p:cNvPr>
          <p:cNvSpPr txBox="1"/>
          <p:nvPr/>
        </p:nvSpPr>
        <p:spPr>
          <a:xfrm>
            <a:off x="7461959" y="1682221"/>
            <a:ext cx="4601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4815">
              <a:lnSpc>
                <a:spcPct val="150000"/>
              </a:lnSpc>
            </a:pPr>
            <a:r>
              <a:rPr lang="en-US" sz="29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r>
              <a:rPr lang="en-US" sz="2933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933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r>
              <a:rPr lang="en-US" sz="2933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 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vi-VN" sz="2667" dirty="0">
                <a:solidFill>
                  <a:srgbClr val="FF0000"/>
                </a:solidFill>
                <a:latin typeface="UTM Avo" panose="02040603050506020204" pitchFamily="18" charset="0"/>
              </a:rPr>
              <a:t>cỡ nhỏ)</a:t>
            </a:r>
            <a:endParaRPr lang="en-US" sz="2667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6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ảng Con Cho Học Sinh Tập Viết - Hồng Hà | Shopee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8" b="16387"/>
          <a:stretch/>
        </p:blipFill>
        <p:spPr bwMode="auto">
          <a:xfrm>
            <a:off x="2761343" y="1806501"/>
            <a:ext cx="7353300" cy="497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67630" y="3853725"/>
            <a:ext cx="5755345" cy="102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en-US" sz="6067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6067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Hà</a:t>
            </a:r>
            <a:r>
              <a:rPr lang="en-US" sz="6067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6067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Giang</a:t>
            </a:r>
            <a:endParaRPr lang="en-US" sz="6067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809976" y="570763"/>
            <a:ext cx="925021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en-US" sz="5867" dirty="0">
                <a:solidFill>
                  <a:srgbClr val="0070C0"/>
                </a:solidFill>
                <a:latin typeface="UTM Cookies" panose="02040603050506020204" pitchFamily="18" charset="0"/>
              </a:rPr>
              <a:t>VIẾT TÊN RIÊNG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D7F6E6-80FA-09F7-9FD9-754B65118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78" y="435694"/>
            <a:ext cx="161558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809976" y="532059"/>
            <a:ext cx="925021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en-US" sz="5867" dirty="0">
                <a:solidFill>
                  <a:srgbClr val="0070C0"/>
                </a:solidFill>
                <a:latin typeface="UTM Cookies" panose="02040603050506020204" pitchFamily="18" charset="0"/>
              </a:rPr>
              <a:t>VIẾT CÂU ỨNG DỤNG</a:t>
            </a:r>
          </a:p>
        </p:txBody>
      </p:sp>
      <p:sp>
        <p:nvSpPr>
          <p:cNvPr id="10" name="Oval 9"/>
          <p:cNvSpPr/>
          <p:nvPr/>
        </p:nvSpPr>
        <p:spPr>
          <a:xfrm>
            <a:off x="10881360" y="5913120"/>
            <a:ext cx="45720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815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93354" y="1777881"/>
            <a:ext cx="9740486" cy="1611063"/>
            <a:chOff x="-36390" y="3858327"/>
            <a:chExt cx="17947131" cy="2968432"/>
          </a:xfrm>
        </p:grpSpPr>
        <p:pic>
          <p:nvPicPr>
            <p:cNvPr id="7" name="Picture 6" descr="DATA:Ke o li:ke oli-60%-08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779" b="16772"/>
            <a:stretch/>
          </p:blipFill>
          <p:spPr bwMode="auto">
            <a:xfrm>
              <a:off x="-36390" y="3858327"/>
              <a:ext cx="17706108" cy="2968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995253" y="4461239"/>
              <a:ext cx="15160516" cy="107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04815"/>
              <a:r>
                <a:rPr lang="fr-FR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Kìa</a:t>
              </a:r>
              <a:r>
                <a:rPr lang="fr-FR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Hà</a:t>
              </a:r>
              <a:r>
                <a:rPr lang="fr-FR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Giang</a:t>
              </a:r>
              <a:r>
                <a:rPr lang="fr-FR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đó</a:t>
              </a:r>
              <a:r>
                <a:rPr lang="fr-FR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sương</a:t>
              </a:r>
              <a:r>
                <a:rPr lang="fr-FR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giăng</a:t>
              </a:r>
              <a:r>
                <a:rPr lang="fr-FR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trắng</a:t>
              </a:r>
              <a:endParaRPr lang="en-US" sz="32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9958" y="5569724"/>
              <a:ext cx="17290783" cy="1190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04815"/>
              <a:r>
                <a:rPr lang="en-US" sz="3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gạo</a:t>
              </a:r>
              <a:r>
                <a:rPr lang="en-US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bừng</a:t>
              </a:r>
              <a:r>
                <a:rPr lang="en-US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lên</a:t>
              </a:r>
              <a:r>
                <a:rPr lang="en-US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sông</a:t>
              </a:r>
              <a:r>
                <a:rPr lang="en-US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HP001 4 hàng" panose="020B0603050302020204" pitchFamily="34" charset="0"/>
                </a:rPr>
                <a:t>ra.</a:t>
              </a:r>
              <a:endParaRPr lang="en-US" sz="32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2325294" y="3639557"/>
            <a:ext cx="9604665" cy="2195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04815">
              <a:lnSpc>
                <a:spcPct val="150000"/>
              </a:lnSpc>
            </a:pPr>
            <a:r>
              <a:rPr lang="vi-VN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a.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cái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</a:p>
          <a:p>
            <a:pPr algn="just" defTabSz="304815">
              <a:lnSpc>
                <a:spcPct val="150000"/>
              </a:lnSpc>
            </a:pPr>
            <a:endParaRPr lang="vi-VN" sz="1333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304815">
              <a:lnSpc>
                <a:spcPct val="150000"/>
              </a:lnSpc>
            </a:pPr>
            <a:r>
              <a:rPr lang="vi-VN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b.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Khoảng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giữa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ghi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như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thế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vi-VN" sz="2133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304815">
              <a:lnSpc>
                <a:spcPct val="150000"/>
              </a:lnSpc>
            </a:pPr>
            <a:endParaRPr lang="vi-VN" sz="16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 defTabSz="304815">
              <a:lnSpc>
                <a:spcPct val="150000"/>
              </a:lnSpc>
            </a:pP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c.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cái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133" b="1" dirty="0">
                <a:solidFill>
                  <a:prstClr val="black"/>
                </a:solidFill>
                <a:latin typeface="UTM Avo" panose="02040603050506020204" pitchFamily="18" charset="0"/>
              </a:rPr>
              <a:t> 2.5 li ?</a:t>
            </a:r>
            <a:endParaRPr lang="vi-VN" sz="2133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9414" y="4204637"/>
            <a:ext cx="36285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>
                <a:solidFill>
                  <a:srgbClr val="FF0000"/>
                </a:solidFill>
                <a:latin typeface="HP001 4 hàng" panose="020B0603050302020204" pitchFamily="34" charset="0"/>
              </a:rPr>
              <a:t>K, H, 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2469414" y="4857901"/>
            <a:ext cx="8261481" cy="53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04815">
              <a:lnSpc>
                <a:spcPct val="150000"/>
              </a:lnSpc>
            </a:pPr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21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2469414" y="5850657"/>
            <a:ext cx="826148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vi-VN" sz="2133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133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133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>
                <a:solidFill>
                  <a:srgbClr val="FF0000"/>
                </a:solidFill>
                <a:latin typeface="HP001 4 hàng" panose="020B0603050302020204" pitchFamily="34" charset="0"/>
              </a:rPr>
              <a:t>H, K, G, b, h, l, 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94CAE3-F1D1-8900-CB19-588B9C3CC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23" y="364602"/>
            <a:ext cx="1618939" cy="16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3" grpId="0"/>
      <p:bldP spid="14" grpId="0" uiExpand="1"/>
      <p:bldP spid="16" grpId="0" uiExpan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4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C6C0646-CAA6-6F63-9B8F-D4657851E72B}"/>
              </a:ext>
            </a:extLst>
          </p:cNvPr>
          <p:cNvSpPr txBox="1"/>
          <p:nvPr/>
        </p:nvSpPr>
        <p:spPr>
          <a:xfrm>
            <a:off x="3498004" y="1466802"/>
            <a:ext cx="5755345" cy="102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4815"/>
            <a:r>
              <a:rPr lang="en-US" sz="6067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6067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Củng</a:t>
            </a:r>
            <a:r>
              <a:rPr lang="en-US" sz="6067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67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cố</a:t>
            </a:r>
            <a:r>
              <a:rPr lang="en-US" sz="6067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67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6067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hình ảnh đẹp về tình yêu làm hình nền cho máy tính">
            <a:extLst>
              <a:ext uri="{FF2B5EF4-FFF2-40B4-BE49-F238E27FC236}">
                <a16:creationId xmlns:a16="http://schemas.microsoft.com/office/drawing/2014/main" id="{D464F33C-F972-439A-AC17-A3D3F507E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008" y="87549"/>
            <a:ext cx="2833991" cy="2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B90C8C-0BF5-6FE1-BEB9-07ED36869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90" y="526470"/>
            <a:ext cx="1676400" cy="9715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0A00E6B-6241-B405-A70E-C56805027099}"/>
              </a:ext>
            </a:extLst>
          </p:cNvPr>
          <p:cNvSpPr txBox="1">
            <a:spLocks/>
          </p:cNvSpPr>
          <p:nvPr/>
        </p:nvSpPr>
        <p:spPr>
          <a:xfrm>
            <a:off x="2071990" y="294749"/>
            <a:ext cx="9804699" cy="207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pPr>
              <a:lnSpc>
                <a:spcPct val="150000"/>
              </a:lnSpc>
              <a:buClr>
                <a:prstClr val="black"/>
              </a:buClr>
            </a:pP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43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D4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4D4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4D4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4D4B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B29741-B355-5FF2-8E90-31DDEEC0FAE6}"/>
              </a:ext>
            </a:extLst>
          </p:cNvPr>
          <p:cNvSpPr txBox="1">
            <a:spLocks/>
          </p:cNvSpPr>
          <p:nvPr/>
        </p:nvSpPr>
        <p:spPr>
          <a:xfrm>
            <a:off x="395590" y="2366038"/>
            <a:ext cx="10562620" cy="29025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chúc bố mẹ ngủ ngon mỗi tối. </a:t>
            </a:r>
            <a:b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quan tâm mẹ khi mẹ ốm. </a:t>
            </a:r>
            <a:b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 đỡ bố mẹ những việc em có thể làm. </a:t>
            </a:r>
            <a:b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vi-VN" sz="38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chơi với em bé để đỡ đần bố mẹ, em tự sắp xếp đồ đạc để không phiền bố mẹ.</a:t>
            </a:r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8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795408" y="213891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6A44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MÓN QUÀ ĐẶC BIỆT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0" y="3718679"/>
            <a:ext cx="11800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6F129-14DD-06AE-D75A-1F3E3077C805}"/>
              </a:ext>
            </a:extLst>
          </p:cNvPr>
          <p:cNvSpPr txBox="1"/>
          <p:nvPr/>
        </p:nvSpPr>
        <p:spPr>
          <a:xfrm>
            <a:off x="388658" y="874311"/>
            <a:ext cx="11800763" cy="687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                    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*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700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nghía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Ừ.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A,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 c</a:t>
            </a:r>
            <a:r>
              <a:rPr lang="en-U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viết thêm vào tấm thiệp. Quà “bí mật” tặng bố đã xong. 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 đang ngồi trước máy tính, mặt đăm chiêu. 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 ơi... 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 nhìn hai chị em. 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sao thế? 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 con... 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bố!</a:t>
            </a:r>
            <a:endParaRPr lang="vi-VN" sz="1700" b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hồi hộp nhìn bố. Bố ngạc nhiên mở quà, đọc chăm ch</a:t>
            </a:r>
            <a:r>
              <a:rPr lang="en-US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Rồi bố cười giòn giã: 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Ngạc nhiên chưa? Hai chị em tặng bố. Còn tiết lộ bí mật bố nấu ăn không ngon nữa.</a:t>
            </a:r>
            <a:endParaRPr lang="vi-VN" sz="1700" b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 nhìn em. Em nhìn chị. Cả hai nhìn tấm thiệp. Thôi, quên x</a:t>
            </a:r>
            <a:r>
              <a:rPr lang="en-US" sz="1700" b="0" i="0" u="none" strike="noStrike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oá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dòng “Nấu ăn không ngon” rồi. Mắt chị rơm rớm. Nh</a:t>
            </a:r>
            <a:r>
              <a:rPr lang="en-U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  <a:endParaRPr lang="vi-VN" sz="1700" b="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 ơn hai con. Đây là món quà đặc biệt nhất bố được nhận đấy. B</a:t>
            </a:r>
            <a:r>
              <a:rPr lang="en-US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muốn thêm một ý nữa là: Bố rất yêu các con.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17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7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Ừ nhỉ, sao cả hai chị em đều quên. Ba bố con cười vang cả nhà.</a:t>
            </a:r>
            <a:endParaRPr lang="en-US" sz="1700" b="0" i="0" u="none" strike="noStrike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(Phong Điệp)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B6855-1CB4-FEF4-5472-D160A635F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495" y="1245146"/>
            <a:ext cx="5171607" cy="421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/>
      <p:bldP spid="19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A44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MÓN QUÀ ĐẶC BIỆT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6F129-14DD-06AE-D75A-1F3E3077C805}"/>
              </a:ext>
            </a:extLst>
          </p:cNvPr>
          <p:cNvSpPr txBox="1"/>
          <p:nvPr/>
        </p:nvSpPr>
        <p:spPr>
          <a:xfrm>
            <a:off x="388658" y="874311"/>
            <a:ext cx="11800763" cy="6553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                       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*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nghía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Ừ.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viết thêm vào tấm thiệp. Quà “bí mật” tặng bố đã xong.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đang ngồi trước máy tính, mặt đăm chiêu.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ơi...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nhìn hai chị em.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sao thế?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 con...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bố!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hồi hộp nhìn bố. Bố ngạc nhiên mở quà, đọc chăm ch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Rồi bố cười giòn giã: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Ngạc nhiên chưa? Hai chị em tặng bố. Còn tiết lộ bí mật bố nấu ăn không ngon nữa.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nhìn em. Em nhìn chị. Cả hai nhìn tấm thiệp. Thôi, quên x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oá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dòng “Nấu ăn không ngon” rồi. Mắt chị rơm rớm. 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 ơn hai con. Đây là món quà đặc biệt nhất bố được nhận đấy. B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muốn thêm một ý nữa là: Bố rất yêu các con.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Ừ nhỉ, sao cả hai chị em đều quên. Ba bố con cười vang cả nhà.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00" b="0" i="0" u="none" strike="noStrike" kern="1200" cap="none" spc="0" normalizeH="0" baseline="0" noProof="0" dirty="0">
                <a:ln>
                  <a:noFill/>
                </a:ln>
                <a:solidFill>
                  <a:srgbClr val="444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(Phong Điệp)</a:t>
            </a:r>
            <a:endParaRPr kumimoji="0" lang="vi-VN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B504B-821F-ABAB-B37E-CAF89F57C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" y="874311"/>
            <a:ext cx="420811" cy="519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CF24E8-3461-C93F-C982-964374DBB1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989"/>
            <a:ext cx="511168" cy="62086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A087FE5B-00EF-8568-4352-3272E59BD963}"/>
              </a:ext>
            </a:extLst>
          </p:cNvPr>
          <p:cNvSpPr/>
          <p:nvPr/>
        </p:nvSpPr>
        <p:spPr>
          <a:xfrm>
            <a:off x="7123399" y="1452739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64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>
            <a:extLst>
              <a:ext uri="{FF2B5EF4-FFF2-40B4-BE49-F238E27FC236}">
                <a16:creationId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8631875" y="1447512"/>
            <a:ext cx="3031910" cy="1821288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436821" y="-44195"/>
            <a:ext cx="6643726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6A44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MÓN QUÀ ĐẶC BIỆT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67" y="5492163"/>
            <a:ext cx="1447236" cy="144723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322139" y="67862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450079" y="3566492"/>
            <a:ext cx="426440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67561-4C16-5BAC-2514-926B40103235}"/>
              </a:ext>
            </a:extLst>
          </p:cNvPr>
          <p:cNvSpPr txBox="1"/>
          <p:nvPr/>
        </p:nvSpPr>
        <p:spPr>
          <a:xfrm>
            <a:off x="718588" y="509754"/>
            <a:ext cx="11897276" cy="3041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                       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*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nghía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Ừ.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</a:t>
            </a:r>
            <a:r>
              <a:rPr kumimoji="0" lang="vi-VN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 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viết thêm vào tấm thiệp. Quà “bí mật” tặng bố đã xong. </a:t>
            </a: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369CEB-DF37-B6ED-D416-B3D0A218E14C}"/>
              </a:ext>
            </a:extLst>
          </p:cNvPr>
          <p:cNvSpPr txBox="1"/>
          <p:nvPr/>
        </p:nvSpPr>
        <p:spPr>
          <a:xfrm>
            <a:off x="916680" y="3429000"/>
            <a:ext cx="10358640" cy="5106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đang ngồi trước máy tính, mặt đăm chiêu.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ơi...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 nhìn hai chị em.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sao thế?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 con...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sinh nhật bố!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hồi hộp nhìn bố. Bố ngạc nhiên mở quà, đọc chăm 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Rồi bố cười giòn giã: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Ngạc nhiên chưa? Hai chị em tặng bố. Còn tiết lộ bí mật bố nấu ăn không ngon nữa.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 nhìn em. Em nhìn chị. Cả hai nhìn tấm thiệp. Thôi, quên x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oá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dòng “Nấu ăn không ngon” rồi. Mắt chị rơm rớm. 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 ơn hai con. Đây là món quà đặc biệt nhất bố được nhận đấy. 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muốn thêm một ý nữa là: Bố rất yêu các con.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Ừ nhỉ, sao cả hai chị em đều quên. Ba bố con cười vang cả nhà.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4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(Phong Điệp)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9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3" grpId="0" animBg="1"/>
      <p:bldP spid="44" grpId="0" animBg="1"/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2706881" y="2536910"/>
            <a:ext cx="3600120" cy="69319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hụi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80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9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8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2396808" y="3309606"/>
            <a:ext cx="4449866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-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nắn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nót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3406500" y="40744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- </a:t>
            </a:r>
            <a:r>
              <a:rPr lang="en-US" sz="40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00407" y="829179"/>
            <a:ext cx="7693187" cy="1266841"/>
            <a:chOff x="2300407" y="829179"/>
            <a:chExt cx="7693187" cy="1266841"/>
          </a:xfrm>
        </p:grpSpPr>
        <p:grpSp>
          <p:nvGrpSpPr>
            <p:cNvPr id="100" name="Google Shape;378;p32">
              <a:extLst>
                <a:ext uri="{FF2B5EF4-FFF2-40B4-BE49-F238E27FC236}">
                  <a16:creationId xmlns:a16="http://schemas.microsoft.com/office/drawing/2014/main" id="{926121A4-5C1A-48FF-977D-84092DAEFBFF}"/>
                </a:ext>
              </a:extLst>
            </p:cNvPr>
            <p:cNvGrpSpPr/>
            <p:nvPr/>
          </p:nvGrpSpPr>
          <p:grpSpPr>
            <a:xfrm>
              <a:off x="2300407" y="829179"/>
              <a:ext cx="7693187" cy="1266841"/>
              <a:chOff x="603225" y="2182575"/>
              <a:chExt cx="2577800" cy="424450"/>
            </a:xfrm>
          </p:grpSpPr>
          <p:sp>
            <p:nvSpPr>
              <p:cNvPr id="101" name="Google Shape;379;p32">
                <a:extLst>
                  <a:ext uri="{FF2B5EF4-FFF2-40B4-BE49-F238E27FC236}">
                    <a16:creationId xmlns:a16="http://schemas.microsoft.com/office/drawing/2014/main" id="{31190D26-AB75-4A5B-8AA6-89C532CCE3F9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380;p32">
                <a:extLst>
                  <a:ext uri="{FF2B5EF4-FFF2-40B4-BE49-F238E27FC236}">
                    <a16:creationId xmlns:a16="http://schemas.microsoft.com/office/drawing/2014/main" id="{EB208419-4119-440D-A16C-9220BAB5C848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381;p32">
                <a:extLst>
                  <a:ext uri="{FF2B5EF4-FFF2-40B4-BE49-F238E27FC236}">
                    <a16:creationId xmlns:a16="http://schemas.microsoft.com/office/drawing/2014/main" id="{90B94524-488C-4A8F-9183-2B2BEF04EC3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4" name="Google Shape;386;p32">
              <a:extLst>
                <a:ext uri="{FF2B5EF4-FFF2-40B4-BE49-F238E27FC236}">
                  <a16:creationId xmlns:a16="http://schemas.microsoft.com/office/drawing/2014/main" id="{7D76E32D-C560-4ACA-947B-AC36318F8724}"/>
                </a:ext>
              </a:extLst>
            </p:cNvPr>
            <p:cNvSpPr txBox="1">
              <a:spLocks/>
            </p:cNvSpPr>
            <p:nvPr/>
          </p:nvSpPr>
          <p:spPr>
            <a:xfrm>
              <a:off x="2396808" y="851021"/>
              <a:ext cx="7070400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Montserrat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Nunito"/>
                </a:rPr>
                <a:t>LUYỆN ĐỌC TỪ KHÓ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1"/>
            <a:ext cx="406400" cy="4064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0889A05-723F-91E4-2DD0-EE57DA80CD69}"/>
              </a:ext>
            </a:extLst>
          </p:cNvPr>
          <p:cNvGrpSpPr/>
          <p:nvPr/>
        </p:nvGrpSpPr>
        <p:grpSpPr>
          <a:xfrm>
            <a:off x="643319" y="877983"/>
            <a:ext cx="2371473" cy="738664"/>
            <a:chOff x="964978" y="1316974"/>
            <a:chExt cx="3557209" cy="110799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06CD49-EC08-CD1D-1BD8-C669FF6B1C22}"/>
                </a:ext>
              </a:extLst>
            </p:cNvPr>
            <p:cNvSpPr txBox="1"/>
            <p:nvPr/>
          </p:nvSpPr>
          <p:spPr>
            <a:xfrm>
              <a:off x="1552337" y="1316974"/>
              <a:ext cx="2969850" cy="10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04815">
                <a:lnSpc>
                  <a:spcPct val="150000"/>
                </a:lnSpc>
              </a:pPr>
              <a:r>
                <a:rPr lang="vi-VN" sz="2933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2933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47DAB48-63C3-41DF-33C8-D68CC3DB5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964978" y="1365515"/>
              <a:ext cx="1174718" cy="10594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12189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3319" y="877983"/>
            <a:ext cx="2371473" cy="738664"/>
            <a:chOff x="964978" y="1316974"/>
            <a:chExt cx="3557209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3B2686-5CB0-486E-98C9-50DE505900F1}"/>
                </a:ext>
              </a:extLst>
            </p:cNvPr>
            <p:cNvSpPr txBox="1"/>
            <p:nvPr/>
          </p:nvSpPr>
          <p:spPr>
            <a:xfrm>
              <a:off x="1552337" y="1316974"/>
              <a:ext cx="2969850" cy="10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04815">
                <a:lnSpc>
                  <a:spcPct val="150000"/>
                </a:lnSpc>
              </a:pPr>
              <a:r>
                <a:rPr lang="vi-VN" sz="2933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2933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B075D2-4E03-4D2A-A1E7-D651A4F89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964978" y="1365515"/>
              <a:ext cx="1174718" cy="105945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FC8999-1800-4051-92DC-AA454B63433B}"/>
              </a:ext>
            </a:extLst>
          </p:cNvPr>
          <p:cNvSpPr txBox="1"/>
          <p:nvPr/>
        </p:nvSpPr>
        <p:spPr>
          <a:xfrm>
            <a:off x="1198227" y="2118744"/>
            <a:ext cx="1103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bố đã choàng tay ôm hai chị em vào lòng: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4516710" y="896922"/>
            <a:ext cx="357721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4815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endParaRPr lang="en-US" sz="2933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26419" y="2143907"/>
            <a:ext cx="216944" cy="235639"/>
          </a:xfrm>
          <a:prstGeom prst="ellipse">
            <a:avLst/>
          </a:prstGeom>
          <a:solidFill>
            <a:srgbClr val="ED9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815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726409" y="2071985"/>
            <a:ext cx="106438" cy="773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332762" y="2076940"/>
            <a:ext cx="106438" cy="773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508413" y="2128915"/>
            <a:ext cx="106438" cy="773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401975" y="2128915"/>
            <a:ext cx="106438" cy="773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76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1814</Words>
  <Application>Microsoft Office PowerPoint</Application>
  <PresentationFormat>Widescreen</PresentationFormat>
  <Paragraphs>165</Paragraphs>
  <Slides>23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等线</vt:lpstr>
      <vt:lpstr>Microsoft YaHei</vt:lpstr>
      <vt:lpstr>Arial</vt:lpstr>
      <vt:lpstr>Arial-Rounded</vt:lpstr>
      <vt:lpstr>Calibri</vt:lpstr>
      <vt:lpstr>Calibri Light</vt:lpstr>
      <vt:lpstr>HP001 4 hàng</vt:lpstr>
      <vt:lpstr>Just Another Hand</vt:lpstr>
      <vt:lpstr>Montserrat</vt:lpstr>
      <vt:lpstr>Montserrat Medium</vt:lpstr>
      <vt:lpstr>Nunito</vt:lpstr>
      <vt:lpstr>Nunito SemiBold</vt:lpstr>
      <vt:lpstr>Open Sans</vt:lpstr>
      <vt:lpstr>Roboto</vt:lpstr>
      <vt:lpstr>Times New Roman</vt:lpstr>
      <vt:lpstr>UTM Avo</vt:lpstr>
      <vt:lpstr>UTM Cookies</vt:lpstr>
      <vt:lpstr>6_Office Theme</vt:lpstr>
      <vt:lpstr>1_Office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van trinh</cp:lastModifiedBy>
  <cp:revision>101</cp:revision>
  <dcterms:created xsi:type="dcterms:W3CDTF">2021-06-19T10:18:58Z</dcterms:created>
  <dcterms:modified xsi:type="dcterms:W3CDTF">2022-07-14T18:09:45Z</dcterms:modified>
</cp:coreProperties>
</file>