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58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298" r:id="rId16"/>
    <p:sldId id="352" r:id="rId17"/>
    <p:sldId id="353" r:id="rId18"/>
    <p:sldId id="354" r:id="rId19"/>
    <p:sldId id="318" r:id="rId20"/>
    <p:sldId id="355" r:id="rId21"/>
    <p:sldId id="356" r:id="rId22"/>
    <p:sldId id="357" r:id="rId23"/>
    <p:sldId id="358" r:id="rId24"/>
    <p:sldId id="328" r:id="rId25"/>
    <p:sldId id="304" r:id="rId26"/>
    <p:sldId id="359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9D35"/>
    <a:srgbClr val="00FF00"/>
    <a:srgbClr val="2264AE"/>
    <a:srgbClr val="B9774F"/>
    <a:srgbClr val="4472C4"/>
    <a:srgbClr val="FDFEFE"/>
    <a:srgbClr val="67CFEF"/>
    <a:srgbClr val="8CC542"/>
    <a:srgbClr val="FB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howGuides="1">
      <p:cViewPr varScale="1">
        <p:scale>
          <a:sx n="67" d="100"/>
          <a:sy n="67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3FB2-FCE4-4968-B2CD-399F8EE1A4A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0A18-BC08-41C1-B514-908CEF84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class into 4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students’ answers and give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to look at the picture that Tom is holding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what the picture is about? If they know where is it?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Tom’s hometown – Đà Nẵng and Mỹ Khê beach to the students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share something they know about Đà Nẵng and Mỹ Khê beach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on Tom’s bubbles, read what Tom introduce about his hometown and answer the questions: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Tom’s hometown?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Tom’s hometown famous for?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Tom like to eat in his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8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on Tom’s bubbles, read what Tom introduce about his hometown and answer the questions: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Tom’s hometown?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Tom’s hometown famous for?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like to eat in his hometown?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on Tom’s bubbles, read what Tom introduce about his hometown and answer the questions: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Tom’s hometown?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Tom’s hometown famous for?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Tom like to eat in his hometown?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students that they are going to share about their hometown, using the suggested questions.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name of your hometown?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 famous for?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Places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Foods and drinks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students time to do the task.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work in groups of 3 and talk about their hometown.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some students to share about their hometown in front of class.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feedback.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students on the Fact, look and read it aloud. Ask students name some big and beautiful cities in Vietnam.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students on the Fact, look and read it aloud. Ask students name some big and beautiful cities in Vietnam.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words they have learned by using flashcards.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the stars.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words they have learned by using flashcards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2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AF7EADF4-2E15-4156-B7F6-87B07BC7506C}" type="slidenum">
              <a:rPr lang="en-US" altLang="en-US" sz="1300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/>
              <a:t>25</a:t>
            </a:fld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2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the rules in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 game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Break the bricks.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hidden picture under the bricks.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play in groups and answer the questions, with each correct answer, students can break one bricks and then guess what is the hidden picture about.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goup who has the correct answer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0FE2D3-01DC-4315-B98A-A3468523BB7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5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Click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gạch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rơi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chìa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show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look at the pictures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ask them What is the picture about? Where is it located?/ Where can we eat these food?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visited Hà Nội or Hồ Chí Minh City. Where did they visit and what did they eat in Hà Nội/Hồ Chí Minh?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new words: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Sword Lake, Temple of Literature,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Phở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Hủ tiếu, Independence Palace, Bến Thành market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audio for students to listen and repeat new words.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that they are going to read about Hà Linh’s and Emma’s hometowns.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audio for students to listen the two girls talk about their hometowns.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  nts to listen and repeat each sentences.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for students to read the two paragraphs.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pairs: one student points, one student reads.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read the text and answer the questions.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1181-7680-4CC5-84B6-3B95FFD3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4EB82-6F8F-40BA-8DAE-1B3237D15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85B78-BEA1-45EC-9824-F60220F1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7A61-0579-4E29-933B-68374E65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D0AC-124E-40D1-ADE6-ECF76A62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7C35-7F9F-4181-9608-2DD13F50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5459-1669-4A4E-B008-F3AACAE41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F5C2-FA87-4768-ABD4-BE50770B2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49422-56E3-443B-A4A5-2C4DB8C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EED13-6CCE-4551-8C4E-544DA71B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7069A-D7C9-4353-BEF0-DD553B37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2711-6112-4B83-960E-87AE0DD3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D1EA6-39D8-45FF-8CAE-0AA72D59C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FB03-7C48-41FA-B678-AB838CD23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E03D-9A5B-4387-A897-946876C94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3BF7F-E9CB-4AE0-8706-4EEC4B9FC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6D99F-EB68-45C8-AAAA-0CC29530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79F0F-F801-40CC-BA99-0C62C468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5977C-642A-4968-941E-B0B221ED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D393-E1BE-4AFF-B7D2-BBA5FBCB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B88B7-26A0-4487-BFE1-426DE928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1DC6B-73BA-4EF4-851B-22D542B2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53E00-F1C8-499E-A883-A6D36A96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FB6E0-2CF3-4930-A11E-5F8FFE93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F80DF-5B91-4E91-B9EB-E53F843D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7289-F06A-4BDD-BFCD-AD430AB2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E583-D9B6-42C6-B12C-EDB0F6E3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257E-5C9A-4850-9E01-BFE01D6C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A1C0-4E75-4832-92ED-5C09FB1D3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6C7FE-D15A-4D26-BA18-D7CECD80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7FAA4-0A10-4715-866E-E032B7F5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F8AC-AD40-4AE9-8CC0-56AC252F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1BED-D7E8-4C87-B04A-A3175454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51185-91A6-4FEA-976E-B3C20F213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94ACE-A62B-41FB-B048-8841C618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9F68F-32A9-4B61-A571-C870C40D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606EA-B5AE-4819-B24A-ED325AD8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714CA-D813-47A9-ACAF-ACC8057A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5EFB-480F-4F16-A1E7-BDD89A6D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A1BCB-DAD2-4C6A-8F8C-29C760AD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388BB-E72D-4F7F-BC83-C16DF497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4BEA-DF92-4945-9F70-01B5D122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2790-C3F4-4ED0-8249-1E2087EA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FADA5-4530-417B-9638-880A48569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FC473-94FB-4854-9E8D-84FD1997D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CD8D-1E9A-4D87-8C22-A2233FAA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69C34-02F5-46F4-A96C-86D9CF73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2709-9298-429A-98AC-DFC810C9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746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8865-45DA-47FF-9E81-D6A69179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A84B7-F284-4BE1-AC8C-DD6EB575F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40DF-9ADC-4717-A794-6F210A23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DC0DF-A799-40C4-B643-B57D82D4B225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564ED-B85F-4087-B83A-1A92BC4C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609A-F6FB-430D-A93B-399B0F75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8849D-ABF8-4A4C-9C46-2DFEE5BC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840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04A3-A5AC-46D2-8CD0-3BB0E1154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17FB-0033-42FD-AE3E-F971CA821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5D9EB-D1A6-4994-A0FC-6FFD58C7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A200E-BC1C-45BE-9BA7-78DE1945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D46D-891A-4CD7-9DBF-8450FBE5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3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C044-566B-4F80-A727-140BBCAB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C4E09-EB59-49C1-82F3-E78B04AB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9CB8-22D4-4008-8B42-64A79D5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B6D-5D39-4528-9D9E-3BFDC79E2F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A52A-C336-44F0-A891-EEE9A736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A89D-4831-4748-93AA-02D40EC3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D7866B-6AD3-4B79-B498-77A07C9B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89EAD6AF-6EBA-4A29-A34C-501FD74708A6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943EF-6257-42C9-9504-2E1D8F9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0478"/>
            <a:ext cx="8686800" cy="1095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63040C2-4847-418C-87F8-BF606C35D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79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354F35-172C-4613-9E5D-E53CA872168D}"/>
              </a:ext>
            </a:extLst>
          </p:cNvPr>
          <p:cNvCxnSpPr/>
          <p:nvPr userDrawn="1"/>
        </p:nvCxnSpPr>
        <p:spPr>
          <a:xfrm>
            <a:off x="0" y="6349878"/>
            <a:ext cx="12192000" cy="0"/>
          </a:xfrm>
          <a:prstGeom prst="line">
            <a:avLst/>
          </a:prstGeom>
          <a:ln w="19050">
            <a:solidFill>
              <a:srgbClr val="F68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8CDDD0EA-C865-4D03-A82F-F32EF2DE2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250" b="35781" l="9603" r="89956">
                        <a14:foregroundMark x1="32671" y1="11250" x2="30684" y2="13438"/>
                        <a14:foregroundMark x1="10044" y1="15703" x2="9603" y2="17656"/>
                        <a14:foregroundMark x1="37196" y1="35000" x2="38742" y2="35000"/>
                        <a14:foregroundMark x1="43709" y1="33594" x2="43157" y2="3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6" b="62043"/>
          <a:stretch/>
        </p:blipFill>
        <p:spPr>
          <a:xfrm>
            <a:off x="10886" y="6376059"/>
            <a:ext cx="1077683" cy="44384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6E3645-F8E9-4D23-BE3E-774A3B5D5B0D}"/>
              </a:ext>
            </a:extLst>
          </p:cNvPr>
          <p:cNvSpPr/>
          <p:nvPr userDrawn="1"/>
        </p:nvSpPr>
        <p:spPr>
          <a:xfrm>
            <a:off x="10249988" y="6419114"/>
            <a:ext cx="1859280" cy="38385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8CBFB37-B67E-420D-BBD7-580D9CD4828F}"/>
              </a:ext>
            </a:extLst>
          </p:cNvPr>
          <p:cNvSpPr txBox="1">
            <a:spLocks/>
          </p:cNvSpPr>
          <p:nvPr userDrawn="1"/>
        </p:nvSpPr>
        <p:spPr>
          <a:xfrm>
            <a:off x="10249988" y="6442897"/>
            <a:ext cx="1859280" cy="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6844E"/>
                </a:solidFill>
                <a:latin typeface="Lucida Calligraphy" panose="03010101010101010101" pitchFamily="66" charset="0"/>
              </a:rPr>
              <a:t>Unit 4 – Learn more</a:t>
            </a:r>
          </a:p>
        </p:txBody>
      </p:sp>
    </p:spTree>
    <p:extLst>
      <p:ext uri="{BB962C8B-B14F-4D97-AF65-F5344CB8AC3E}">
        <p14:creationId xmlns:p14="http://schemas.microsoft.com/office/powerpoint/2010/main" val="91027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798928-42E6-4752-9075-AF139FE163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E2D38660-3C92-420E-A1FB-B88A60EDC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r="955" b="61482"/>
          <a:stretch/>
        </p:blipFill>
        <p:spPr>
          <a:xfrm>
            <a:off x="114299" y="1698784"/>
            <a:ext cx="11849101" cy="5159216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8BB27A0-3C89-404A-9B1E-C85069B64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6096000" cy="17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jpeg"/><Relationship Id="rId7" Type="http://schemas.openxmlformats.org/officeDocument/2006/relationships/hyperlink" Target="https://phonics-smart.edu.v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pbox.edu.vn/" TargetMode="External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5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ang ppt-01.jpg">
            <a:extLst>
              <a:ext uri="{FF2B5EF4-FFF2-40B4-BE49-F238E27FC236}">
                <a16:creationId xmlns:a16="http://schemas.microsoft.com/office/drawing/2014/main" id="{913B5DFE-1213-40F4-881E-2E5E2F39A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6332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080741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369246" y="569073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675213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213369" y="5703207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2" name="Oval 1"/>
          <p:cNvSpPr/>
          <p:nvPr/>
        </p:nvSpPr>
        <p:spPr>
          <a:xfrm>
            <a:off x="533400" y="10668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10398" y="685800"/>
            <a:ext cx="5119002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E2005B"/>
                </a:solidFill>
              </a:rPr>
              <a:t>What dish is it?</a:t>
            </a:r>
            <a:endParaRPr lang="en-US" sz="3600" b="1" dirty="0">
              <a:solidFill>
                <a:srgbClr val="E2005B"/>
              </a:solidFill>
            </a:endParaRPr>
          </a:p>
        </p:txBody>
      </p:sp>
      <p:sp>
        <p:nvSpPr>
          <p:cNvPr id="19" name="Right Arrow 18">
            <a:hlinkClick r:id="rId2" action="ppaction://hlinksldjump"/>
          </p:cNvPr>
          <p:cNvSpPr/>
          <p:nvPr/>
        </p:nvSpPr>
        <p:spPr>
          <a:xfrm rot="10800000">
            <a:off x="11125200" y="6312807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6332" y="5698571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Ú</a:t>
            </a:r>
            <a:endParaRPr lang="en-US" sz="4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8080741" y="5698571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Ả</a:t>
            </a:r>
            <a:endParaRPr lang="en-US" sz="4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975844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B</a:t>
            </a:r>
            <a:endParaRPr lang="en-US" sz="4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369246" y="5674304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C</a:t>
            </a:r>
            <a:endParaRPr lang="en-US" sz="4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675213" y="5698571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13369" y="568677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H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00" y="2133600"/>
            <a:ext cx="4586669" cy="32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1430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31946" y="762000"/>
            <a:ext cx="10210800" cy="19050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E2005B"/>
                </a:solidFill>
              </a:rPr>
              <a:t>How many seasons are there in the North of Việt Nam?</a:t>
            </a:r>
            <a:endParaRPr lang="en-US" sz="4000" b="1" dirty="0">
              <a:solidFill>
                <a:srgbClr val="E2005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5581" y="42672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84675" y="429126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23790" y="42672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0" y="4283242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U</a:t>
            </a:r>
            <a:endParaRPr lang="en-US" sz="4400" b="1" dirty="0"/>
          </a:p>
        </p:txBody>
      </p:sp>
      <p:sp>
        <p:nvSpPr>
          <p:cNvPr id="19" name="Right Arrow 18">
            <a:hlinkClick r:id="rId2" action="ppaction://hlinksldjump"/>
          </p:cNvPr>
          <p:cNvSpPr/>
          <p:nvPr/>
        </p:nvSpPr>
        <p:spPr>
          <a:xfrm rot="10800000">
            <a:off x="11239629" y="6324599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58485" y="42672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F</a:t>
            </a:r>
            <a:endParaRPr lang="en-US" sz="4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329685" y="429126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29685" y="4283242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27799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  <p:bldP spid="20" grpId="0" animBg="1"/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6126"/>
          <a:stretch/>
        </p:blipFill>
        <p:spPr>
          <a:xfrm>
            <a:off x="-44683" y="875742"/>
            <a:ext cx="12236683" cy="5040179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97083" y="5185207"/>
            <a:ext cx="12039600" cy="1006417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8EC75-2B38-4162-BB62-8C09814B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20142"/>
            <a:ext cx="8229600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fontAlgn="auto">
              <a:spcAft>
                <a:spcPts val="0"/>
              </a:spcAft>
              <a:tabLst/>
              <a:defRPr/>
            </a:pP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UNIT </a:t>
            </a:r>
            <a:r>
              <a:rPr lang="vi-VN" b="1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5</a:t>
            </a:r>
            <a:r>
              <a:rPr kumimoji="0" lang="en-US" b="1" i="0" u="none" strike="noStrike" cap="none" spc="0" normalizeH="0" baseline="0" noProof="0" dirty="0" smtClean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– </a:t>
            </a:r>
            <a:r>
              <a:rPr kumimoji="0" lang="vi-VN" b="1" i="0" u="none" strike="noStrike" cap="none" spc="0" normalizeH="0" baseline="0" noProof="0" dirty="0" smtClean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Places and Directions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249556" y="5383651"/>
            <a:ext cx="2232248" cy="60953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Learn more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2232"/>
            <a:ext cx="31051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13" y="1524000"/>
            <a:ext cx="4999823" cy="3468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1824"/>
          <a:stretch/>
        </p:blipFill>
        <p:spPr>
          <a:xfrm>
            <a:off x="5863398" y="2590800"/>
            <a:ext cx="5871402" cy="3846916"/>
          </a:xfrm>
          <a:prstGeom prst="rect">
            <a:avLst/>
          </a:prstGeom>
        </p:spPr>
      </p:pic>
      <p:pic>
        <p:nvPicPr>
          <p:cNvPr id="10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993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8267" y="381000"/>
            <a:ext cx="573196" cy="573196"/>
          </a:xfrm>
          <a:prstGeom prst="rect">
            <a:avLst/>
          </a:prstGeom>
        </p:spPr>
      </p:pic>
      <p:pic>
        <p:nvPicPr>
          <p:cNvPr id="12" name="Picture 11" descr="LOGO VPBOX MOI chuan_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254" end="1620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1095171"/>
            <a:ext cx="476451" cy="476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76" y="1736558"/>
            <a:ext cx="4460838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752600"/>
            <a:ext cx="5082493" cy="4958865"/>
          </a:xfrm>
          <a:prstGeom prst="rect">
            <a:avLst/>
          </a:prstGeom>
        </p:spPr>
      </p:pic>
      <p:pic>
        <p:nvPicPr>
          <p:cNvPr id="11" name="Track 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226" end="0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780894"/>
            <a:ext cx="476451" cy="476451"/>
          </a:xfrm>
          <a:prstGeom prst="rect">
            <a:avLst/>
          </a:prstGeom>
        </p:spPr>
      </p:pic>
      <p:pic>
        <p:nvPicPr>
          <p:cNvPr id="12" name="Picture 11" descr="LOGO VPBOX MOI chuan_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609"/>
          <a:stretch/>
        </p:blipFill>
        <p:spPr>
          <a:xfrm>
            <a:off x="1524000" y="1789337"/>
            <a:ext cx="3352800" cy="1443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50828"/>
          <a:stretch/>
        </p:blipFill>
        <p:spPr>
          <a:xfrm>
            <a:off x="6934200" y="2277518"/>
            <a:ext cx="4261817" cy="20446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00400" y="981449"/>
            <a:ext cx="6596742" cy="700951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E2005B"/>
                </a:solidFill>
              </a:rPr>
              <a:t>Answer the questions</a:t>
            </a:r>
            <a:endParaRPr lang="en-US" sz="3200" b="1" dirty="0">
              <a:solidFill>
                <a:srgbClr val="E2005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347" y="3214211"/>
            <a:ext cx="8023345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	Where is </a:t>
            </a:r>
            <a:r>
              <a:rPr lang="en-US" sz="2400" dirty="0" err="1"/>
              <a:t>Hà</a:t>
            </a:r>
            <a:r>
              <a:rPr lang="en-US" sz="2400" dirty="0"/>
              <a:t> Linh’s hometown?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Where is Emma’s hometown?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Is Sword Lake in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	What is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City famous for?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	Does </a:t>
            </a:r>
            <a:r>
              <a:rPr lang="en-US" sz="2400" dirty="0" err="1"/>
              <a:t>Hà</a:t>
            </a:r>
            <a:r>
              <a:rPr lang="en-US" sz="2400" dirty="0"/>
              <a:t> Linh like </a:t>
            </a:r>
            <a:r>
              <a:rPr lang="en-US" sz="2400" dirty="0" err="1"/>
              <a:t>phở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	What does Emma like to eat in her hometown?</a:t>
            </a:r>
          </a:p>
        </p:txBody>
      </p:sp>
      <p:pic>
        <p:nvPicPr>
          <p:cNvPr id="13" name="Picture 12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62400" y="989695"/>
            <a:ext cx="4876800" cy="80772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E2005B"/>
                </a:solidFill>
              </a:rPr>
              <a:t>Answer the questions</a:t>
            </a:r>
            <a:endParaRPr lang="en-US" sz="3200" b="1" dirty="0">
              <a:solidFill>
                <a:srgbClr val="E2005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121920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smtClean="0"/>
              <a:t>Where </a:t>
            </a:r>
            <a:r>
              <a:rPr lang="en-US" sz="2400" dirty="0"/>
              <a:t>is </a:t>
            </a:r>
            <a:r>
              <a:rPr lang="en-US" sz="2400" dirty="0" err="1"/>
              <a:t>Hà</a:t>
            </a:r>
            <a:r>
              <a:rPr lang="en-US" sz="2400" dirty="0"/>
              <a:t> Linh’s hometown</a:t>
            </a:r>
            <a:r>
              <a:rPr lang="en-US" sz="2400" dirty="0" smtClean="0"/>
              <a:t>?</a:t>
            </a:r>
            <a:endParaRPr lang="vi-VN" sz="2400" dirty="0" smtClean="0"/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en-US" sz="2400" dirty="0" smtClean="0"/>
              <a:t>Where </a:t>
            </a:r>
            <a:r>
              <a:rPr lang="en-US" sz="2400" dirty="0"/>
              <a:t>is Emma’s hometown</a:t>
            </a:r>
            <a:r>
              <a:rPr lang="en-US" sz="2400" dirty="0" smtClean="0"/>
              <a:t>?</a:t>
            </a:r>
            <a:endParaRPr lang="vi-VN" sz="2400" dirty="0" smtClean="0"/>
          </a:p>
          <a:p>
            <a:pPr>
              <a:lnSpc>
                <a:spcPct val="200000"/>
              </a:lnSpc>
            </a:pPr>
            <a:r>
              <a:rPr lang="vi-VN" sz="2400" dirty="0" smtClean="0"/>
              <a:t>3. </a:t>
            </a:r>
            <a:r>
              <a:rPr lang="en-US" sz="2400" dirty="0" smtClean="0"/>
              <a:t>Is </a:t>
            </a:r>
            <a:r>
              <a:rPr lang="en-US" sz="2400" dirty="0"/>
              <a:t>Sword Lake in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? </a:t>
            </a:r>
            <a:endParaRPr lang="vi-VN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4.</a:t>
            </a:r>
            <a:r>
              <a:rPr lang="vi-VN" sz="2400" dirty="0" smtClean="0"/>
              <a:t> </a:t>
            </a:r>
            <a:r>
              <a:rPr lang="en-US" sz="2400" dirty="0" smtClean="0"/>
              <a:t>What </a:t>
            </a:r>
            <a:r>
              <a:rPr lang="en-US" sz="2400" dirty="0"/>
              <a:t>is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City famous for?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5.</a:t>
            </a:r>
            <a:r>
              <a:rPr lang="vi-VN" sz="2400" dirty="0" smtClean="0"/>
              <a:t> </a:t>
            </a:r>
            <a:r>
              <a:rPr lang="en-US" sz="2400" dirty="0" smtClean="0"/>
              <a:t>Does </a:t>
            </a:r>
            <a:r>
              <a:rPr lang="en-US" sz="2400" dirty="0" err="1"/>
              <a:t>Hà</a:t>
            </a:r>
            <a:r>
              <a:rPr lang="en-US" sz="2400" dirty="0"/>
              <a:t> Linh like </a:t>
            </a:r>
            <a:r>
              <a:rPr lang="en-US" sz="2400" dirty="0" err="1"/>
              <a:t>phở</a:t>
            </a:r>
            <a:r>
              <a:rPr lang="en-US" sz="2400" dirty="0"/>
              <a:t>?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6.</a:t>
            </a:r>
            <a:r>
              <a:rPr lang="vi-VN" sz="2400" dirty="0" smtClean="0"/>
              <a:t> </a:t>
            </a:r>
            <a:r>
              <a:rPr lang="en-US" sz="2400" dirty="0" smtClean="0"/>
              <a:t>What </a:t>
            </a:r>
            <a:r>
              <a:rPr lang="en-US" sz="2400" dirty="0"/>
              <a:t>does Emma like to eat in her hometown?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5842" y="2014054"/>
            <a:ext cx="61722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Linh’s hometown is Hà Nội.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2737688"/>
            <a:ext cx="596156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Emma’s hometown is Hồ Chí Minh City.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443176"/>
            <a:ext cx="142532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4212848"/>
            <a:ext cx="5961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famous for Independence Palace and Bến Thành market.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779" y="5057589"/>
            <a:ext cx="168501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</a:t>
            </a: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vi-V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4285" y="5681067"/>
            <a:ext cx="276947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likes </a:t>
            </a:r>
            <a:r>
              <a:rPr lang="en-US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LOGO VPBOX MOI chuan_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8287586" y="2409952"/>
            <a:ext cx="3714750" cy="4448048"/>
          </a:xfrm>
          <a:prstGeom prst="rect">
            <a:avLst/>
          </a:prstGeom>
        </p:spPr>
      </p:pic>
      <p:pic>
        <p:nvPicPr>
          <p:cNvPr id="3074" name="Picture 2" descr="TripAdvisor names My Khe among top 10 best Asian bea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95" y="1884993"/>
            <a:ext cx="3841917" cy="2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 lịch Đà Nẵng mùa nào đẹp, thời tiết thuận lợi nhấ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9" y="988597"/>
            <a:ext cx="4035425" cy="26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/>
          <p:cNvSpPr/>
          <p:nvPr/>
        </p:nvSpPr>
        <p:spPr>
          <a:xfrm>
            <a:off x="577934" y="3733399"/>
            <a:ext cx="2373229" cy="48389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  <a:latin typeface="+mj-lt"/>
              </a:rPr>
              <a:t>Đà Nẵng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105400" y="4876800"/>
            <a:ext cx="2770854" cy="48389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Mỹ Khê Beach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LOGO VPBOX MOI chuan_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3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7696200" y="868680"/>
            <a:ext cx="3714750" cy="444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133600"/>
            <a:ext cx="7212413" cy="2453021"/>
          </a:xfrm>
          <a:prstGeom prst="rect">
            <a:avLst/>
          </a:prstGeom>
        </p:spPr>
      </p:pic>
      <p:pic>
        <p:nvPicPr>
          <p:cNvPr id="13" name="Picture 12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7755206" y="1524000"/>
            <a:ext cx="3714750" cy="444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24000"/>
            <a:ext cx="6295341" cy="2141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432" y="4438343"/>
            <a:ext cx="743834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1.</a:t>
            </a:r>
            <a:r>
              <a:rPr lang="en-US" sz="2400" dirty="0"/>
              <a:t>	</a:t>
            </a:r>
            <a:r>
              <a:rPr lang="en-US" sz="2400" dirty="0" smtClean="0"/>
              <a:t>What </a:t>
            </a:r>
            <a:r>
              <a:rPr lang="en-US" sz="2400" dirty="0"/>
              <a:t>is the name of Tom’s hometown?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	What is Tom’s hometown famous for?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	What </a:t>
            </a:r>
            <a:r>
              <a:rPr lang="en-US" sz="2400" dirty="0" smtClean="0"/>
              <a:t>does </a:t>
            </a:r>
            <a:r>
              <a:rPr lang="en-US" sz="2400" dirty="0"/>
              <a:t>Tom like to eat in his hometown?</a:t>
            </a:r>
          </a:p>
        </p:txBody>
      </p:sp>
      <p:pic>
        <p:nvPicPr>
          <p:cNvPr id="11" name="Picture 10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3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0"/>
          <a:stretch/>
        </p:blipFill>
        <p:spPr>
          <a:xfrm>
            <a:off x="7755206" y="1524000"/>
            <a:ext cx="3714750" cy="4448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29" y="1424385"/>
            <a:ext cx="743834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is the name of Tom’s hometown</a:t>
            </a:r>
            <a:r>
              <a:rPr lang="en-US" sz="2400" dirty="0" smtClean="0"/>
              <a:t>?</a:t>
            </a:r>
            <a:endParaRPr lang="vi-VN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What </a:t>
            </a:r>
            <a:r>
              <a:rPr lang="en-US" sz="2400" dirty="0"/>
              <a:t>is Tom’s hometown famous for</a:t>
            </a:r>
            <a:r>
              <a:rPr lang="en-US" sz="2400" dirty="0" smtClean="0"/>
              <a:t>?</a:t>
            </a:r>
            <a:endParaRPr lang="vi-VN" sz="2400" dirty="0" smtClean="0"/>
          </a:p>
          <a:p>
            <a:pPr>
              <a:lnSpc>
                <a:spcPct val="150000"/>
              </a:lnSpc>
            </a:pPr>
            <a:endParaRPr lang="vi-VN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400" dirty="0" smtClean="0"/>
              <a:t>What </a:t>
            </a:r>
            <a:r>
              <a:rPr lang="en-US" sz="2400" dirty="0"/>
              <a:t>do Tom like to eat in his hometown</a:t>
            </a:r>
            <a:r>
              <a:rPr lang="en-US" sz="2400" dirty="0" smtClean="0"/>
              <a:t>?</a:t>
            </a:r>
            <a:endParaRPr lang="vi-VN" sz="2400" dirty="0" smtClean="0"/>
          </a:p>
          <a:p>
            <a:pPr>
              <a:lnSpc>
                <a:spcPct val="150000"/>
              </a:lnSpc>
            </a:pPr>
            <a:endParaRPr lang="vi-VN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23378" y="1954991"/>
            <a:ext cx="542798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Tom’s hometown is Đà Nẵng.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950" y="3050738"/>
            <a:ext cx="71805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 is famous for Mỹ Khê Beach, the Golden Hand Bridge in Bà Nà Hills and others.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378" y="4648200"/>
            <a:ext cx="7180580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likes Mì Quảng.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6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278222-D106-410F-BAA6-C4B554567DCA}"/>
              </a:ext>
            </a:extLst>
          </p:cNvPr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1F7C8A-4887-4856-BBDD-B6176E1557FF}"/>
                </a:ext>
              </a:extLst>
            </p:cNvPr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4FEEA-9319-4A58-98A9-266A9105995C}"/>
                </a:ext>
              </a:extLst>
            </p:cNvPr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9D35E-DD2C-4BDF-A159-109C18B0A069}"/>
              </a:ext>
            </a:extLst>
          </p:cNvPr>
          <p:cNvSpPr txBox="1"/>
          <p:nvPr/>
        </p:nvSpPr>
        <p:spPr>
          <a:xfrm>
            <a:off x="1143000" y="28390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your hometown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17240" y="2301240"/>
            <a:ext cx="416560" cy="4419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r="26594"/>
          <a:stretch/>
        </p:blipFill>
        <p:spPr bwMode="auto">
          <a:xfrm>
            <a:off x="6858000" y="1688432"/>
            <a:ext cx="42748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05000" y="1295400"/>
            <a:ext cx="5105400" cy="3124200"/>
          </a:xfrm>
          <a:prstGeom prst="wedgeEllipseCallout">
            <a:avLst>
              <a:gd name="adj1" fmla="val 49866"/>
              <a:gd name="adj2" fmla="val 47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your hometown?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 famous for?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Places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Foods and drinks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5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1937" y="1869466"/>
            <a:ext cx="10591800" cy="28194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4EABD38-6AEB-41AC-B339-6B93F318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837" y="2753329"/>
            <a:ext cx="1021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Nội, Đà Nẵng and Hồ Chí Minh City are big and beautiful cities in Việt Nam.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4EABD38-6AEB-41AC-B339-6B93F318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27317"/>
            <a:ext cx="8026084" cy="7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VALUE</a:t>
            </a:r>
          </a:p>
        </p:txBody>
      </p:sp>
      <p:pic>
        <p:nvPicPr>
          <p:cNvPr id="5" name="Picture 4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752600" cy="173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67" y="5391518"/>
            <a:ext cx="3124200" cy="13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CEFAB6-2B09-4599-AC4B-CF86B55FE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179" r="4279" b="8193"/>
          <a:stretch/>
        </p:blipFill>
        <p:spPr>
          <a:xfrm>
            <a:off x="1296629" y="228600"/>
            <a:ext cx="959874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5127C35-45FF-4832-A078-F72486D4A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" y="412163"/>
            <a:ext cx="1066800" cy="9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BE1D4C-086F-4381-80D6-354B1B60C770}"/>
              </a:ext>
            </a:extLst>
          </p:cNvPr>
          <p:cNvSpPr/>
          <p:nvPr/>
        </p:nvSpPr>
        <p:spPr>
          <a:xfrm>
            <a:off x="4706938" y="1317625"/>
            <a:ext cx="5573712" cy="423863"/>
          </a:xfrm>
          <a:prstGeom prst="roundRect">
            <a:avLst>
              <a:gd name="adj" fmla="val 2513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… Day … Month …. Date … Year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1C92D6-5DD9-4223-92CE-BAD014DC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836738"/>
            <a:ext cx="6540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vi-V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 and Directions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 more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A1C8972-B7EC-4C84-9A2B-FFFDC976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72838"/>
            <a:ext cx="610711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Vocabulary</a:t>
            </a:r>
          </a:p>
          <a:p>
            <a:pPr marL="457200" indent="-457200">
              <a:buFontTx/>
              <a:buChar char="-"/>
              <a:defRPr/>
            </a:pPr>
            <a:r>
              <a:rPr lang="vi-VN" sz="2800" dirty="0"/>
              <a:t>Sword Lake, Temple of Literature, Phở, Hủ tiếu, Independence Palace, Bến Thành market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8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228600"/>
            <a:ext cx="344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WRAP UP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 descr="LOGO VPBOX MOI chuan_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13" y="1524000"/>
            <a:ext cx="4999823" cy="3468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824"/>
          <a:stretch/>
        </p:blipFill>
        <p:spPr>
          <a:xfrm>
            <a:off x="5863398" y="2590800"/>
            <a:ext cx="5871402" cy="38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078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Group 1"/>
          <p:cNvGrpSpPr>
            <a:grpSpLocks/>
          </p:cNvGrpSpPr>
          <p:nvPr/>
        </p:nvGrpSpPr>
        <p:grpSpPr bwMode="auto">
          <a:xfrm>
            <a:off x="3236913" y="649288"/>
            <a:ext cx="7864475" cy="5481637"/>
            <a:chOff x="2503432" y="1580346"/>
            <a:chExt cx="5899867" cy="5480971"/>
          </a:xfrm>
        </p:grpSpPr>
        <p:sp>
          <p:nvSpPr>
            <p:cNvPr id="87045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91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defTabSz="1219200">
                <a:defRPr/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CÔNG TY CỔ PHẦN PHÁT TRIỂN GIÁO DỤC </a:t>
              </a:r>
            </a:p>
            <a:p>
              <a:pPr algn="r" defTabSz="1219200">
                <a:defRPr/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VIỆT NAM VPBOX</a:t>
              </a:r>
              <a:r>
                <a:rPr lang="en-US" altLang="en-US" sz="1865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9028" y="2835905"/>
              <a:ext cx="5584271" cy="4225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219200"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endPara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226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P.Liễu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 defTabSz="1219200"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defTabSz="1219200">
                <a:lnSpc>
                  <a:spcPct val="120000"/>
                </a:lnSpc>
                <a:defRPr/>
              </a:pPr>
              <a:r>
                <a:rPr lang="en-US" sz="1865" u="sng" dirty="0">
                  <a:solidFill>
                    <a:srgbClr val="70AD47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865" u="sng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lnSpc>
                  <a:spcPct val="120000"/>
                </a:lnSpc>
                <a:defRPr/>
              </a:pP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270A,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Kiệt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P.14,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</a:t>
              </a:r>
            </a:p>
            <a:p>
              <a:pPr algn="r" defTabSz="1219200"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defTabSz="1219200">
                <a:defRPr/>
              </a:pP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www.vpbox.edu.vn</a:t>
              </a:r>
              <a:endParaRPr lang="en-US" sz="22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200"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https://phonics-smart.edu.vn</a:t>
              </a: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pic>
        <p:nvPicPr>
          <p:cNvPr id="61444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338"/>
            <a:ext cx="26844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72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B90F2F-F010-4981-BAB0-CF146AF02F44}"/>
              </a:ext>
            </a:extLst>
          </p:cNvPr>
          <p:cNvSpPr/>
          <p:nvPr/>
        </p:nvSpPr>
        <p:spPr>
          <a:xfrm>
            <a:off x="3498854" y="0"/>
            <a:ext cx="51943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DIVISION</a:t>
            </a:r>
          </a:p>
        </p:txBody>
      </p:sp>
      <p:sp>
        <p:nvSpPr>
          <p:cNvPr id="44" name="5-Point Star 7">
            <a:extLst>
              <a:ext uri="{FF2B5EF4-FFF2-40B4-BE49-F238E27FC236}">
                <a16:creationId xmlns:a16="http://schemas.microsoft.com/office/drawing/2014/main" id="{4EBA6F4B-82B7-4395-AA6B-7650E2D4714C}"/>
              </a:ext>
            </a:extLst>
          </p:cNvPr>
          <p:cNvSpPr/>
          <p:nvPr/>
        </p:nvSpPr>
        <p:spPr>
          <a:xfrm>
            <a:off x="152400" y="2322492"/>
            <a:ext cx="2659642" cy="2186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1</a:t>
            </a:r>
          </a:p>
        </p:txBody>
      </p:sp>
      <p:sp>
        <p:nvSpPr>
          <p:cNvPr id="48" name="5-Point Star 8">
            <a:extLst>
              <a:ext uri="{FF2B5EF4-FFF2-40B4-BE49-F238E27FC236}">
                <a16:creationId xmlns:a16="http://schemas.microsoft.com/office/drawing/2014/main" id="{EC77154B-F14A-4643-84AA-4CF7877677AA}"/>
              </a:ext>
            </a:extLst>
          </p:cNvPr>
          <p:cNvSpPr/>
          <p:nvPr/>
        </p:nvSpPr>
        <p:spPr>
          <a:xfrm>
            <a:off x="3043150" y="2238047"/>
            <a:ext cx="2788404" cy="23961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2</a:t>
            </a:r>
          </a:p>
        </p:txBody>
      </p:sp>
      <p:sp>
        <p:nvSpPr>
          <p:cNvPr id="49" name="5-Point Star 9">
            <a:extLst>
              <a:ext uri="{FF2B5EF4-FFF2-40B4-BE49-F238E27FC236}">
                <a16:creationId xmlns:a16="http://schemas.microsoft.com/office/drawing/2014/main" id="{79314AF7-985D-416E-A535-687A9F9FB026}"/>
              </a:ext>
            </a:extLst>
          </p:cNvPr>
          <p:cNvSpPr/>
          <p:nvPr/>
        </p:nvSpPr>
        <p:spPr>
          <a:xfrm>
            <a:off x="6149886" y="2283928"/>
            <a:ext cx="2788406" cy="23044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3</a:t>
            </a:r>
          </a:p>
        </p:txBody>
      </p:sp>
      <p:sp>
        <p:nvSpPr>
          <p:cNvPr id="50" name="5-Point Star 9">
            <a:extLst>
              <a:ext uri="{FF2B5EF4-FFF2-40B4-BE49-F238E27FC236}">
                <a16:creationId xmlns:a16="http://schemas.microsoft.com/office/drawing/2014/main" id="{02418285-89AE-4FEE-AA13-08309CAD15C5}"/>
              </a:ext>
            </a:extLst>
          </p:cNvPr>
          <p:cNvSpPr/>
          <p:nvPr/>
        </p:nvSpPr>
        <p:spPr>
          <a:xfrm>
            <a:off x="9256624" y="2270124"/>
            <a:ext cx="2788406" cy="2317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4</a:t>
            </a:r>
          </a:p>
        </p:txBody>
      </p:sp>
      <p:pic>
        <p:nvPicPr>
          <p:cNvPr id="7" name="Graphic 6" descr="Rating 3 Star outline">
            <a:extLst>
              <a:ext uri="{FF2B5EF4-FFF2-40B4-BE49-F238E27FC236}">
                <a16:creationId xmlns:a16="http://schemas.microsoft.com/office/drawing/2014/main" id="{738137ED-ACA2-4575-81C3-55387CBD47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558463"/>
            <a:ext cx="914400" cy="914400"/>
          </a:xfrm>
          <a:prstGeom prst="rect">
            <a:avLst/>
          </a:prstGeom>
        </p:spPr>
      </p:pic>
      <p:pic>
        <p:nvPicPr>
          <p:cNvPr id="9" name="Picture 8" descr="LOGO VPBOX MOI chuan_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1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0956C-D10D-4DCA-AE6A-FED056B71794}"/>
              </a:ext>
            </a:extLst>
          </p:cNvPr>
          <p:cNvSpPr/>
          <p:nvPr/>
        </p:nvSpPr>
        <p:spPr>
          <a:xfrm>
            <a:off x="2886927" y="0"/>
            <a:ext cx="6418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CLASSROOM RULES</a:t>
            </a:r>
          </a:p>
        </p:txBody>
      </p:sp>
      <p:pic>
        <p:nvPicPr>
          <p:cNvPr id="5" name="Picture 2" descr="ᐈ Be quiet sign stock icon, Royalty Free quiet pictures | download on  Depositphotos®">
            <a:extLst>
              <a:ext uri="{FF2B5EF4-FFF2-40B4-BE49-F238E27FC236}">
                <a16:creationId xmlns:a16="http://schemas.microsoft.com/office/drawing/2014/main" id="{AC88B1F5-C6BB-4F2B-B7E2-1F467E6D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1" y="1418210"/>
            <a:ext cx="1593362" cy="1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s Anybody Listening? @coolcatteacher">
            <a:extLst>
              <a:ext uri="{FF2B5EF4-FFF2-40B4-BE49-F238E27FC236}">
                <a16:creationId xmlns:a16="http://schemas.microsoft.com/office/drawing/2014/main" id="{421679B8-D036-40C6-9B1E-D752D05F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41" y="1262716"/>
            <a:ext cx="1950659" cy="1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94C812D-6CDC-4882-928D-7A3E7789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0" y="3429000"/>
            <a:ext cx="1412161" cy="23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F6470A7-865D-49B2-9898-09FBB6BAEAD9}"/>
              </a:ext>
            </a:extLst>
          </p:cNvPr>
          <p:cNvSpPr/>
          <p:nvPr/>
        </p:nvSpPr>
        <p:spPr>
          <a:xfrm>
            <a:off x="3034923" y="2141455"/>
            <a:ext cx="2497138" cy="90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Be quiet!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85F7847F-4732-4206-80BF-B44627BCE8CF}"/>
              </a:ext>
            </a:extLst>
          </p:cNvPr>
          <p:cNvSpPr/>
          <p:nvPr/>
        </p:nvSpPr>
        <p:spPr>
          <a:xfrm>
            <a:off x="8494264" y="2141455"/>
            <a:ext cx="2497137" cy="8886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Listen!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620B485-E00B-4D13-9C2A-2614C95D9D8B}"/>
              </a:ext>
            </a:extLst>
          </p:cNvPr>
          <p:cNvSpPr/>
          <p:nvPr/>
        </p:nvSpPr>
        <p:spPr>
          <a:xfrm>
            <a:off x="8203897" y="4740263"/>
            <a:ext cx="3721100" cy="9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Raise your hand to speak!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60DD762-1369-4437-9D0A-AD09653FDBF3}"/>
              </a:ext>
            </a:extLst>
          </p:cNvPr>
          <p:cNvSpPr/>
          <p:nvPr/>
        </p:nvSpPr>
        <p:spPr>
          <a:xfrm>
            <a:off x="2264531" y="4740263"/>
            <a:ext cx="2495550" cy="90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Sit nicely!</a:t>
            </a:r>
          </a:p>
        </p:txBody>
      </p:sp>
      <p:pic>
        <p:nvPicPr>
          <p:cNvPr id="6" name="Picture 3" descr="Free Raise Your Hand Clipart, Download Free Clip Art, Free Clip Art on  Clipart Library">
            <a:extLst>
              <a:ext uri="{FF2B5EF4-FFF2-40B4-BE49-F238E27FC236}">
                <a16:creationId xmlns:a16="http://schemas.microsoft.com/office/drawing/2014/main" id="{04CCD279-FA46-401A-920C-01F25ECA7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1" y="3807637"/>
            <a:ext cx="2776219" cy="199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12" descr="Rating 3 Star outline">
            <a:extLst>
              <a:ext uri="{FF2B5EF4-FFF2-40B4-BE49-F238E27FC236}">
                <a16:creationId xmlns:a16="http://schemas.microsoft.com/office/drawing/2014/main" id="{366DAF82-64A6-475E-B6EA-EE6EDFDC6A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5584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748"/>
            <a:ext cx="109728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047" y="5754759"/>
            <a:ext cx="38899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’S PLAY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s://lh6.googleusercontent.com/J3DaXLpHW3fB54qI6RuMEcWh5bJmTYqTa_DGfbwozgD5ayVmkEdHxwNvC8FJxK4wNIbbZBpdUBTADVn_jvFUMbqTo8tJYQcQLVf6D3JZ4zuhaSXXB2gB-P5kvDKLUmN-0nhTUp2oqWBoatpBKPXRnfRPPapUu5qRVvxcXtIr6x2BDRd8vHhyTKA3CxgaIhAjOa3xSA=n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" y="152400"/>
            <a:ext cx="1063625" cy="7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mber 1">
            <a:hlinkClick r:id="rId3" action="ppaction://hlinksldjump"/>
          </p:cNvPr>
          <p:cNvSpPr/>
          <p:nvPr/>
        </p:nvSpPr>
        <p:spPr>
          <a:xfrm>
            <a:off x="263352" y="216023"/>
            <a:ext cx="3470448" cy="30372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3721704" y="232186"/>
            <a:ext cx="3593495" cy="303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Number 4"/>
          <p:cNvSpPr/>
          <p:nvPr/>
        </p:nvSpPr>
        <p:spPr>
          <a:xfrm>
            <a:off x="273274" y="3266092"/>
            <a:ext cx="3448430" cy="303720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Number 5"/>
          <p:cNvSpPr/>
          <p:nvPr/>
        </p:nvSpPr>
        <p:spPr>
          <a:xfrm>
            <a:off x="3721703" y="3282255"/>
            <a:ext cx="3593495" cy="30210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377121">
            <a:off x="6767350" y="1574545"/>
            <a:ext cx="5268403" cy="3077312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THE BRICKS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 VPBOX MOI chuan_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7" y="0"/>
            <a:ext cx="1261260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1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28" r="12647"/>
          <a:stretch/>
        </p:blipFill>
        <p:spPr>
          <a:xfrm>
            <a:off x="451119" y="233371"/>
            <a:ext cx="7573292" cy="5893431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1552779"/>
            <a:ext cx="990600" cy="990600"/>
          </a:xfrm>
          <a:prstGeom prst="rect">
            <a:avLst/>
          </a:prstGeom>
        </p:spPr>
      </p:pic>
      <p:sp>
        <p:nvSpPr>
          <p:cNvPr id="18" name="Number 2"/>
          <p:cNvSpPr/>
          <p:nvPr/>
        </p:nvSpPr>
        <p:spPr>
          <a:xfrm>
            <a:off x="4114800" y="233372"/>
            <a:ext cx="4038600" cy="303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Number 4"/>
          <p:cNvSpPr/>
          <p:nvPr/>
        </p:nvSpPr>
        <p:spPr>
          <a:xfrm>
            <a:off x="314722" y="3257708"/>
            <a:ext cx="3876278" cy="291926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Number 5"/>
          <p:cNvSpPr/>
          <p:nvPr/>
        </p:nvSpPr>
        <p:spPr>
          <a:xfrm>
            <a:off x="4114800" y="3257707"/>
            <a:ext cx="4048522" cy="29192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2637722"/>
            <a:ext cx="990600" cy="99060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3785494"/>
            <a:ext cx="990600" cy="99060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4933266"/>
            <a:ext cx="990600" cy="990600"/>
          </a:xfrm>
          <a:prstGeom prst="rect">
            <a:avLst/>
          </a:prstGeom>
        </p:spPr>
      </p:pic>
      <p:sp>
        <p:nvSpPr>
          <p:cNvPr id="24" name="Number 5"/>
          <p:cNvSpPr/>
          <p:nvPr/>
        </p:nvSpPr>
        <p:spPr>
          <a:xfrm>
            <a:off x="304800" y="233372"/>
            <a:ext cx="3876278" cy="30372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74539" y="1724913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66"/>
                </a:solidFill>
              </a:rPr>
              <a:t>Phở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85607" y="2809856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66"/>
                </a:solidFill>
              </a:rPr>
              <a:t>North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60626" y="395762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66"/>
                </a:solidFill>
              </a:rPr>
              <a:t>Bún chả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9649" y="510540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66"/>
                </a:solidFill>
              </a:rPr>
              <a:t>four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9691" y="515586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smtClean="0">
                <a:solidFill>
                  <a:schemeClr val="accent6">
                    <a:lumMod val="75000"/>
                  </a:schemeClr>
                </a:solidFill>
              </a:rPr>
              <a:t>Hà Nội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ight Arrow 28">
            <a:hlinkClick r:id="rId8" action="ppaction://hlinksldjump"/>
          </p:cNvPr>
          <p:cNvSpPr/>
          <p:nvPr/>
        </p:nvSpPr>
        <p:spPr>
          <a:xfrm>
            <a:off x="11125200" y="6324600"/>
            <a:ext cx="1043461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8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15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2954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685800"/>
            <a:ext cx="5301342" cy="1371471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E2005B"/>
                </a:solidFill>
              </a:rPr>
              <a:t>What dish is it?</a:t>
            </a:r>
            <a:endParaRPr lang="en-US" sz="4000" b="1" dirty="0">
              <a:solidFill>
                <a:srgbClr val="E2005B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P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89171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29200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H</a:t>
            </a:r>
            <a:endParaRPr lang="en-US" sz="4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889171" y="57150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/>
              <a:t>Ở</a:t>
            </a:r>
            <a:endParaRPr lang="en-US" sz="4400" b="1" dirty="0"/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 rot="10800000">
            <a:off x="11239629" y="6324599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ách nấu phở bò Nam Định chuẩn vị, thơm ngon như hàng qu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35" y="2286000"/>
            <a:ext cx="5502729" cy="32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7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066800"/>
            <a:ext cx="838200" cy="7620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762000"/>
            <a:ext cx="10210800" cy="137160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E2005B"/>
                </a:solidFill>
              </a:rPr>
              <a:t>The South and the _____ of Việt Nam.</a:t>
            </a:r>
            <a:endParaRPr lang="en-US" sz="4000" b="1" dirty="0">
              <a:solidFill>
                <a:srgbClr val="E2005B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0346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N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88546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48517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08488" y="4336143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68459" y="4343400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97616" y="435165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63031" y="435165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R</a:t>
            </a:r>
            <a:endParaRPr lang="en-US" sz="4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01231" y="4351658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T</a:t>
            </a:r>
            <a:endParaRPr lang="en-US" sz="4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068459" y="4340772"/>
            <a:ext cx="762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H</a:t>
            </a:r>
            <a:endParaRPr lang="en-US" sz="4400" b="1" dirty="0"/>
          </a:p>
        </p:txBody>
      </p:sp>
      <p:sp>
        <p:nvSpPr>
          <p:cNvPr id="18" name="Right Arrow 17">
            <a:hlinkClick r:id="rId2" action="ppaction://hlinksldjump"/>
          </p:cNvPr>
          <p:cNvSpPr/>
          <p:nvPr/>
        </p:nvSpPr>
        <p:spPr>
          <a:xfrm rot="10800000">
            <a:off x="11239629" y="6324599"/>
            <a:ext cx="837942" cy="5261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5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943</TotalTime>
  <Words>1104</Words>
  <Application>Microsoft Office PowerPoint</Application>
  <PresentationFormat>Widescreen</PresentationFormat>
  <Paragraphs>203</Paragraphs>
  <Slides>25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#9Slide02 Noi dung dai</vt:lpstr>
      <vt:lpstr>#9Slide02 Tieu de dai</vt:lpstr>
      <vt:lpstr>Arial</vt:lpstr>
      <vt:lpstr>Calibri</vt:lpstr>
      <vt:lpstr>Calibri Light</vt:lpstr>
      <vt:lpstr>Comic Sans MS</vt:lpstr>
      <vt:lpstr>Lucida Calligraphy</vt:lpstr>
      <vt:lpstr>Times New Roman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 – Places and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CHUYEN MON</dc:creator>
  <cp:keywords>9Slide</cp:keywords>
  <dc:description>9Slide.vn</dc:description>
  <cp:lastModifiedBy>USER</cp:lastModifiedBy>
  <cp:revision>114</cp:revision>
  <dcterms:created xsi:type="dcterms:W3CDTF">2022-03-21T01:59:55Z</dcterms:created>
  <dcterms:modified xsi:type="dcterms:W3CDTF">2023-10-26T08:51:08Z</dcterms:modified>
  <cp:category>9Slide.vn</cp:category>
  <cp:contentStatus>9Slide</cp:contentStatus>
</cp:coreProperties>
</file>