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4"/>
  </p:notesMasterIdLst>
  <p:sldIdLst>
    <p:sldId id="313" r:id="rId2"/>
    <p:sldId id="266" r:id="rId3"/>
    <p:sldId id="309" r:id="rId4"/>
    <p:sldId id="300" r:id="rId5"/>
    <p:sldId id="257" r:id="rId6"/>
    <p:sldId id="303" r:id="rId7"/>
    <p:sldId id="304" r:id="rId8"/>
    <p:sldId id="305" r:id="rId9"/>
    <p:sldId id="310" r:id="rId10"/>
    <p:sldId id="297" r:id="rId11"/>
    <p:sldId id="314" r:id="rId12"/>
    <p:sldId id="312" r:id="rId1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CCFF"/>
    <a:srgbClr val="C8D6D6"/>
    <a:srgbClr val="990000"/>
    <a:srgbClr val="660066"/>
    <a:srgbClr val="FFFF00"/>
    <a:srgbClr val="CC99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/>
    <p:restoredTop sz="93877"/>
  </p:normalViewPr>
  <p:slideViewPr>
    <p:cSldViewPr showGuides="1">
      <p:cViewPr varScale="1">
        <p:scale>
          <a:sx n="89" d="100"/>
          <a:sy n="89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08DB91B-2199-4C8C-AB2E-4909437D60A8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5/8/2024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ACC7227-78E1-425C-8953-1DC8BB582C9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49647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07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73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36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06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6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52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92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211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9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361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CA71-0C10-4118-873D-7747EED88D2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45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10.GIF"/><Relationship Id="rId3" Type="http://schemas.openxmlformats.org/officeDocument/2006/relationships/image" Target="../media/image2.jpeg"/><Relationship Id="rId7" Type="http://schemas.openxmlformats.org/officeDocument/2006/relationships/image" Target="../media/image4.GIF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8.GI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png"/><Relationship Id="rId4" Type="http://schemas.openxmlformats.org/officeDocument/2006/relationships/image" Target="../media/image3.GI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vn/imgres?imgurl=http://ngoisao.net/Files/Subject/3b/9d/1c/5d/kk6.jpg&amp;imgrefurl=http://ngoisao.net/tin-tuc/hau-truong/2010/10/kieu-khanh-dien-ao-dai-tu-than-tai-hhtg-152157/&amp;h=680&amp;w=500&amp;sz=356&amp;tbnid=BjyoCw2fGze5nM:&amp;tbnh=84&amp;tbnw=62&amp;prev=/search?q%3D%C3%A1o%2Bd%C3%A0i%2Bt%E1%BB%A9%2Bth%C3%A2n%26tbm%3Disch%26tbo%3Du&amp;zoom=1&amp;q=%C3%A1o+d%C3%A0i+t%E1%BB%A9+th%C3%A2n&amp;usg=__gWBc06de2dhwH_PX_NT_ynXgG9o=&amp;hl=vi&amp;sa=X&amp;ei=lDddUYy-FYOpiAeBj4DgCg&amp;ved=0CCIQ9QEwAw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vn/imgres?imgurl=http://ngoisao.net/Files/Subject/3b/9d/1c/5d/kk6.jpg&amp;imgrefurl=http://ngoisao.net/tin-tuc/hau-truong/2010/10/kieu-khanh-dien-ao-dai-tu-than-tai-hhtg-152157/&amp;h=680&amp;w=500&amp;sz=356&amp;tbnid=BjyoCw2fGze5nM:&amp;tbnh=84&amp;tbnw=62&amp;prev=/search?q%3D%C3%A1o%2Bd%C3%A0i%2Bt%E1%BB%A9%2Bth%C3%A2n%26tbm%3Disch%26tbo%3Du&amp;zoom=1&amp;q=%C3%A1o+d%C3%A0i+t%E1%BB%A9+th%C3%A2n&amp;usg=__gWBc06de2dhwH_PX_NT_ynXgG9o=&amp;hl=vi&amp;sa=X&amp;ei=lDddUYy-FYOpiAeBj4DgCg&amp;ved=0CCIQ9QEwAw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vn/imgres?imgurl=http://ngoisao.net/Files/Subject/3b/9d/1c/5d/kk6.jpg&amp;imgrefurl=http://ngoisao.net/tin-tuc/hau-truong/2010/10/kieu-khanh-dien-ao-dai-tu-than-tai-hhtg-152157/&amp;h=680&amp;w=500&amp;sz=356&amp;tbnid=BjyoCw2fGze5nM:&amp;tbnh=84&amp;tbnw=62&amp;prev=/search?q%3D%C3%A1o%2Bd%C3%A0i%2Bt%E1%BB%A9%2Bth%C3%A2n%26tbm%3Disch%26tbo%3Du&amp;zoom=1&amp;q=%C3%A1o+d%C3%A0i+t%E1%BB%A9+th%C3%A2n&amp;usg=__gWBc06de2dhwH_PX_NT_ynXgG9o=&amp;hl=vi&amp;sa=X&amp;ei=lDddUYy-FYOpiAeBj4DgCg&amp;ved=0CCIQ9QEwAw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vn/imgres?imgurl=http://ngoisao.net/Files/Subject/3b/9d/1c/5d/kk6.jpg&amp;imgrefurl=http://ngoisao.net/tin-tuc/hau-truong/2010/10/kieu-khanh-dien-ao-dai-tu-than-tai-hhtg-152157/&amp;h=680&amp;w=500&amp;sz=356&amp;tbnid=BjyoCw2fGze5nM:&amp;tbnh=84&amp;tbnw=62&amp;prev=/search?q%3D%C3%A1o%2Bd%C3%A0i%2Bt%E1%BB%A9%2Bth%C3%A2n%26tbm%3Disch%26tbo%3Du&amp;zoom=1&amp;q=%C3%A1o+d%C3%A0i+t%E1%BB%A9+th%C3%A2n&amp;usg=__gWBc06de2dhwH_PX_NT_ynXgG9o=&amp;hl=vi&amp;sa=X&amp;ei=lDddUYy-FYOpiAeBj4DgCg&amp;ved=0CCIQ9QEwAw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447800"/>
            <a:ext cx="80772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800" b="1" i="0" u="none" strike="noStrike" kern="10" cap="none" spc="0" normalizeH="0" baseline="0" noProof="0">
                <a:ln w="9525">
                  <a:solidFill>
                    <a:srgbClr val="0000FF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/>
              </a:rPr>
              <a:t>Sang năm con lên bảy</a:t>
            </a:r>
            <a:endParaRPr kumimoji="0" lang="en-US" sz="8800" b="1" i="0" u="none" strike="noStrike" kern="10" cap="none" spc="0" normalizeH="0" baseline="0" noProof="0" dirty="0">
              <a:ln w="9525">
                <a:solidFill>
                  <a:srgbClr val="0000FF"/>
                </a:solidFill>
                <a:rou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/>
              <a:ea typeface="+mn-ea"/>
              <a:cs typeface="Times New Roman" panose="02020603050405020304"/>
            </a:endParaRPr>
          </a:p>
        </p:txBody>
      </p:sp>
      <p:sp>
        <p:nvSpPr>
          <p:cNvPr id="3075" name="WordArt 20"/>
          <p:cNvSpPr>
            <a:spLocks noTextEdit="1"/>
          </p:cNvSpPr>
          <p:nvPr/>
        </p:nvSpPr>
        <p:spPr>
          <a:xfrm>
            <a:off x="334010" y="167005"/>
            <a:ext cx="8605520" cy="5537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0000" lnSpcReduction="10000"/>
          </a:bodyPr>
          <a:lstStyle/>
          <a:p>
            <a:pPr algn="l"/>
            <a:r>
              <a:rPr lang="en-US" sz="3600" b="1" dirty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TRƯỜNG TIỂU </a:t>
            </a:r>
            <a:r>
              <a:rPr lang="en-US" sz="3600" b="1" dirty="0" smtClean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66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HỌC BẠCH ĐẰNG</a:t>
            </a:r>
            <a:endParaRPr lang="en-US" sz="3600" b="1" dirty="0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3366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WordArt 20"/>
          <p:cNvSpPr>
            <a:spLocks noTextEdit="1"/>
          </p:cNvSpPr>
          <p:nvPr/>
        </p:nvSpPr>
        <p:spPr>
          <a:xfrm>
            <a:off x="2916238" y="1079500"/>
            <a:ext cx="3024187" cy="52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5C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7" name="WordArt 20"/>
          <p:cNvSpPr>
            <a:spLocks noTextEdit="1"/>
          </p:cNvSpPr>
          <p:nvPr/>
        </p:nvSpPr>
        <p:spPr>
          <a:xfrm>
            <a:off x="2994025" y="4432300"/>
            <a:ext cx="3024188" cy="52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Tuần 33 – trang 149</a:t>
            </a:r>
          </a:p>
        </p:txBody>
      </p:sp>
      <p:sp>
        <p:nvSpPr>
          <p:cNvPr id="3078" name="WordArt 20"/>
          <p:cNvSpPr>
            <a:spLocks noTextEdit="1"/>
          </p:cNvSpPr>
          <p:nvPr/>
        </p:nvSpPr>
        <p:spPr>
          <a:xfrm>
            <a:off x="1905000" y="5334000"/>
            <a:ext cx="4994275" cy="549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0000" lnSpcReduction="1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GV: </a:t>
            </a:r>
            <a:r>
              <a:rPr lang="en-US" sz="36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ĐÀO THỊ HUYỀN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2" name="Text Box 8"/>
          <p:cNvSpPr txBox="1"/>
          <p:nvPr/>
        </p:nvSpPr>
        <p:spPr>
          <a:xfrm>
            <a:off x="134938" y="425450"/>
            <a:ext cx="6781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                           3. Luyện đọc diễn cảm</a:t>
            </a:r>
          </a:p>
        </p:txBody>
      </p:sp>
      <p:sp>
        <p:nvSpPr>
          <p:cNvPr id="12291" name="Text Box 27"/>
          <p:cNvSpPr txBox="1"/>
          <p:nvPr/>
        </p:nvSpPr>
        <p:spPr>
          <a:xfrm flipV="1">
            <a:off x="1905000" y="523875"/>
            <a:ext cx="708660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                  </a:t>
            </a:r>
          </a:p>
        </p:txBody>
      </p:sp>
      <p:sp>
        <p:nvSpPr>
          <p:cNvPr id="57376" name="Text Box 32"/>
          <p:cNvSpPr txBox="1"/>
          <p:nvPr/>
        </p:nvSpPr>
        <p:spPr>
          <a:xfrm>
            <a:off x="3886200" y="1219200"/>
            <a:ext cx="4114800" cy="6299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Sang năm con lên bảy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Cha đưa con đến trường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Giờ con đang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Khắp sân vườn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Chỉ mình con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Tiếng                   với con.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Mai rồi con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Chim                   biết nói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Gió               biết thổi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Cây               là cây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Đại bàng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Đậu trên cành khế nữa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Chuyện ngày xưa, ngày xửa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Chỉ là chuyện ngày xưa.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7381" name="Rectangle 37"/>
          <p:cNvSpPr/>
          <p:nvPr/>
        </p:nvSpPr>
        <p:spPr>
          <a:xfrm>
            <a:off x="5638800" y="1955800"/>
            <a:ext cx="103822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lon ton</a:t>
            </a:r>
          </a:p>
        </p:txBody>
      </p:sp>
      <p:sp>
        <p:nvSpPr>
          <p:cNvPr id="57382" name="Rectangle 38"/>
          <p:cNvSpPr/>
          <p:nvPr/>
        </p:nvSpPr>
        <p:spPr>
          <a:xfrm>
            <a:off x="5811838" y="2286000"/>
            <a:ext cx="14271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chạy nhảy</a:t>
            </a:r>
          </a:p>
        </p:txBody>
      </p:sp>
      <p:sp>
        <p:nvSpPr>
          <p:cNvPr id="57383" name="Text Box 39"/>
          <p:cNvSpPr txBox="1"/>
          <p:nvPr/>
        </p:nvSpPr>
        <p:spPr>
          <a:xfrm>
            <a:off x="5634038" y="2667000"/>
            <a:ext cx="13763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nghe thấy</a:t>
            </a:r>
          </a:p>
        </p:txBody>
      </p:sp>
      <p:sp>
        <p:nvSpPr>
          <p:cNvPr id="12296" name="Text Box 41"/>
          <p:cNvSpPr txBox="1"/>
          <p:nvPr/>
        </p:nvSpPr>
        <p:spPr>
          <a:xfrm>
            <a:off x="7223125" y="26320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7387" name="Rectangle 43"/>
          <p:cNvSpPr/>
          <p:nvPr/>
        </p:nvSpPr>
        <p:spPr>
          <a:xfrm>
            <a:off x="4686300" y="3048000"/>
            <a:ext cx="14097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muôn loài</a:t>
            </a:r>
          </a:p>
        </p:txBody>
      </p:sp>
      <p:sp>
        <p:nvSpPr>
          <p:cNvPr id="57388" name="Rectangle 44"/>
          <p:cNvSpPr/>
          <p:nvPr/>
        </p:nvSpPr>
        <p:spPr>
          <a:xfrm>
            <a:off x="5410200" y="3810000"/>
            <a:ext cx="12684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lớn khôn</a:t>
            </a:r>
          </a:p>
        </p:txBody>
      </p:sp>
      <p:sp>
        <p:nvSpPr>
          <p:cNvPr id="57389" name="Rectangle 45"/>
          <p:cNvSpPr/>
          <p:nvPr/>
        </p:nvSpPr>
        <p:spPr>
          <a:xfrm>
            <a:off x="4633913" y="4114800"/>
            <a:ext cx="14620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không còn</a:t>
            </a:r>
          </a:p>
        </p:txBody>
      </p:sp>
      <p:sp>
        <p:nvSpPr>
          <p:cNvPr id="57390" name="Rectangle 46"/>
          <p:cNvSpPr/>
          <p:nvPr/>
        </p:nvSpPr>
        <p:spPr>
          <a:xfrm>
            <a:off x="4491038" y="4876800"/>
            <a:ext cx="10715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chỉ còn</a:t>
            </a:r>
          </a:p>
        </p:txBody>
      </p:sp>
      <p:sp>
        <p:nvSpPr>
          <p:cNvPr id="57391" name="Rectangle 47"/>
          <p:cNvSpPr/>
          <p:nvPr/>
        </p:nvSpPr>
        <p:spPr>
          <a:xfrm>
            <a:off x="4491038" y="4495800"/>
            <a:ext cx="1071562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chỉ còn</a:t>
            </a:r>
          </a:p>
        </p:txBody>
      </p:sp>
      <p:sp>
        <p:nvSpPr>
          <p:cNvPr id="57392" name="Rectangle 48"/>
          <p:cNvSpPr/>
          <p:nvPr/>
        </p:nvSpPr>
        <p:spPr>
          <a:xfrm>
            <a:off x="5105400" y="5257800"/>
            <a:ext cx="17907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chẳng về đây</a:t>
            </a:r>
          </a:p>
        </p:txBody>
      </p:sp>
      <p:sp>
        <p:nvSpPr>
          <p:cNvPr id="57396" name="Line 52"/>
          <p:cNvSpPr/>
          <p:nvPr/>
        </p:nvSpPr>
        <p:spPr>
          <a:xfrm flipH="1">
            <a:off x="4876800" y="38100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02" name="Line 58"/>
          <p:cNvSpPr/>
          <p:nvPr/>
        </p:nvSpPr>
        <p:spPr>
          <a:xfrm flipH="1">
            <a:off x="5181600" y="12954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03" name="Line 59"/>
          <p:cNvSpPr/>
          <p:nvPr/>
        </p:nvSpPr>
        <p:spPr>
          <a:xfrm flipH="1">
            <a:off x="5486400" y="16002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04" name="Line 60"/>
          <p:cNvSpPr/>
          <p:nvPr/>
        </p:nvSpPr>
        <p:spPr>
          <a:xfrm flipH="1">
            <a:off x="4419600" y="19812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05" name="Line 61"/>
          <p:cNvSpPr/>
          <p:nvPr/>
        </p:nvSpPr>
        <p:spPr>
          <a:xfrm flipH="1">
            <a:off x="5791200" y="23622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06" name="Line 62"/>
          <p:cNvSpPr/>
          <p:nvPr/>
        </p:nvSpPr>
        <p:spPr>
          <a:xfrm flipH="1">
            <a:off x="5562600" y="28194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07" name="Line 63"/>
          <p:cNvSpPr/>
          <p:nvPr/>
        </p:nvSpPr>
        <p:spPr>
          <a:xfrm flipH="1">
            <a:off x="6019800" y="31242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08" name="Line 64"/>
          <p:cNvSpPr/>
          <p:nvPr/>
        </p:nvSpPr>
        <p:spPr>
          <a:xfrm flipH="1">
            <a:off x="4572000" y="4213225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09" name="Line 65"/>
          <p:cNvSpPr/>
          <p:nvPr/>
        </p:nvSpPr>
        <p:spPr>
          <a:xfrm flipH="1">
            <a:off x="4383088" y="4554538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10" name="Line 66"/>
          <p:cNvSpPr/>
          <p:nvPr/>
        </p:nvSpPr>
        <p:spPr>
          <a:xfrm flipH="1">
            <a:off x="4419600" y="49530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11" name="Line 67"/>
          <p:cNvSpPr/>
          <p:nvPr/>
        </p:nvSpPr>
        <p:spPr>
          <a:xfrm flipH="1">
            <a:off x="5105400" y="53340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12" name="Line 68"/>
          <p:cNvSpPr/>
          <p:nvPr/>
        </p:nvSpPr>
        <p:spPr>
          <a:xfrm flipH="1">
            <a:off x="5638800" y="57150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7413" name="Line 69"/>
          <p:cNvSpPr/>
          <p:nvPr/>
        </p:nvSpPr>
        <p:spPr>
          <a:xfrm flipH="1">
            <a:off x="5638800" y="6400800"/>
            <a:ext cx="152400" cy="381000"/>
          </a:xfrm>
          <a:prstGeom prst="line">
            <a:avLst/>
          </a:prstGeom>
          <a:ln w="28575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" name="Text Box 105"/>
          <p:cNvSpPr txBox="1"/>
          <p:nvPr/>
        </p:nvSpPr>
        <p:spPr>
          <a:xfrm>
            <a:off x="3581400" y="947738"/>
            <a:ext cx="3962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Mở rộng vốn từ: Trẻ 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fill="hold"/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7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7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7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57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1" dur="500" fill="hold"/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73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573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9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3" dur="5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7" dur="5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1" dur="5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5" dur="500" fill="hold"/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57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57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5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5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5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5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5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5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5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5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5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5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/>
      <p:bldP spid="57376" grpId="0"/>
      <p:bldP spid="57381" grpId="0"/>
      <p:bldP spid="57381" grpId="1"/>
      <p:bldP spid="57382" grpId="0"/>
      <p:bldP spid="57382" grpId="1"/>
      <p:bldP spid="57383" grpId="0"/>
      <p:bldP spid="57383" grpId="1"/>
      <p:bldP spid="57387" grpId="0"/>
      <p:bldP spid="57387" grpId="1"/>
      <p:bldP spid="57388" grpId="0"/>
      <p:bldP spid="57388" grpId="1"/>
      <p:bldP spid="57389" grpId="0"/>
      <p:bldP spid="57389" grpId="1"/>
      <p:bldP spid="57390" grpId="0"/>
      <p:bldP spid="57390" grpId="1"/>
      <p:bldP spid="57391" grpId="0"/>
      <p:bldP spid="57391" grpId="1"/>
      <p:bldP spid="57392" grpId="0"/>
      <p:bldP spid="57392" grpId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81000" y="2209801"/>
            <a:ext cx="8229600" cy="838199"/>
          </a:xfrm>
          <a:ln/>
        </p:spPr>
        <p:txBody>
          <a:bodyPr vert="horz" wrap="square" lIns="91440" tIns="45720" rIns="91440" bIns="45720" anchor="t" anchorCtr="0">
            <a:normAutofit/>
          </a:bodyPr>
          <a:lstStyle/>
          <a:p>
            <a:pPr marL="0" indent="0" algn="just">
              <a:buNone/>
            </a:pPr>
            <a:r>
              <a:rPr lang="en-US" altLang="en-US" sz="4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sz="4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4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4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4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4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40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.</a:t>
            </a:r>
            <a:endParaRPr lang="en-US" altLang="en-US" sz="40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  <a:ln/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NĂM CON LÊN BẢY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1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imagesCAQC80J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76200"/>
            <a:ext cx="9372600" cy="6629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5" name="Picture 5" descr="dandelions_butterfly_hb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950" y="4689475"/>
            <a:ext cx="1428750" cy="153987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1371600" y="4203700"/>
          <a:ext cx="13255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5" imgW="1060450" imgH="1334770" progId="MS_ClipArt_Gallery.2">
                  <p:embed/>
                </p:oleObj>
              </mc:Choice>
              <mc:Fallback>
                <p:oleObj r:id="rId5" imgW="1060450" imgH="1334770" progId="MS_ClipArt_Gallery.2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1600" y="4203700"/>
                        <a:ext cx="1325563" cy="1797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7" name="Picture 7" descr="92946cxn8xmvkw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0825" y="2533650"/>
            <a:ext cx="1285875" cy="2093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8" name="Picture 8" descr="92946cxn8xmvkw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3000" y="3149600"/>
            <a:ext cx="1285875" cy="1663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9" name="Picture 9" descr="92946cxn8xmvkw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43550" y="3943350"/>
            <a:ext cx="1285875" cy="1663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20" name="Picture 10" descr="92946cxn8xmvkw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7400" y="3887788"/>
            <a:ext cx="1285875" cy="1663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1" name="WordArt 11"/>
          <p:cNvSpPr>
            <a:spLocks noTextEdit="1"/>
          </p:cNvSpPr>
          <p:nvPr/>
        </p:nvSpPr>
        <p:spPr>
          <a:xfrm>
            <a:off x="457200" y="2287588"/>
            <a:ext cx="8229600" cy="1712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l"/>
            <a:r>
              <a:rPr lang="en-US" sz="2700">
                <a:ln w="9525" cap="flat" cmpd="sng">
                  <a:solidFill>
                    <a:srgbClr val="99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CC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chăm ngoan học giỏi ! </a:t>
            </a:r>
          </a:p>
        </p:txBody>
      </p:sp>
      <p:pic>
        <p:nvPicPr>
          <p:cNvPr id="13322" name="Picture 12" descr="92946cxn8xmvkw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28950" y="4135438"/>
            <a:ext cx="1285875" cy="1663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23" name="Picture 13" descr="3d butterfly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000" y="4937125"/>
            <a:ext cx="971550" cy="8683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24" name="Picture 14" descr="k-hanay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58000" y="4197350"/>
            <a:ext cx="393700" cy="492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25" name="Picture 15" descr="k-hanay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15000" y="4997450"/>
            <a:ext cx="357188" cy="4460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26" name="Picture 16" descr="k-hanap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00400" y="5059363"/>
            <a:ext cx="357188" cy="446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27" name="Picture 17" descr="love-sun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28850" y="4811713"/>
            <a:ext cx="307975" cy="361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28" name="Picture 18" descr="k-hanab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15050" y="5183188"/>
            <a:ext cx="357188" cy="446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29" name="Picture 19" descr="k-hanay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14750" y="4937125"/>
            <a:ext cx="357188" cy="4460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30" name="Picture 20" descr="k-hanap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29513" y="4689475"/>
            <a:ext cx="357187" cy="4460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31" name="Picture 21" descr="love-sun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00150" y="4935538"/>
            <a:ext cx="307975" cy="361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32" name="Freeform 22"/>
          <p:cNvSpPr/>
          <p:nvPr/>
        </p:nvSpPr>
        <p:spPr>
          <a:xfrm>
            <a:off x="3829050" y="936625"/>
            <a:ext cx="4057650" cy="1292225"/>
          </a:xfrm>
          <a:custGeom>
            <a:avLst/>
            <a:gdLst>
              <a:gd name="txL" fmla="*/ 0 w 1720"/>
              <a:gd name="txT" fmla="*/ 0 h 842"/>
              <a:gd name="txR" fmla="*/ 1720 w 1720"/>
              <a:gd name="txB" fmla="*/ 842 h 842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solidFill>
            <a:srgbClr val="CCECFF">
              <a:alpha val="100000"/>
            </a:srgb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13333" name="Picture 23" descr="sun14[1]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28700" y="788988"/>
            <a:ext cx="1828800" cy="1439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34" name="Freeform 24"/>
          <p:cNvSpPr/>
          <p:nvPr/>
        </p:nvSpPr>
        <p:spPr>
          <a:xfrm rot="622029">
            <a:off x="2457450" y="954088"/>
            <a:ext cx="2343150" cy="1046162"/>
          </a:xfrm>
          <a:custGeom>
            <a:avLst/>
            <a:gdLst>
              <a:gd name="txL" fmla="*/ 0 w 1576"/>
              <a:gd name="txT" fmla="*/ 0 h 815"/>
              <a:gd name="txR" fmla="*/ 1576 w 1576"/>
              <a:gd name="txB" fmla="*/ 815 h 815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1576" h="815">
                <a:moveTo>
                  <a:pt x="170" y="4"/>
                </a:moveTo>
                <a:cubicBezTo>
                  <a:pt x="343" y="26"/>
                  <a:pt x="518" y="5"/>
                  <a:pt x="693" y="15"/>
                </a:cubicBezTo>
                <a:cubicBezTo>
                  <a:pt x="760" y="24"/>
                  <a:pt x="819" y="42"/>
                  <a:pt x="885" y="57"/>
                </a:cubicBezTo>
                <a:cubicBezTo>
                  <a:pt x="920" y="94"/>
                  <a:pt x="931" y="70"/>
                  <a:pt x="949" y="121"/>
                </a:cubicBezTo>
                <a:cubicBezTo>
                  <a:pt x="935" y="177"/>
                  <a:pt x="919" y="220"/>
                  <a:pt x="864" y="239"/>
                </a:cubicBezTo>
                <a:cubicBezTo>
                  <a:pt x="934" y="285"/>
                  <a:pt x="1016" y="283"/>
                  <a:pt x="1098" y="292"/>
                </a:cubicBezTo>
                <a:cubicBezTo>
                  <a:pt x="1174" y="317"/>
                  <a:pt x="1149" y="294"/>
                  <a:pt x="1184" y="345"/>
                </a:cubicBezTo>
                <a:cubicBezTo>
                  <a:pt x="1191" y="366"/>
                  <a:pt x="1198" y="388"/>
                  <a:pt x="1205" y="409"/>
                </a:cubicBezTo>
                <a:cubicBezTo>
                  <a:pt x="1209" y="420"/>
                  <a:pt x="1183" y="439"/>
                  <a:pt x="1194" y="441"/>
                </a:cubicBezTo>
                <a:cubicBezTo>
                  <a:pt x="1216" y="446"/>
                  <a:pt x="1258" y="420"/>
                  <a:pt x="1258" y="420"/>
                </a:cubicBezTo>
                <a:cubicBezTo>
                  <a:pt x="1308" y="433"/>
                  <a:pt x="1359" y="438"/>
                  <a:pt x="1408" y="452"/>
                </a:cubicBezTo>
                <a:cubicBezTo>
                  <a:pt x="1443" y="462"/>
                  <a:pt x="1469" y="483"/>
                  <a:pt x="1504" y="495"/>
                </a:cubicBezTo>
                <a:cubicBezTo>
                  <a:pt x="1515" y="506"/>
                  <a:pt x="1529" y="513"/>
                  <a:pt x="1536" y="527"/>
                </a:cubicBezTo>
                <a:cubicBezTo>
                  <a:pt x="1576" y="608"/>
                  <a:pt x="1497" y="676"/>
                  <a:pt x="1429" y="697"/>
                </a:cubicBezTo>
                <a:cubicBezTo>
                  <a:pt x="1370" y="759"/>
                  <a:pt x="1288" y="770"/>
                  <a:pt x="1205" y="783"/>
                </a:cubicBezTo>
                <a:cubicBezTo>
                  <a:pt x="1095" y="800"/>
                  <a:pt x="1000" y="808"/>
                  <a:pt x="885" y="815"/>
                </a:cubicBezTo>
                <a:cubicBezTo>
                  <a:pt x="592" y="807"/>
                  <a:pt x="583" y="806"/>
                  <a:pt x="384" y="783"/>
                </a:cubicBezTo>
                <a:cubicBezTo>
                  <a:pt x="305" y="756"/>
                  <a:pt x="205" y="741"/>
                  <a:pt x="138" y="687"/>
                </a:cubicBezTo>
                <a:cubicBezTo>
                  <a:pt x="124" y="675"/>
                  <a:pt x="103" y="649"/>
                  <a:pt x="96" y="633"/>
                </a:cubicBezTo>
                <a:cubicBezTo>
                  <a:pt x="87" y="612"/>
                  <a:pt x="74" y="569"/>
                  <a:pt x="74" y="569"/>
                </a:cubicBezTo>
                <a:cubicBezTo>
                  <a:pt x="78" y="544"/>
                  <a:pt x="77" y="519"/>
                  <a:pt x="85" y="495"/>
                </a:cubicBezTo>
                <a:cubicBezTo>
                  <a:pt x="88" y="485"/>
                  <a:pt x="104" y="483"/>
                  <a:pt x="106" y="473"/>
                </a:cubicBezTo>
                <a:cubicBezTo>
                  <a:pt x="113" y="437"/>
                  <a:pt x="86" y="438"/>
                  <a:pt x="64" y="431"/>
                </a:cubicBezTo>
                <a:cubicBezTo>
                  <a:pt x="46" y="413"/>
                  <a:pt x="32" y="402"/>
                  <a:pt x="21" y="377"/>
                </a:cubicBezTo>
                <a:cubicBezTo>
                  <a:pt x="12" y="356"/>
                  <a:pt x="0" y="313"/>
                  <a:pt x="0" y="313"/>
                </a:cubicBezTo>
                <a:cubicBezTo>
                  <a:pt x="24" y="217"/>
                  <a:pt x="23" y="144"/>
                  <a:pt x="128" y="111"/>
                </a:cubicBezTo>
                <a:cubicBezTo>
                  <a:pt x="135" y="104"/>
                  <a:pt x="145" y="98"/>
                  <a:pt x="149" y="89"/>
                </a:cubicBezTo>
                <a:cubicBezTo>
                  <a:pt x="159" y="69"/>
                  <a:pt x="148" y="30"/>
                  <a:pt x="170" y="25"/>
                </a:cubicBezTo>
                <a:cubicBezTo>
                  <a:pt x="184" y="22"/>
                  <a:pt x="213" y="30"/>
                  <a:pt x="213" y="15"/>
                </a:cubicBezTo>
                <a:cubicBezTo>
                  <a:pt x="213" y="0"/>
                  <a:pt x="184" y="8"/>
                  <a:pt x="170" y="4"/>
                </a:cubicBezTo>
                <a:close/>
              </a:path>
            </a:pathLst>
          </a:custGeom>
          <a:solidFill>
            <a:srgbClr val="CCECFF">
              <a:alpha val="100000"/>
            </a:srgb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13335" name="Picture 26" descr="92946cxn8xmvkw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4057650"/>
            <a:ext cx="1285875" cy="1663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/>
          <p:nvPr/>
        </p:nvSpPr>
        <p:spPr>
          <a:xfrm>
            <a:off x="457200" y="0"/>
            <a:ext cx="8382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                  </a:t>
            </a:r>
          </a:p>
        </p:txBody>
      </p:sp>
      <p:sp>
        <p:nvSpPr>
          <p:cNvPr id="15368" name="Text Box 8"/>
          <p:cNvSpPr txBox="1"/>
          <p:nvPr/>
        </p:nvSpPr>
        <p:spPr>
          <a:xfrm>
            <a:off x="-228600" y="1066800"/>
            <a:ext cx="853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8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Khởi động: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5378" name="Text Box 18"/>
          <p:cNvSpPr txBox="1"/>
          <p:nvPr/>
        </p:nvSpPr>
        <p:spPr>
          <a:xfrm>
            <a:off x="228600" y="1676400"/>
            <a:ext cx="89154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1. Đọc điều 15,16 và 17 trong bài Luật Bảo vệ, chăm sóc và giáo dục trẻ em. Cho biết: Trẻ em có những quyền gì ?</a:t>
            </a:r>
          </a:p>
        </p:txBody>
      </p:sp>
      <p:sp>
        <p:nvSpPr>
          <p:cNvPr id="15379" name="Text Box 19"/>
          <p:cNvSpPr txBox="1"/>
          <p:nvPr/>
        </p:nvSpPr>
        <p:spPr>
          <a:xfrm>
            <a:off x="228600" y="2819400"/>
            <a:ext cx="89154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2. Đọc điều 21 trong bài Luật Bảo vệ, chăm sóc và giáo dục trẻ em. Cho biết nội dung chính của điều luật trên là gì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8" grpId="0"/>
      <p:bldP spid="153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pPr>
              <a:buNone/>
            </a:pPr>
            <a:r>
              <a:rPr lang="vi-VN" altLang="en-US" i="1" dirty="0">
                <a:solidFill>
                  <a:srgbClr val="FF0000"/>
                </a:solidFill>
              </a:rPr>
              <a:t>   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vi-VN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24400"/>
          </a:xfrm>
          <a:ln/>
        </p:spPr>
        <p:txBody>
          <a:bodyPr vert="horz" wrap="square" lIns="91440" tIns="45720" rIns="91440" bIns="45720" anchor="t" anchorCtr="0"/>
          <a:lstStyle/>
          <a:p>
            <a:pPr marL="0" indent="0" algn="ctr">
              <a:lnSpc>
                <a:spcPct val="50000"/>
              </a:lnSpc>
              <a:buNone/>
            </a:pPr>
            <a:endParaRPr lang="en-US" altLang="en-US" sz="2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50000"/>
              </a:lnSpc>
              <a:buNone/>
            </a:pPr>
            <a:r>
              <a:rPr lang="vi-VN" alt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endParaRPr lang="vi-VN" altLang="en-US" sz="2400" u="sng" dirty="0">
              <a:solidFill>
                <a:srgbClr val="0070C0"/>
              </a:solidFill>
            </a:endParaRPr>
          </a:p>
          <a:p>
            <a:pPr marL="0" indent="0" algn="ctr">
              <a:lnSpc>
                <a:spcPct val="50000"/>
              </a:lnSpc>
              <a:buNone/>
            </a:pPr>
            <a:r>
              <a:rPr lang="vi-VN" altLang="en-US" sz="2400" dirty="0">
                <a:solidFill>
                  <a:srgbClr val="C00000"/>
                </a:solidFill>
              </a:rPr>
              <a:t/>
            </a:r>
            <a:br>
              <a:rPr lang="vi-VN" altLang="en-US" sz="2400" dirty="0">
                <a:solidFill>
                  <a:srgbClr val="C00000"/>
                </a:solidFill>
              </a:rPr>
            </a:b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NĂM CON LÊN BẢY</a:t>
            </a:r>
          </a:p>
          <a:p>
            <a:pPr marL="0" indent="0" algn="ctr">
              <a:buNone/>
            </a:pPr>
            <a:r>
              <a:rPr lang="vi-VN" altLang="en-US" dirty="0"/>
              <a:t>                                  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Vũ Đình Minh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/>
          <p:nvPr/>
        </p:nvSpPr>
        <p:spPr>
          <a:xfrm>
            <a:off x="441325" y="-201612"/>
            <a:ext cx="8382000" cy="52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                  </a:t>
            </a:r>
          </a:p>
        </p:txBody>
      </p:sp>
      <p:sp>
        <p:nvSpPr>
          <p:cNvPr id="6147" name="Rectangle 4"/>
          <p:cNvSpPr/>
          <p:nvPr/>
        </p:nvSpPr>
        <p:spPr>
          <a:xfrm>
            <a:off x="6400800" y="4340225"/>
            <a:ext cx="1658938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30000"/>
              </a:spcBef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Vũ Đình Minh</a:t>
            </a:r>
            <a:endParaRPr lang="en-US" alt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8" name="Text Box 5"/>
          <p:cNvSpPr txBox="1"/>
          <p:nvPr/>
        </p:nvSpPr>
        <p:spPr>
          <a:xfrm>
            <a:off x="3260725" y="457200"/>
            <a:ext cx="350678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Sang năm con lên bảy</a:t>
            </a:r>
          </a:p>
        </p:txBody>
      </p:sp>
      <p:sp>
        <p:nvSpPr>
          <p:cNvPr id="6149" name="Text Box 6"/>
          <p:cNvSpPr txBox="1"/>
          <p:nvPr/>
        </p:nvSpPr>
        <p:spPr>
          <a:xfrm>
            <a:off x="1031875" y="1298575"/>
            <a:ext cx="3540125" cy="22828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Sang năm con lên bảy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Cha đưa con tới trường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Giờ con đang lon ton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Khắp sân trường chạy nhảy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Chỉ mình con nghe thấy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Tiếng muôn loài với con.</a:t>
            </a:r>
          </a:p>
        </p:txBody>
      </p:sp>
      <p:sp>
        <p:nvSpPr>
          <p:cNvPr id="6150" name="Text Box 7"/>
          <p:cNvSpPr txBox="1"/>
          <p:nvPr/>
        </p:nvSpPr>
        <p:spPr>
          <a:xfrm>
            <a:off x="1066800" y="3810000"/>
            <a:ext cx="3602038" cy="3378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Mai rồi con lớn khôn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Chim không còn biết nói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Gió chỉ còn biết thổi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Cây chỉ còn là cây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Đại bàng chẳng về đây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Đậu trên cành khế nữa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Chuyện ngày xưa, ngày xửa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Chỉ là chuyện ngày xưa.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151" name="Text Box 8"/>
          <p:cNvSpPr txBox="1"/>
          <p:nvPr/>
        </p:nvSpPr>
        <p:spPr>
          <a:xfrm>
            <a:off x="5200650" y="1295400"/>
            <a:ext cx="3257550" cy="30130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Đi qua thời ấu thơ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Bao điều bay đi mất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Chỉ còn trong đời thật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Tiếng người nói với con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Hạnh phúc khó khăn hơn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Mọi điều con đã thấy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Nhưng là con giành lấy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Từ hai bàn tay con</a:t>
            </a:r>
          </a:p>
        </p:txBody>
      </p:sp>
      <p:sp>
        <p:nvSpPr>
          <p:cNvPr id="6152" name="Text Box 9"/>
          <p:cNvSpPr txBox="1"/>
          <p:nvPr/>
        </p:nvSpPr>
        <p:spPr>
          <a:xfrm>
            <a:off x="8823325" y="25558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153" name="Rectangle 4"/>
          <p:cNvSpPr/>
          <p:nvPr/>
        </p:nvSpPr>
        <p:spPr>
          <a:xfrm>
            <a:off x="4352925" y="896938"/>
            <a:ext cx="830263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30000"/>
              </a:spcBef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Arial" panose="020B0604020202020204" pitchFamily="34" charset="0"/>
              </a:rPr>
              <a:t>(Trích)</a:t>
            </a:r>
            <a:endParaRPr lang="en-US" altLang="en-US" sz="18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8"/>
          <p:cNvSpPr txBox="1"/>
          <p:nvPr/>
        </p:nvSpPr>
        <p:spPr>
          <a:xfrm>
            <a:off x="2667000" y="381000"/>
            <a:ext cx="3962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Text Box 42"/>
          <p:cNvSpPr txBox="1"/>
          <p:nvPr/>
        </p:nvSpPr>
        <p:spPr>
          <a:xfrm>
            <a:off x="609600" y="381000"/>
            <a:ext cx="1981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172" name="Rectangle 46"/>
          <p:cNvSpPr/>
          <p:nvPr/>
        </p:nvSpPr>
        <p:spPr>
          <a:xfrm>
            <a:off x="990600" y="2362200"/>
            <a:ext cx="6858000" cy="2514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7173" name="AutoShape 48" descr="ANd9GcSdtlHIaF_RZQgkSYyB7j_d2ns5k-inyL1Zn_BwkZ1RSBfbLrzerryPdCo">
            <a:hlinkClick r:id="rId2"/>
          </p:cNvPr>
          <p:cNvSpPr>
            <a:spLocks noChangeAspect="1"/>
          </p:cNvSpPr>
          <p:nvPr/>
        </p:nvSpPr>
        <p:spPr>
          <a:xfrm>
            <a:off x="4276725" y="3028950"/>
            <a:ext cx="590550" cy="8001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188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  <a:ln/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NĂM CON LÊN BẢY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25" name="Rectangle 53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458200" cy="4525963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  <a:buNone/>
            </a:pPr>
            <a:r>
              <a:rPr lang="en-US" altLang="en-US" sz="2800" dirty="0"/>
              <a:t>  </a:t>
            </a:r>
            <a:r>
              <a:rPr lang="en-US" altLang="en-US" sz="2800" b="1" dirty="0">
                <a:latin typeface="Times New Roman" panose="02020603050405020304" pitchFamily="18" charset="0"/>
              </a:rPr>
              <a:t>1. Luyện đọc:</a:t>
            </a:r>
          </a:p>
        </p:txBody>
      </p:sp>
      <p:sp>
        <p:nvSpPr>
          <p:cNvPr id="3126" name="Line 54"/>
          <p:cNvSpPr/>
          <p:nvPr/>
        </p:nvSpPr>
        <p:spPr>
          <a:xfrm>
            <a:off x="4800600" y="1524000"/>
            <a:ext cx="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27" name="Text Box 55"/>
          <p:cNvSpPr txBox="1"/>
          <p:nvPr/>
        </p:nvSpPr>
        <p:spPr>
          <a:xfrm>
            <a:off x="5257800" y="1219200"/>
            <a:ext cx="2743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Từ ngữ</a:t>
            </a:r>
          </a:p>
        </p:txBody>
      </p:sp>
      <p:sp>
        <p:nvSpPr>
          <p:cNvPr id="3129" name="Line 57"/>
          <p:cNvSpPr/>
          <p:nvPr/>
        </p:nvSpPr>
        <p:spPr>
          <a:xfrm>
            <a:off x="5334000" y="1752600"/>
            <a:ext cx="11430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30" name="Line 58"/>
          <p:cNvSpPr/>
          <p:nvPr/>
        </p:nvSpPr>
        <p:spPr>
          <a:xfrm>
            <a:off x="1219200" y="1828800"/>
            <a:ext cx="13716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31" name="Text Box 59"/>
          <p:cNvSpPr txBox="1"/>
          <p:nvPr/>
        </p:nvSpPr>
        <p:spPr>
          <a:xfrm>
            <a:off x="838200" y="2057400"/>
            <a:ext cx="3352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Lên bảy, lon ton, muôn loài, giành lấy</a:t>
            </a:r>
          </a:p>
        </p:txBody>
      </p:sp>
      <p:sp>
        <p:nvSpPr>
          <p:cNvPr id="3135" name="Text Box 63"/>
          <p:cNvSpPr txBox="1"/>
          <p:nvPr/>
        </p:nvSpPr>
        <p:spPr>
          <a:xfrm>
            <a:off x="609600" y="2971800"/>
            <a:ext cx="268446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2. Tìm hiểu bài: </a:t>
            </a:r>
          </a:p>
        </p:txBody>
      </p:sp>
      <p:sp>
        <p:nvSpPr>
          <p:cNvPr id="3136" name="Line 64"/>
          <p:cNvSpPr/>
          <p:nvPr/>
        </p:nvSpPr>
        <p:spPr>
          <a:xfrm>
            <a:off x="1158875" y="3438525"/>
            <a:ext cx="1828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37" name="Text Box 65"/>
          <p:cNvSpPr txBox="1"/>
          <p:nvPr/>
        </p:nvSpPr>
        <p:spPr>
          <a:xfrm>
            <a:off x="609600" y="3592513"/>
            <a:ext cx="7239000" cy="903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90000"/>
              </a:lnSpc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- Em có nhận xét gì về thế giới tuổi thơ ?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Thế giới tuổi thơ rất vui và đẹp.</a:t>
            </a:r>
          </a:p>
        </p:txBody>
      </p:sp>
      <p:sp>
        <p:nvSpPr>
          <p:cNvPr id="3138" name="Rectangle 66"/>
          <p:cNvSpPr/>
          <p:nvPr/>
        </p:nvSpPr>
        <p:spPr>
          <a:xfrm>
            <a:off x="0" y="3581400"/>
            <a:ext cx="9144000" cy="762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en-US" sz="2800" dirty="0">
                <a:latin typeface="Times New Roman" panose="02020603050405020304" pitchFamily="18" charset="0"/>
              </a:rPr>
              <a:t> Những câu thơ nào cho thấy thế giới tuổi thơ rất vui và đẹp?</a:t>
            </a:r>
          </a:p>
        </p:txBody>
      </p:sp>
      <p:sp>
        <p:nvSpPr>
          <p:cNvPr id="3139" name="Text Box 67"/>
          <p:cNvSpPr txBox="1"/>
          <p:nvPr/>
        </p:nvSpPr>
        <p:spPr>
          <a:xfrm>
            <a:off x="228600" y="4478338"/>
            <a:ext cx="8915400" cy="2227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Những câu thơ cho thấy  thế giới tuổi thơ rất vui và đẹp là: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Giờ con đang lon ton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Khắp sân vườn chạy nhảy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Chỉ mình con nghe thấy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Tiếng muôn loài với con.</a:t>
            </a:r>
          </a:p>
        </p:txBody>
      </p:sp>
      <p:sp>
        <p:nvSpPr>
          <p:cNvPr id="3140" name="Line 68"/>
          <p:cNvSpPr/>
          <p:nvPr/>
        </p:nvSpPr>
        <p:spPr>
          <a:xfrm>
            <a:off x="2667000" y="5334000"/>
            <a:ext cx="914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41" name="Text Box 69"/>
          <p:cNvSpPr txBox="1"/>
          <p:nvPr/>
        </p:nvSpPr>
        <p:spPr>
          <a:xfrm>
            <a:off x="5241925" y="1743075"/>
            <a:ext cx="11811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lon 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9" dur="500"/>
                                        <p:tgtEl>
                                          <p:spTgt spid="3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3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3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5" grpId="0" build="p"/>
      <p:bldP spid="3127" grpId="0"/>
      <p:bldP spid="3131" grpId="0"/>
      <p:bldP spid="3135" grpId="0"/>
      <p:bldP spid="3137" grpId="0" build="allAtOnce"/>
      <p:bldP spid="31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/>
          <p:nvPr/>
        </p:nvSpPr>
        <p:spPr>
          <a:xfrm>
            <a:off x="2667000" y="381000"/>
            <a:ext cx="3962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Rectangle 4"/>
          <p:cNvSpPr/>
          <p:nvPr/>
        </p:nvSpPr>
        <p:spPr>
          <a:xfrm>
            <a:off x="990600" y="2362200"/>
            <a:ext cx="6858000" cy="2514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8197" name="AutoShape 5" descr="ANd9GcSdtlHIaF_RZQgkSYyB7j_d2ns5k-inyL1Zn_BwkZ1RSBfbLrzerryPdCo">
            <a:hlinkClick r:id="rId2"/>
          </p:cNvPr>
          <p:cNvSpPr>
            <a:spLocks noChangeAspect="1"/>
          </p:cNvSpPr>
          <p:nvPr/>
        </p:nvSpPr>
        <p:spPr>
          <a:xfrm>
            <a:off x="4276725" y="3028950"/>
            <a:ext cx="590550" cy="8001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8198" name="Rectangle 8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458200" cy="4525963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  <a:buNone/>
            </a:pPr>
            <a:r>
              <a:rPr lang="en-US" altLang="en-US" sz="2800" dirty="0"/>
              <a:t>  </a:t>
            </a:r>
            <a:r>
              <a:rPr lang="en-US" altLang="en-US" sz="2800" b="1" dirty="0">
                <a:latin typeface="Times New Roman" panose="02020603050405020304" pitchFamily="18" charset="0"/>
              </a:rPr>
              <a:t>1. Luyện đọc:</a:t>
            </a:r>
          </a:p>
        </p:txBody>
      </p:sp>
      <p:sp>
        <p:nvSpPr>
          <p:cNvPr id="8199" name="Line 9"/>
          <p:cNvSpPr/>
          <p:nvPr/>
        </p:nvSpPr>
        <p:spPr>
          <a:xfrm>
            <a:off x="4800600" y="1524000"/>
            <a:ext cx="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0" name="Text Box 10"/>
          <p:cNvSpPr txBox="1"/>
          <p:nvPr/>
        </p:nvSpPr>
        <p:spPr>
          <a:xfrm>
            <a:off x="5257800" y="1219200"/>
            <a:ext cx="2743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Từ ngữ</a:t>
            </a:r>
          </a:p>
        </p:txBody>
      </p:sp>
      <p:sp>
        <p:nvSpPr>
          <p:cNvPr id="8201" name="Line 11"/>
          <p:cNvSpPr/>
          <p:nvPr/>
        </p:nvSpPr>
        <p:spPr>
          <a:xfrm>
            <a:off x="5334000" y="1752600"/>
            <a:ext cx="11430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2" name="Line 12"/>
          <p:cNvSpPr/>
          <p:nvPr/>
        </p:nvSpPr>
        <p:spPr>
          <a:xfrm>
            <a:off x="1219200" y="1828800"/>
            <a:ext cx="13716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3" name="Text Box 13"/>
          <p:cNvSpPr txBox="1"/>
          <p:nvPr/>
        </p:nvSpPr>
        <p:spPr>
          <a:xfrm>
            <a:off x="838200" y="2057400"/>
            <a:ext cx="3352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Lên bảy, lon ton, muôn loài, giành lấy</a:t>
            </a:r>
          </a:p>
        </p:txBody>
      </p:sp>
      <p:sp>
        <p:nvSpPr>
          <p:cNvPr id="8205" name="Text Box 15"/>
          <p:cNvSpPr txBox="1"/>
          <p:nvPr/>
        </p:nvSpPr>
        <p:spPr>
          <a:xfrm>
            <a:off x="609600" y="2971800"/>
            <a:ext cx="268446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2. Tìm hiểu bài: </a:t>
            </a:r>
          </a:p>
        </p:txBody>
      </p:sp>
      <p:sp>
        <p:nvSpPr>
          <p:cNvPr id="8206" name="Line 16"/>
          <p:cNvSpPr/>
          <p:nvPr/>
        </p:nvSpPr>
        <p:spPr>
          <a:xfrm>
            <a:off x="1158875" y="3438525"/>
            <a:ext cx="1828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7" name="Text Box 21"/>
          <p:cNvSpPr txBox="1"/>
          <p:nvPr/>
        </p:nvSpPr>
        <p:spPr>
          <a:xfrm>
            <a:off x="5241925" y="1743075"/>
            <a:ext cx="11811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lon ton</a:t>
            </a:r>
          </a:p>
        </p:txBody>
      </p:sp>
      <p:sp>
        <p:nvSpPr>
          <p:cNvPr id="68630" name="Rectangle 22"/>
          <p:cNvSpPr/>
          <p:nvPr/>
        </p:nvSpPr>
        <p:spPr>
          <a:xfrm>
            <a:off x="0" y="3429000"/>
            <a:ext cx="8915400" cy="838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algn="just" eaLnBrk="1" hangingPunct="1">
              <a:lnSpc>
                <a:spcPct val="90000"/>
              </a:lnSpc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Thế giới tuổi thơ thay đổi như thế nào khi ta lớn lên?</a:t>
            </a:r>
          </a:p>
        </p:txBody>
      </p:sp>
      <p:sp>
        <p:nvSpPr>
          <p:cNvPr id="68631" name="Rectangle 23"/>
          <p:cNvSpPr/>
          <p:nvPr/>
        </p:nvSpPr>
        <p:spPr>
          <a:xfrm>
            <a:off x="0" y="3810000"/>
            <a:ext cx="8915400" cy="21050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algn="just" eaLnBrk="1" hangingPunct="1"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     Thế giới tuổi thơ thay đổi ngược lại với tất cả những gì mà trẻ em cảm nhận : </a:t>
            </a:r>
          </a:p>
          <a:p>
            <a:pPr marL="342900" lvl="0" indent="-342900" algn="just" eaLnBrk="1" hangingPunct="1"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   Chim không còn biết nói          Đậu trên cành khế nữa </a:t>
            </a:r>
          </a:p>
          <a:p>
            <a:pPr marL="342900" lvl="0" indent="-342900" algn="just" eaLnBrk="1" hangingPunct="1"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   Gió chỉ còn biết thổi                 Chỉ còn trong đời thật </a:t>
            </a:r>
          </a:p>
          <a:p>
            <a:pPr marL="342900" lvl="0" indent="-342900" algn="just" eaLnBrk="1" hangingPunct="1"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   Cây chỉ còn là cây                    Tiếng người nói với con. </a:t>
            </a:r>
          </a:p>
          <a:p>
            <a:pPr marL="342900" lvl="0" indent="-342900" algn="just" eaLnBrk="1" hangingPunct="1"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   Đại bàng chẳng về đây</a:t>
            </a:r>
          </a:p>
          <a:p>
            <a:pPr marL="342900" lvl="0" indent="-342900" algn="just" eaLnBrk="1" hangingPunct="1"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                                                    </a:t>
            </a:r>
          </a:p>
          <a:p>
            <a:pPr marL="342900" lvl="0" indent="-342900" algn="just" eaLnBrk="1" hangingPunct="1"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                                                       </a:t>
            </a:r>
          </a:p>
        </p:txBody>
      </p:sp>
      <p:sp>
        <p:nvSpPr>
          <p:cNvPr id="68633" name="Line 25"/>
          <p:cNvSpPr/>
          <p:nvPr/>
        </p:nvSpPr>
        <p:spPr>
          <a:xfrm>
            <a:off x="533400" y="6781800"/>
            <a:ext cx="1143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8634" name="Text Box 26"/>
          <p:cNvSpPr txBox="1"/>
          <p:nvPr/>
        </p:nvSpPr>
        <p:spPr>
          <a:xfrm>
            <a:off x="5181600" y="2159000"/>
            <a:ext cx="14859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đại bàng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  <a:ln/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NĂM CON LÊN BẢY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68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8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8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68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8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8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68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6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6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6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6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6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0" grpId="0"/>
      <p:bldP spid="68631" grpId="0" build="p"/>
      <p:bldP spid="686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/>
          <p:nvPr/>
        </p:nvSpPr>
        <p:spPr>
          <a:xfrm>
            <a:off x="2667000" y="381000"/>
            <a:ext cx="3962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/>
          <p:nvPr/>
        </p:nvSpPr>
        <p:spPr>
          <a:xfrm>
            <a:off x="990600" y="2362200"/>
            <a:ext cx="6858000" cy="2514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9221" name="AutoShape 5" descr="ANd9GcSdtlHIaF_RZQgkSYyB7j_d2ns5k-inyL1Zn_BwkZ1RSBfbLrzerryPdCo">
            <a:hlinkClick r:id="rId2"/>
          </p:cNvPr>
          <p:cNvSpPr>
            <a:spLocks noChangeAspect="1"/>
          </p:cNvSpPr>
          <p:nvPr/>
        </p:nvSpPr>
        <p:spPr>
          <a:xfrm>
            <a:off x="4276725" y="3028950"/>
            <a:ext cx="590550" cy="8001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9222" name="Rectangle 8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458200" cy="4525963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  <a:buNone/>
            </a:pPr>
            <a:r>
              <a:rPr lang="en-US" altLang="en-US" sz="2800" dirty="0"/>
              <a:t>  </a:t>
            </a:r>
            <a:r>
              <a:rPr lang="en-US" altLang="en-US" sz="2800" b="1" dirty="0">
                <a:latin typeface="Times New Roman" panose="02020603050405020304" pitchFamily="18" charset="0"/>
              </a:rPr>
              <a:t>1. Luyện đọc:</a:t>
            </a:r>
          </a:p>
        </p:txBody>
      </p:sp>
      <p:sp>
        <p:nvSpPr>
          <p:cNvPr id="9223" name="Line 9"/>
          <p:cNvSpPr/>
          <p:nvPr/>
        </p:nvSpPr>
        <p:spPr>
          <a:xfrm>
            <a:off x="4800600" y="1524000"/>
            <a:ext cx="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4" name="Text Box 10"/>
          <p:cNvSpPr txBox="1"/>
          <p:nvPr/>
        </p:nvSpPr>
        <p:spPr>
          <a:xfrm>
            <a:off x="5257800" y="1219200"/>
            <a:ext cx="2743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Từ ngữ</a:t>
            </a:r>
          </a:p>
        </p:txBody>
      </p:sp>
      <p:sp>
        <p:nvSpPr>
          <p:cNvPr id="9225" name="Line 11"/>
          <p:cNvSpPr/>
          <p:nvPr/>
        </p:nvSpPr>
        <p:spPr>
          <a:xfrm>
            <a:off x="5334000" y="1752600"/>
            <a:ext cx="11430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6" name="Line 12"/>
          <p:cNvSpPr/>
          <p:nvPr/>
        </p:nvSpPr>
        <p:spPr>
          <a:xfrm>
            <a:off x="1219200" y="1828800"/>
            <a:ext cx="13716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7" name="Text Box 13"/>
          <p:cNvSpPr txBox="1"/>
          <p:nvPr/>
        </p:nvSpPr>
        <p:spPr>
          <a:xfrm>
            <a:off x="838200" y="2057400"/>
            <a:ext cx="3352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Lên bảy, lon ton, muôn loài, giành lấy</a:t>
            </a:r>
          </a:p>
        </p:txBody>
      </p:sp>
      <p:sp>
        <p:nvSpPr>
          <p:cNvPr id="9229" name="Text Box 15"/>
          <p:cNvSpPr txBox="1"/>
          <p:nvPr/>
        </p:nvSpPr>
        <p:spPr>
          <a:xfrm>
            <a:off x="609600" y="2971800"/>
            <a:ext cx="268446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2. Tìm hiểu bài: </a:t>
            </a:r>
          </a:p>
        </p:txBody>
      </p:sp>
      <p:sp>
        <p:nvSpPr>
          <p:cNvPr id="9230" name="Line 16"/>
          <p:cNvSpPr/>
          <p:nvPr/>
        </p:nvSpPr>
        <p:spPr>
          <a:xfrm>
            <a:off x="1158875" y="3438525"/>
            <a:ext cx="1828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Text Box 17"/>
          <p:cNvSpPr txBox="1"/>
          <p:nvPr/>
        </p:nvSpPr>
        <p:spPr>
          <a:xfrm>
            <a:off x="5241925" y="1743075"/>
            <a:ext cx="11811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lon ton</a:t>
            </a:r>
          </a:p>
        </p:txBody>
      </p:sp>
      <p:sp>
        <p:nvSpPr>
          <p:cNvPr id="9232" name="Text Box 21"/>
          <p:cNvSpPr txBox="1"/>
          <p:nvPr/>
        </p:nvSpPr>
        <p:spPr>
          <a:xfrm>
            <a:off x="5181600" y="2159000"/>
            <a:ext cx="14859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đại bàng</a:t>
            </a:r>
          </a:p>
        </p:txBody>
      </p:sp>
      <p:sp>
        <p:nvSpPr>
          <p:cNvPr id="2" name="Title 1"/>
          <p:cNvSpPr/>
          <p:nvPr/>
        </p:nvSpPr>
        <p:spPr>
          <a:xfrm>
            <a:off x="0" y="3048000"/>
            <a:ext cx="9144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 Từ giã tuổi thơ, con người tìm thấy hạnh phúc ở đâu ?</a:t>
            </a:r>
          </a:p>
        </p:txBody>
      </p:sp>
      <p:sp>
        <p:nvSpPr>
          <p:cNvPr id="3" name="Content Placeholder 2"/>
          <p:cNvSpPr/>
          <p:nvPr/>
        </p:nvSpPr>
        <p:spPr>
          <a:xfrm>
            <a:off x="0" y="3810000"/>
            <a:ext cx="9144000" cy="2286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algn="just" eaLnBrk="1" hangingPunct="1"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*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Từ giã thế giới tuổi thơ, con người tìm thấy hạnh phúc trong đời thực. </a:t>
            </a:r>
          </a:p>
        </p:txBody>
      </p:sp>
      <p:sp>
        <p:nvSpPr>
          <p:cNvPr id="69656" name="Line 24"/>
          <p:cNvSpPr/>
          <p:nvPr/>
        </p:nvSpPr>
        <p:spPr>
          <a:xfrm>
            <a:off x="5737225" y="3829050"/>
            <a:ext cx="1371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9657" name="Text Box 25"/>
          <p:cNvSpPr txBox="1"/>
          <p:nvPr/>
        </p:nvSpPr>
        <p:spPr>
          <a:xfrm>
            <a:off x="5257800" y="2616200"/>
            <a:ext cx="16541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hạnh phúc</a:t>
            </a:r>
          </a:p>
        </p:txBody>
      </p:sp>
      <p:sp>
        <p:nvSpPr>
          <p:cNvPr id="69658" name="Rectangle 26"/>
          <p:cNvSpPr/>
          <p:nvPr/>
        </p:nvSpPr>
        <p:spPr>
          <a:xfrm>
            <a:off x="190500" y="3438525"/>
            <a:ext cx="8763000" cy="34242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dirty="0">
                <a:latin typeface="Times New Roman" panose="02020603050405020304" pitchFamily="18" charset="0"/>
              </a:rPr>
              <a:t>+ Vậy để có được hạnh phúc trong cuộc sống này, con người cần phải làm gì ?</a:t>
            </a:r>
          </a:p>
          <a:p>
            <a:pPr marL="0" lvl="0" indent="0" eaLnBrk="1" hangingPunct="1"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* Để có được hạnh phúc, con người phải vất vả, khó khăn </a:t>
            </a:r>
          </a:p>
          <a:p>
            <a:pPr marL="0" lvl="0" indent="0" eaLnBrk="1" hangingPunct="1"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vì phải giành lấy hạnh phúc bằng lao động, bằng hai bàn</a:t>
            </a:r>
          </a:p>
          <a:p>
            <a:pPr marL="0" lvl="0" indent="0" eaLnBrk="1" hangingPunct="1"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tay của mình, không giống như hạnh phúc tìm thấy dễ dàng</a:t>
            </a:r>
          </a:p>
          <a:p>
            <a:pPr marL="0" lvl="0" indent="0" eaLnBrk="1" hangingPunct="1"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trong các truyện thần thoại, cổ tích nhờ sự giúp đỡ của bụt, của tiên…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  <a:ln/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NĂM CON LÊN BẢY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9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69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69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69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69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allAtOnce"/>
      <p:bldP spid="696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/>
          <p:nvPr/>
        </p:nvSpPr>
        <p:spPr>
          <a:xfrm>
            <a:off x="2667000" y="381000"/>
            <a:ext cx="3962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4"/>
          <p:cNvSpPr/>
          <p:nvPr/>
        </p:nvSpPr>
        <p:spPr>
          <a:xfrm>
            <a:off x="990600" y="2362200"/>
            <a:ext cx="6858000" cy="2514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10244" name="AutoShape 5" descr="ANd9GcSdtlHIaF_RZQgkSYyB7j_d2ns5k-inyL1Zn_BwkZ1RSBfbLrzerryPdCo">
            <a:hlinkClick r:id="rId2"/>
          </p:cNvPr>
          <p:cNvSpPr>
            <a:spLocks noChangeAspect="1"/>
          </p:cNvSpPr>
          <p:nvPr/>
        </p:nvSpPr>
        <p:spPr>
          <a:xfrm>
            <a:off x="4276725" y="3028950"/>
            <a:ext cx="590550" cy="8001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245" name="Rectangle 8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458200" cy="4525963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  <a:buNone/>
            </a:pPr>
            <a:r>
              <a:rPr lang="en-US" altLang="en-US" sz="2800" dirty="0"/>
              <a:t>  </a:t>
            </a:r>
            <a:r>
              <a:rPr lang="en-US" altLang="en-US" sz="2800" b="1" dirty="0">
                <a:latin typeface="Times New Roman" panose="02020603050405020304" pitchFamily="18" charset="0"/>
              </a:rPr>
              <a:t>1. Luyện đọc:</a:t>
            </a:r>
          </a:p>
          <a:p>
            <a:pPr eaLnBrk="1" hangingPunct="1">
              <a:buClrTx/>
              <a:buSzTx/>
              <a:buFontTx/>
              <a:buNone/>
            </a:pP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0246" name="Line 9"/>
          <p:cNvSpPr/>
          <p:nvPr/>
        </p:nvSpPr>
        <p:spPr>
          <a:xfrm>
            <a:off x="4800600" y="1524000"/>
            <a:ext cx="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7" name="Text Box 10"/>
          <p:cNvSpPr txBox="1"/>
          <p:nvPr/>
        </p:nvSpPr>
        <p:spPr>
          <a:xfrm>
            <a:off x="5257800" y="1219200"/>
            <a:ext cx="2743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Từ ngữ</a:t>
            </a:r>
          </a:p>
        </p:txBody>
      </p:sp>
      <p:sp>
        <p:nvSpPr>
          <p:cNvPr id="10248" name="Line 11"/>
          <p:cNvSpPr/>
          <p:nvPr/>
        </p:nvSpPr>
        <p:spPr>
          <a:xfrm>
            <a:off x="5334000" y="1752600"/>
            <a:ext cx="11430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9" name="Line 12"/>
          <p:cNvSpPr/>
          <p:nvPr/>
        </p:nvSpPr>
        <p:spPr>
          <a:xfrm>
            <a:off x="1219200" y="1828800"/>
            <a:ext cx="13716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0" name="Text Box 13"/>
          <p:cNvSpPr txBox="1"/>
          <p:nvPr/>
        </p:nvSpPr>
        <p:spPr>
          <a:xfrm>
            <a:off x="838200" y="2057400"/>
            <a:ext cx="3352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Lên bảy, lon ton, muôn loài, giành lấy</a:t>
            </a:r>
          </a:p>
        </p:txBody>
      </p:sp>
      <p:sp>
        <p:nvSpPr>
          <p:cNvPr id="10252" name="Text Box 15"/>
          <p:cNvSpPr txBox="1"/>
          <p:nvPr/>
        </p:nvSpPr>
        <p:spPr>
          <a:xfrm>
            <a:off x="609600" y="2971800"/>
            <a:ext cx="268446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2. Tìm hiểu bài: </a:t>
            </a:r>
          </a:p>
        </p:txBody>
      </p:sp>
      <p:sp>
        <p:nvSpPr>
          <p:cNvPr id="10253" name="Line 16"/>
          <p:cNvSpPr/>
          <p:nvPr/>
        </p:nvSpPr>
        <p:spPr>
          <a:xfrm>
            <a:off x="1158875" y="3438525"/>
            <a:ext cx="1828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4" name="Text Box 17"/>
          <p:cNvSpPr txBox="1"/>
          <p:nvPr/>
        </p:nvSpPr>
        <p:spPr>
          <a:xfrm>
            <a:off x="5241925" y="1743075"/>
            <a:ext cx="11811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lon ton</a:t>
            </a:r>
          </a:p>
        </p:txBody>
      </p:sp>
      <p:sp>
        <p:nvSpPr>
          <p:cNvPr id="10255" name="Text Box 18"/>
          <p:cNvSpPr txBox="1"/>
          <p:nvPr/>
        </p:nvSpPr>
        <p:spPr>
          <a:xfrm>
            <a:off x="5181600" y="2159000"/>
            <a:ext cx="14859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đại bàng</a:t>
            </a:r>
          </a:p>
        </p:txBody>
      </p:sp>
      <p:sp>
        <p:nvSpPr>
          <p:cNvPr id="10256" name="Text Box 22"/>
          <p:cNvSpPr txBox="1"/>
          <p:nvPr/>
        </p:nvSpPr>
        <p:spPr>
          <a:xfrm>
            <a:off x="5257800" y="2616200"/>
            <a:ext cx="16541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hạnh phúc</a:t>
            </a:r>
          </a:p>
        </p:txBody>
      </p:sp>
      <p:sp>
        <p:nvSpPr>
          <p:cNvPr id="70680" name="Text Box 24"/>
          <p:cNvSpPr txBox="1"/>
          <p:nvPr/>
        </p:nvSpPr>
        <p:spPr>
          <a:xfrm>
            <a:off x="457200" y="3411538"/>
            <a:ext cx="8382000" cy="310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 + Bài thơ là lời của ai nói với ai ?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  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Bài thơ là lời của người cha nói với con.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 * Qua bài thơ, người cha muốn nói gì với con ?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   Khi lớn lên từ giã tuổi thơ, con sẽ có một cuộc sống hạnh phúc thật sự do chính hai bàn tay con gây dựng nên.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 </a:t>
            </a:r>
            <a:endParaRPr lang="en-US" altLang="en-US" sz="2800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  <a:ln/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NĂM CON LÊN BẢY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0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0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0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0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81000" y="2209801"/>
            <a:ext cx="8229600" cy="2743200"/>
          </a:xfrm>
          <a:ln/>
        </p:spPr>
        <p:txBody>
          <a:bodyPr vert="horz" wrap="square" lIns="91440" tIns="45720" rIns="91440" bIns="45720" anchor="t" anchorCtr="0">
            <a:normAutofit/>
          </a:bodyPr>
          <a:lstStyle/>
          <a:p>
            <a:pPr marL="0" indent="0" algn="just">
              <a:buNone/>
            </a:pP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Nội dung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endParaRPr lang="en-US" altLang="en-US" sz="40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lớn lên từ giã tuổi thơ, con sẽ có một cuộc sống hạnh phúc thật sự do chính hai bàn tay con gây dựng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nên</a:t>
            </a:r>
            <a:r>
              <a:rPr lang="en-US" altLang="en-US" sz="400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</a:t>
            </a:r>
            <a:endParaRPr lang="en-US" altLang="en-US" sz="4000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  <a:ln/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vi-V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NĂM CON LÊN BẢY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889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MS_ClipArt_Gallery.2</vt:lpstr>
      <vt:lpstr>PowerPoint Presentation</vt:lpstr>
      <vt:lpstr>PowerPoint Presentation</vt:lpstr>
      <vt:lpstr>    Thứ năm  ngày 4 tháng 5 năm 2024</vt:lpstr>
      <vt:lpstr>PowerPoint Presentation</vt:lpstr>
      <vt:lpstr>     Thứ năm  ngày 4   tháng 5 năm 2024 Tập đọc: SANG NĂM CON LÊN BẢY                </vt:lpstr>
      <vt:lpstr>     Thứ năm  ngày 4   tháng 5 năm 2024 Tập đọc: SANG NĂM CON LÊN BẢY                </vt:lpstr>
      <vt:lpstr>     Thứ năm  ngày 4   tháng 5 năm 2024 Tập đọc: SANG NĂM CON LÊN BẢY                </vt:lpstr>
      <vt:lpstr>     Thứ năm  ngày 4   tháng 5 năm 2024 Tập đọc: SANG NĂM CON LÊN BẢY                </vt:lpstr>
      <vt:lpstr>     Thứ năm  ngày 4   tháng 5 năm 2024 Tập đọc: SANG NĂM CON LÊN BẢY                </vt:lpstr>
      <vt:lpstr>PowerPoint Presentation</vt:lpstr>
      <vt:lpstr>     Thứ năm  ngày 4   tháng 5 năm 2024 Tập đọc: SANG NĂM CON LÊN BẢY             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PHONG VU</dc:creator>
  <cp:lastModifiedBy>Windows User</cp:lastModifiedBy>
  <cp:revision>154</cp:revision>
  <dcterms:created xsi:type="dcterms:W3CDTF">2009-03-09T12:13:16Z</dcterms:created>
  <dcterms:modified xsi:type="dcterms:W3CDTF">2024-05-08T16:01:49Z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5D5F277D753B4C6382D1ADF3991A8E6F</vt:lpwstr>
  </property>
  <property fmtid="{D5CDD505-2E9C-101B-9397-08002B2CF9AE}" pid="3" name="KSOProductBuildVer">
    <vt:lpwstr>1033-11.2.0.11537</vt:lpwstr>
  </property>
</Properties>
</file>