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5" r:id="rId3"/>
    <p:sldId id="314" r:id="rId4"/>
    <p:sldId id="317" r:id="rId5"/>
    <p:sldId id="324" r:id="rId6"/>
    <p:sldId id="322" r:id="rId7"/>
    <p:sldId id="262" r:id="rId8"/>
    <p:sldId id="325" r:id="rId9"/>
    <p:sldId id="330" r:id="rId10"/>
    <p:sldId id="332" r:id="rId11"/>
    <p:sldId id="333" r:id="rId12"/>
    <p:sldId id="334" r:id="rId13"/>
    <p:sldId id="335" r:id="rId14"/>
    <p:sldId id="340" r:id="rId15"/>
    <p:sldId id="342" r:id="rId16"/>
    <p:sldId id="344" r:id="rId17"/>
    <p:sldId id="345" r:id="rId18"/>
    <p:sldId id="346" r:id="rId19"/>
    <p:sldId id="347" r:id="rId20"/>
    <p:sldId id="348" r:id="rId21"/>
    <p:sldId id="349" r:id="rId22"/>
    <p:sldId id="350" r:id="rId23"/>
    <p:sldId id="351" r:id="rId24"/>
    <p:sldId id="352" r:id="rId25"/>
    <p:sldId id="353" r:id="rId26"/>
    <p:sldId id="356" r:id="rId27"/>
    <p:sldId id="360" r:id="rId28"/>
    <p:sldId id="361" r:id="rId29"/>
    <p:sldId id="362" r:id="rId30"/>
    <p:sldId id="364" r:id="rId31"/>
    <p:sldId id="393" r:id="rId32"/>
    <p:sldId id="394" r:id="rId33"/>
    <p:sldId id="368" r:id="rId34"/>
    <p:sldId id="395" r:id="rId35"/>
    <p:sldId id="396" r:id="rId36"/>
    <p:sldId id="373" r:id="rId37"/>
    <p:sldId id="378" r:id="rId38"/>
    <p:sldId id="374" r:id="rId39"/>
    <p:sldId id="380" r:id="rId40"/>
    <p:sldId id="385" r:id="rId41"/>
    <p:sldId id="387" r:id="rId42"/>
    <p:sldId id="388" r:id="rId43"/>
    <p:sldId id="392" r:id="rId44"/>
    <p:sldId id="391" r:id="rId45"/>
  </p:sldIdLst>
  <p:sldSz cx="12192000" cy="6858000"/>
  <p:notesSz cx="6858000" cy="9144000"/>
  <p:embeddedFontLst>
    <p:embeddedFont>
      <p:font typeface="宋体" panose="02010600030101010101" pitchFamily="2" charset="-122"/>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Great Vibes" panose="020B0604020202020204" charset="0"/>
      <p:regular r:id="rId53"/>
    </p:embeddedFont>
    <p:embeddedFont>
      <p:font typeface="KaiTi" panose="02010609060101010101" pitchFamily="49" charset="-122"/>
      <p:regular r:id="rId54"/>
    </p:embeddedFont>
    <p:embeddedFont>
      <p:font typeface="Nunito Black" pitchFamily="2" charset="0"/>
      <p:bold r:id="rId55"/>
      <p:boldItalic r:id="rId56"/>
    </p:embeddedFont>
    <p:embeddedFont>
      <p:font typeface="Sigmar One"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8D04"/>
    <a:srgbClr val="F4ADBD"/>
    <a:srgbClr val="DDECD9"/>
    <a:srgbClr val="FFF2D9"/>
    <a:srgbClr val="C6EAFA"/>
    <a:srgbClr val="FCE5EF"/>
    <a:srgbClr val="F4ADB9"/>
    <a:srgbClr val="800000"/>
    <a:srgbClr val="B6F1FC"/>
    <a:srgbClr val="548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62" d="100"/>
          <a:sy n="62" d="100"/>
        </p:scale>
        <p:origin x="75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8.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2288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7534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2661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8899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373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6087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831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63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869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7362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03028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21529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74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2053411" y="1650935"/>
            <a:ext cx="8123908" cy="2111234"/>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 typeface="Chango"/>
              <a:buNone/>
              <a:tabLst/>
              <a:defRPr/>
            </a:pPr>
            <a:r>
              <a:rPr kumimoji="0" lang="en-US" sz="10000" b="1" i="0" u="none" strike="noStrike" kern="1200" cap="none" spc="0" normalizeH="0" baseline="0" noProof="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Tiếng </a:t>
            </a:r>
            <a:r>
              <a:rPr kumimoji="0" lang="en-US" sz="10000" b="1" i="0" u="none" strike="noStrike" kern="1200" cap="none" spc="0" normalizeH="0" baseline="0" noProof="0" dirty="0" err="1">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rPr>
              <a:t>Việt</a:t>
            </a:r>
            <a:endParaRPr kumimoji="0" lang="en-US" sz="10000" b="1" i="0" u="none" strike="noStrike" kern="1200" cap="none" spc="0" normalizeH="0" baseline="0" noProof="0" dirty="0">
              <a:ln>
                <a:noFill/>
              </a:ln>
              <a:solidFill>
                <a:srgbClr val="0070C0"/>
              </a:solidFill>
              <a:effectLst/>
              <a:uLnTx/>
              <a:uFillTx/>
              <a:latin typeface="Great Vibes" pitchFamily="2" charset="0"/>
              <a:ea typeface="Tahoma" panose="020B0604030504040204" pitchFamily="34" charset="0"/>
              <a:cs typeface="Tahoma" panose="020B0604030504040204" pitchFamily="34" charset="0"/>
              <a:sym typeface="Chango"/>
            </a:endParaRPr>
          </a:p>
        </p:txBody>
      </p:sp>
      <p:grpSp>
        <p:nvGrpSpPr>
          <p:cNvPr id="6" name="Group 5"/>
          <p:cNvGrpSpPr/>
          <p:nvPr/>
        </p:nvGrpSpPr>
        <p:grpSpPr>
          <a:xfrm>
            <a:off x="1112209" y="2171096"/>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493189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FF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FF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B05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B05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B05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B05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3840905" y="712693"/>
            <a:ext cx="4052519"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Những</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chiếc</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áo</a:t>
            </a:r>
            <a:r>
              <a:rPr kumimoji="0" lang="en-US" sz="2800" b="0" i="0" u="none" strike="noStrike" kern="1200" cap="none" spc="0" normalizeH="0" baseline="0" noProof="0" dirty="0">
                <a:ln>
                  <a:noFill/>
                </a:ln>
                <a:solidFill>
                  <a:srgbClr val="800000"/>
                </a:solidFill>
                <a:effectLst/>
                <a:uLnTx/>
                <a:uFillTx/>
                <a:latin typeface="Nunito Black" pitchFamily="2" charset="0"/>
                <a:ea typeface="+mn-ea"/>
              </a:rPr>
              <a:t> </a:t>
            </a:r>
            <a:r>
              <a:rPr kumimoji="0" lang="en-US" sz="2800" b="0" i="0" u="none" strike="noStrike" kern="1200" cap="none" spc="0" normalizeH="0" baseline="0" noProof="0" dirty="0" err="1">
                <a:ln>
                  <a:noFill/>
                </a:ln>
                <a:solidFill>
                  <a:srgbClr val="80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80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1078944" y="288696"/>
            <a:ext cx="5631138"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2761961"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905323" y="3316369"/>
            <a:ext cx="3787587" cy="3178561"/>
          </a:xfrm>
          <a:prstGeom prst="wedgeRoundRectCallout">
            <a:avLst>
              <a:gd name="adj1" fmla="val 77186"/>
              <a:gd name="adj2" fmla="val 2343"/>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8418000" y="1429510"/>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accent2">
                    <a:lumMod val="50000"/>
                  </a:schemeClr>
                </a:solidFill>
                <a:latin typeface="Nunito Black" pitchFamily="2" charset="0"/>
              </a:rPr>
              <a:t>Gợi</a:t>
            </a:r>
            <a:r>
              <a:rPr lang="en-US" sz="2400" dirty="0">
                <a:solidFill>
                  <a:schemeClr val="accent2">
                    <a:lumMod val="50000"/>
                  </a:schemeClr>
                </a:solidFill>
                <a:latin typeface="Nunito Black" pitchFamily="2" charset="0"/>
              </a:rPr>
              <a:t> ý: </a:t>
            </a:r>
            <a:r>
              <a:rPr lang="en-US" sz="2400" dirty="0" err="1">
                <a:solidFill>
                  <a:schemeClr val="accent2">
                    <a:lumMod val="50000"/>
                  </a:schemeClr>
                </a:solidFill>
                <a:latin typeface="Nunito Black" pitchFamily="2" charset="0"/>
              </a:rPr>
              <a:t>Em</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đọc</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kĩ</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đoạn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đầu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tiên</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để</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trả</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lời</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câu</a:t>
            </a:r>
            <a:r>
              <a:rPr lang="en-US" sz="2400" dirty="0">
                <a:solidFill>
                  <a:schemeClr val="accent2">
                    <a:lumMod val="50000"/>
                  </a:schemeClr>
                </a:solidFill>
                <a:latin typeface="Nunito Black" pitchFamily="2" charset="0"/>
              </a:rPr>
              <a:t> </a:t>
            </a:r>
            <a:r>
              <a:rPr lang="en-US" sz="2400" dirty="0" err="1">
                <a:solidFill>
                  <a:schemeClr val="accent2">
                    <a:lumMod val="50000"/>
                  </a:schemeClr>
                </a:solidFill>
                <a:latin typeface="Nunito Black" pitchFamily="2" charset="0"/>
              </a:rPr>
              <a:t>hỏi</a:t>
            </a:r>
            <a:r>
              <a:rPr lang="en-US" sz="2400" dirty="0">
                <a:solidFill>
                  <a:schemeClr val="accent2">
                    <a:lumMod val="50000"/>
                  </a:schemeClr>
                </a:solidFill>
                <a:latin typeface="Nunito Black" pitchFamily="2" charset="0"/>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dirty="0">
                <a:solidFill>
                  <a:srgbClr val="002060"/>
                </a:solidFill>
                <a:latin typeface="Nunito Black" pitchFamily="2" charset="0"/>
              </a:rPr>
              <a:t>     </a:t>
            </a:r>
            <a:r>
              <a:rPr lang="vi-VN" sz="2400" dirty="0">
                <a:solidFill>
                  <a:srgbClr val="002060"/>
                </a:solidFill>
                <a:latin typeface="Nunito Black" pitchFamily="2" charset="0"/>
              </a:rPr>
              <a:t>M</a:t>
            </a:r>
            <a:r>
              <a:rPr lang="en-US" sz="2400" dirty="0" err="1">
                <a:solidFill>
                  <a:srgbClr val="002060"/>
                </a:solidFill>
                <a:latin typeface="Nunito Black" pitchFamily="2" charset="0"/>
              </a:rPr>
              <a:t>ùa</a:t>
            </a:r>
            <a:r>
              <a:rPr lang="vi-VN" sz="2400" dirty="0">
                <a:solidFill>
                  <a:srgbClr val="002060"/>
                </a:solidFill>
                <a:latin typeface="Nunito Black" pitchFamily="2" charset="0"/>
              </a:rPr>
              <a:t> </a:t>
            </a:r>
            <a:r>
              <a:rPr lang="en-US" sz="2400" dirty="0" err="1">
                <a:solidFill>
                  <a:srgbClr val="002060"/>
                </a:solidFill>
                <a:latin typeface="Nunito Black" pitchFamily="2" charset="0"/>
              </a:rPr>
              <a:t>đông</a:t>
            </a:r>
            <a:r>
              <a:rPr lang="vi-VN" sz="2400" dirty="0">
                <a:solidFill>
                  <a:srgbClr val="002060"/>
                </a:solidFill>
                <a:latin typeface="Nunito Black" pitchFamily="2" charset="0"/>
              </a:rPr>
              <a:t>, thỏ quấn tấm vải lên người cho đỡ rét thì gió thổi tấm vải bay xuống ao. Nhím giúp thỏ</a:t>
            </a:r>
            <a:r>
              <a:rPr lang="en-US" sz="2400" dirty="0">
                <a:solidFill>
                  <a:srgbClr val="002060"/>
                </a:solidFill>
                <a:latin typeface="Nunito Black" pitchFamily="2" charset="0"/>
              </a:rPr>
              <a:t> </a:t>
            </a:r>
            <a:r>
              <a:rPr lang="vi-VN" sz="2400" dirty="0">
                <a:solidFill>
                  <a:srgbClr val="002060"/>
                </a:solidFill>
                <a:latin typeface="Nunito Black" pitchFamily="2" charset="0"/>
              </a:rPr>
              <a:t>khều tấm vải vào bờ và nói:</a:t>
            </a:r>
          </a:p>
          <a:p>
            <a:pPr lvl="0" algn="just">
              <a:defRPr/>
            </a:pPr>
            <a:r>
              <a:rPr lang="en-US" sz="2400" dirty="0">
                <a:solidFill>
                  <a:srgbClr val="002060"/>
                </a:solidFill>
                <a:latin typeface="Nunito Black" pitchFamily="2" charset="0"/>
              </a:rPr>
              <a:t>     </a:t>
            </a:r>
            <a:r>
              <a:rPr lang="vi-VN" sz="2400" dirty="0">
                <a:solidFill>
                  <a:srgbClr val="002060"/>
                </a:solidFill>
                <a:latin typeface="Nunito Black" pitchFamily="2" charset="0"/>
              </a:rPr>
              <a:t>- Phải may thành áo mới được.</a:t>
            </a:r>
          </a:p>
        </p:txBody>
      </p:sp>
      <p:grpSp>
        <p:nvGrpSpPr>
          <p:cNvPr id="19" name="Group 18"/>
          <p:cNvGrpSpPr/>
          <p:nvPr/>
        </p:nvGrpSpPr>
        <p:grpSpPr>
          <a:xfrm>
            <a:off x="615259" y="4691327"/>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Mùa đông đến, thỏ quấn tấm vải lên người cho đỡ rét.</a:t>
              </a:r>
              <a:endParaRPr lang="en-US" sz="24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8418000" y="1383473"/>
            <a:ext cx="3388519"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4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941294" y="1542658"/>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483440" y="4515694"/>
            <a:ext cx="9202737"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Nhím</a:t>
              </a:r>
              <a:r>
                <a:rPr lang="en-US" sz="2400" dirty="0">
                  <a:solidFill>
                    <a:srgbClr val="FF0000"/>
                  </a:solidFill>
                  <a:latin typeface="Nunito Black" pitchFamily="2" charset="0"/>
                </a:rPr>
                <a:t> </a:t>
              </a:r>
              <a:r>
                <a:rPr lang="en-US" sz="2400" dirty="0" err="1">
                  <a:solidFill>
                    <a:srgbClr val="FF0000"/>
                  </a:solidFill>
                  <a:latin typeface="Nunito Black" pitchFamily="2" charset="0"/>
                </a:rPr>
                <a:t>nảy</a:t>
              </a:r>
              <a:r>
                <a:rPr lang="en-US" sz="2400" dirty="0">
                  <a:solidFill>
                    <a:srgbClr val="FF0000"/>
                  </a:solidFill>
                  <a:latin typeface="Nunito Black" pitchFamily="2" charset="0"/>
                </a:rPr>
                <a:t> </a:t>
              </a:r>
              <a:r>
                <a:rPr lang="en-US" sz="2400" dirty="0" err="1">
                  <a:solidFill>
                    <a:srgbClr val="FF0000"/>
                  </a:solidFill>
                  <a:latin typeface="Nunito Black" pitchFamily="2" charset="0"/>
                </a:rPr>
                <a:t>ra</a:t>
              </a:r>
              <a:r>
                <a:rPr lang="en-US" sz="2400" dirty="0">
                  <a:solidFill>
                    <a:srgbClr val="FF0000"/>
                  </a:solidFill>
                  <a:latin typeface="Nunito Black" pitchFamily="2" charset="0"/>
                </a:rPr>
                <a:t> </a:t>
              </a:r>
              <a:r>
                <a:rPr lang="en-US" sz="2400" dirty="0" err="1">
                  <a:solidFill>
                    <a:srgbClr val="FF0000"/>
                  </a:solidFill>
                  <a:latin typeface="Nunito Black" pitchFamily="2" charset="0"/>
                </a:rPr>
                <a:t>sáng</a:t>
              </a:r>
              <a:r>
                <a:rPr lang="en-US" sz="2400" dirty="0">
                  <a:solidFill>
                    <a:srgbClr val="FF0000"/>
                  </a:solidFill>
                  <a:latin typeface="Nunito Black" pitchFamily="2" charset="0"/>
                </a:rPr>
                <a:t> </a:t>
              </a:r>
              <a:r>
                <a:rPr lang="en-US" sz="2400" dirty="0" err="1">
                  <a:solidFill>
                    <a:srgbClr val="FF0000"/>
                  </a:solidFill>
                  <a:latin typeface="Nunito Black" pitchFamily="2" charset="0"/>
                </a:rPr>
                <a:t>kiến</a:t>
              </a:r>
              <a:r>
                <a:rPr lang="en-US" sz="2400" dirty="0">
                  <a:solidFill>
                    <a:srgbClr val="FF0000"/>
                  </a:solidFill>
                  <a:latin typeface="Nunito Black" pitchFamily="2" charset="0"/>
                </a:rPr>
                <a:t> may </a:t>
              </a:r>
              <a:r>
                <a:rPr lang="en-US" sz="2400" dirty="0" err="1">
                  <a:solidFill>
                    <a:srgbClr val="FF0000"/>
                  </a:solidFill>
                  <a:latin typeface="Nunito Black" pitchFamily="2" charset="0"/>
                </a:rPr>
                <a:t>áo</a:t>
              </a:r>
              <a:r>
                <a:rPr lang="en-US" sz="2400" dirty="0">
                  <a:solidFill>
                    <a:srgbClr val="FF0000"/>
                  </a:solidFill>
                  <a:latin typeface="Nunito Black" pitchFamily="2" charset="0"/>
                </a:rPr>
                <a:t> </a:t>
              </a:r>
              <a:r>
                <a:rPr lang="en-US" sz="2400" dirty="0" err="1">
                  <a:solidFill>
                    <a:srgbClr val="FF0000"/>
                  </a:solidFill>
                  <a:latin typeface="Nunito Black" pitchFamily="2" charset="0"/>
                </a:rPr>
                <a: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vì</a:t>
              </a:r>
              <a:r>
                <a:rPr lang="en-US" sz="2400" dirty="0">
                  <a:solidFill>
                    <a:srgbClr val="FF0000"/>
                  </a:solidFill>
                  <a:latin typeface="Nunito Black" pitchFamily="2" charset="0"/>
                </a:rPr>
                <a:t> </a:t>
              </a:r>
              <a:r>
                <a:rPr lang="en-US" sz="2400" dirty="0" err="1">
                  <a:solidFill>
                    <a:srgbClr val="FF0000"/>
                  </a:solidFill>
                  <a:latin typeface="Nunito Black" pitchFamily="2" charset="0"/>
                </a:rPr>
                <a:t>tấm</a:t>
              </a:r>
              <a:r>
                <a:rPr lang="en-US" sz="2400" dirty="0">
                  <a:solidFill>
                    <a:srgbClr val="FF0000"/>
                  </a:solidFill>
                  <a:latin typeface="Nunito Black" pitchFamily="2" charset="0"/>
                </a:rPr>
                <a:t> </a:t>
              </a:r>
              <a:r>
                <a:rPr lang="en-US" sz="2400" dirty="0" err="1">
                  <a:solidFill>
                    <a:srgbClr val="FF0000"/>
                  </a:solidFill>
                  <a:latin typeface="Nunito Black" pitchFamily="2" charset="0"/>
                </a:rPr>
                <a:t>vải</a:t>
              </a:r>
              <a:r>
                <a:rPr lang="en-US" sz="2400" dirty="0">
                  <a:solidFill>
                    <a:srgbClr val="FF0000"/>
                  </a:solidFill>
                  <a:latin typeface="Nunito Black" pitchFamily="2" charset="0"/>
                </a:rPr>
                <a:t> </a:t>
              </a:r>
              <a:r>
                <a:rPr lang="en-US" sz="2400" dirty="0" err="1">
                  <a:solidFill>
                    <a:srgbClr val="FF0000"/>
                  </a:solidFill>
                  <a:latin typeface="Nunito Black" pitchFamily="2" charset="0"/>
                </a:rPr>
                <a:t>của</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thỏ</a:t>
              </a:r>
              <a:r>
                <a:rPr lang="en-US" sz="2400" dirty="0">
                  <a:solidFill>
                    <a:srgbClr val="FF0000"/>
                  </a:solidFill>
                  <a:latin typeface="Nunito Black" pitchFamily="2" charset="0"/>
                </a:rPr>
                <a:t> </a:t>
              </a:r>
              <a:r>
                <a:rPr lang="en-US" sz="2400" dirty="0" err="1">
                  <a:solidFill>
                    <a:srgbClr val="FF0000"/>
                  </a:solidFill>
                  <a:latin typeface="Nunito Black" pitchFamily="2" charset="0"/>
                </a:rPr>
                <a:t>bị</a:t>
              </a:r>
              <a:r>
                <a:rPr lang="en-US" sz="2400" dirty="0">
                  <a:solidFill>
                    <a:srgbClr val="FF0000"/>
                  </a:solidFill>
                  <a:latin typeface="Nunito Black" pitchFamily="2" charset="0"/>
                </a:rPr>
                <a:t> </a:t>
              </a:r>
              <a:r>
                <a:rPr lang="en-US" sz="2400" dirty="0" err="1">
                  <a:solidFill>
                    <a:srgbClr val="FF0000"/>
                  </a:solidFill>
                  <a:latin typeface="Nunito Black" pitchFamily="2" charset="0"/>
                </a:rPr>
                <a:t>gió</a:t>
              </a:r>
              <a:r>
                <a:rPr lang="en-US" sz="2400" dirty="0">
                  <a:solidFill>
                    <a:srgbClr val="FF0000"/>
                  </a:solidFill>
                  <a:latin typeface="Nunito Black" pitchFamily="2" charset="0"/>
                </a:rPr>
                <a:t> </a:t>
              </a:r>
              <a:r>
                <a:rPr lang="en-US" sz="2400" dirty="0" err="1">
                  <a:solidFill>
                    <a:srgbClr val="FF0000"/>
                  </a:solidFill>
                  <a:latin typeface="Nunito Black" pitchFamily="2" charset="0"/>
                </a:rPr>
                <a:t>thổi</a:t>
              </a:r>
              <a:r>
                <a:rPr lang="en-US" sz="2400" dirty="0">
                  <a:solidFill>
                    <a:srgbClr val="FF0000"/>
                  </a:solidFill>
                  <a:latin typeface="Nunito Black" pitchFamily="2" charset="0"/>
                </a:rPr>
                <a:t> bay </a:t>
              </a:r>
              <a:r>
                <a:rPr lang="en-US" sz="2400" dirty="0" err="1">
                  <a:solidFill>
                    <a:srgbClr val="FF0000"/>
                  </a:solidFill>
                  <a:latin typeface="Nunito Black" pitchFamily="2" charset="0"/>
                </a:rPr>
                <a:t>xuống</a:t>
              </a:r>
              <a:r>
                <a:rPr lang="en-US" sz="2400" dirty="0">
                  <a:solidFill>
                    <a:srgbClr val="FF0000"/>
                  </a:solidFill>
                  <a:latin typeface="Nunito Black" pitchFamily="2" charset="0"/>
                </a:rPr>
                <a:t> </a:t>
              </a:r>
              <a:r>
                <a:rPr lang="en-US" sz="2400" dirty="0" err="1">
                  <a:solidFill>
                    <a:srgbClr val="FF0000"/>
                  </a:solidFill>
                  <a:latin typeface="Nunito Black" pitchFamily="2" charset="0"/>
                </a:rPr>
                <a:t>ao</a:t>
              </a:r>
              <a:r>
                <a:rPr lang="en-US" sz="2400" dirty="0">
                  <a:solidFill>
                    <a:srgbClr val="FF0000"/>
                  </a:solidFill>
                  <a:latin typeface="Nunito Black" pitchFamily="2" charset="0"/>
                </a:rPr>
                <a:t>.</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890159" y="188875"/>
            <a:ext cx="9157447"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8664612" y="1421795"/>
            <a:ext cx="3201557" cy="1190031"/>
          </a:xfrm>
          <a:prstGeom prst="wedgeRoundRectCallout">
            <a:avLst>
              <a:gd name="adj1" fmla="val -36230"/>
              <a:gd name="adj2" fmla="val 10059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M:</a:t>
            </a:r>
            <a:r>
              <a:rPr lang="vi-VN" sz="2000" dirty="0">
                <a:solidFill>
                  <a:srgbClr val="7030A0"/>
                </a:solidFill>
                <a:latin typeface="Nunito Black" pitchFamily="2" charset="0"/>
              </a:rPr>
              <a:t> Nhím rút chiếc lông nhọn trên lưng để làm kim may áo.</a:t>
            </a:r>
            <a:endParaRPr lang="en-US" sz="2000" dirty="0">
              <a:solidFill>
                <a:srgbClr val="002060"/>
              </a:solidFill>
              <a:latin typeface="Nunito Black" pitchFamily="2" charset="0"/>
            </a:endParaRPr>
          </a:p>
        </p:txBody>
      </p:sp>
      <p:sp>
        <p:nvSpPr>
          <p:cNvPr id="18" name="Rounded Rectangular Callout 17"/>
          <p:cNvSpPr/>
          <p:nvPr/>
        </p:nvSpPr>
        <p:spPr>
          <a:xfrm>
            <a:off x="2804087" y="1491253"/>
            <a:ext cx="2664795" cy="806024"/>
          </a:xfrm>
          <a:prstGeom prst="wedgeRoundRectCallout">
            <a:avLst>
              <a:gd name="adj1" fmla="val 45566"/>
              <a:gd name="adj2" fmla="val 11426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Thỏ trải vải để đôi chim may áo.</a:t>
            </a:r>
          </a:p>
        </p:txBody>
      </p:sp>
      <p:sp>
        <p:nvSpPr>
          <p:cNvPr id="19" name="Rounded Rectangular Callout 18"/>
          <p:cNvSpPr/>
          <p:nvPr/>
        </p:nvSpPr>
        <p:spPr>
          <a:xfrm>
            <a:off x="185550" y="3660524"/>
            <a:ext cx="2463522" cy="1190031"/>
          </a:xfrm>
          <a:prstGeom prst="wedgeRoundRectCallout">
            <a:avLst>
              <a:gd name="adj1" fmla="val 9981"/>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1039440" y="5604952"/>
            <a:ext cx="2228196" cy="1092414"/>
          </a:xfrm>
          <a:prstGeom prst="wedgeRoundRectCallout">
            <a:avLst>
              <a:gd name="adj1" fmla="val 4811"/>
              <a:gd name="adj2" fmla="val -7132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Tằm cho tơ của mình để làm chỉ may áo.</a:t>
            </a:r>
          </a:p>
        </p:txBody>
      </p:sp>
      <p:sp>
        <p:nvSpPr>
          <p:cNvPr id="21" name="Rounded Rectangular Callout 20"/>
          <p:cNvSpPr/>
          <p:nvPr/>
        </p:nvSpPr>
        <p:spPr>
          <a:xfrm>
            <a:off x="3866719" y="5446059"/>
            <a:ext cx="3905681" cy="1251306"/>
          </a:xfrm>
          <a:prstGeom prst="wedgeRoundRectCallout">
            <a:avLst>
              <a:gd name="adj1" fmla="val -51530"/>
              <a:gd name="adj2" fmla="val -226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000" dirty="0">
                <a:solidFill>
                  <a:srgbClr val="FF0000"/>
                </a:solidFill>
                <a:latin typeface="Nunito Black" pitchFamily="2" charset="0"/>
              </a:rPr>
              <a:t>Ốc sên bò trên tấm vải, vạch những đường kẻ để giúp bọ ngựa cắt vải may áo.</a:t>
            </a:r>
            <a:endParaRPr lang="id-ID" sz="20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506191" y="5427526"/>
            <a:ext cx="2560739" cy="1269839"/>
          </a:xfrm>
          <a:prstGeom prst="wedgeRoundRectCallout">
            <a:avLst>
              <a:gd name="adj1" fmla="val -67579"/>
              <a:gd name="adj2" fmla="val -80253"/>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1159101" y="5653960"/>
            <a:ext cx="8796018" cy="965065"/>
          </a:xfrm>
          <a:prstGeom prst="wedgeRoundRectCallout">
            <a:avLst>
              <a:gd name="adj1" fmla="val 38636"/>
              <a:gd name="adj2" fmla="val -193882"/>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309282" y="3415554"/>
            <a:ext cx="4639236" cy="2702858"/>
          </a:xfrm>
          <a:prstGeom prst="cloudCallout">
            <a:avLst>
              <a:gd name="adj1" fmla="val 77942"/>
              <a:gd name="adj2" fmla="val -1742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vi-VN" sz="24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615259" y="1878153"/>
            <a:ext cx="441394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800000"/>
                </a:solidFill>
                <a:latin typeface="Nunito Black" pitchFamily="2" charset="0"/>
              </a:rPr>
              <a:t>Gợi</a:t>
            </a:r>
            <a:r>
              <a:rPr lang="en-US" sz="2400" dirty="0">
                <a:solidFill>
                  <a:srgbClr val="800000"/>
                </a:solidFill>
                <a:latin typeface="Nunito Black" pitchFamily="2" charset="0"/>
              </a:rPr>
              <a:t> ý:</a:t>
            </a:r>
            <a:r>
              <a:rPr lang="vi-VN" sz="2400" dirty="0">
                <a:solidFill>
                  <a:srgbClr val="800000"/>
                </a:solidFill>
                <a:latin typeface="Nunito Black" pitchFamily="2" charset="0"/>
              </a:rPr>
              <a:t> </a:t>
            </a:r>
            <a:r>
              <a:rPr lang="en-US" sz="2400" dirty="0" err="1">
                <a:solidFill>
                  <a:srgbClr val="800000"/>
                </a:solidFill>
                <a:latin typeface="Nunito Black" pitchFamily="2" charset="0"/>
              </a:rPr>
              <a:t>Em</a:t>
            </a:r>
            <a:r>
              <a:rPr lang="en-US" sz="2400" dirty="0">
                <a:solidFill>
                  <a:srgbClr val="800000"/>
                </a:solidFill>
                <a:latin typeface="Nunito Black" pitchFamily="2" charset="0"/>
              </a:rPr>
              <a:t> </a:t>
            </a:r>
            <a:r>
              <a:rPr lang="vi-VN" sz="2400" dirty="0">
                <a:solidFill>
                  <a:srgbClr val="800000"/>
                </a:solidFill>
                <a:latin typeface="Nunito Black" pitchFamily="2" charset="0"/>
              </a:rPr>
              <a:t>nhớ lại nội dung câu chuyện và suy nghĩ xem qua câu chuyện đó, em rút ra được bài học gì khi làm việc?</a:t>
            </a:r>
            <a:endParaRPr lang="en-US" sz="2400" dirty="0">
              <a:solidFill>
                <a:srgbClr val="800000"/>
              </a:solidFill>
              <a:latin typeface="Nunito Black" pitchFamily="2" charset="0"/>
            </a:endParaRPr>
          </a:p>
        </p:txBody>
      </p:sp>
      <p:grpSp>
        <p:nvGrpSpPr>
          <p:cNvPr id="8" name="Group 7"/>
          <p:cNvGrpSpPr/>
          <p:nvPr/>
        </p:nvGrpSpPr>
        <p:grpSpPr>
          <a:xfrm>
            <a:off x="292529" y="4650986"/>
            <a:ext cx="11352624" cy="1427085"/>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Nunito Black" pitchFamily="2" charset="0"/>
                </a:rPr>
                <a:t>     </a:t>
              </a:r>
              <a:r>
                <a:rPr lang="vi-VN" sz="24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24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83440" y="1307673"/>
            <a:ext cx="10922378"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fontAlgn="t"/>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250576" y="955897"/>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LUYỆN</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ĐỌC LẠI</a:t>
            </a:r>
          </a:p>
        </p:txBody>
      </p:sp>
    </p:spTree>
    <p:extLst>
      <p:ext uri="{BB962C8B-B14F-4D97-AF65-F5344CB8AC3E}">
        <p14:creationId xmlns:p14="http://schemas.microsoft.com/office/powerpoint/2010/main" val="55070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19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2" name="Rounded Rectangle 11"/>
          <p:cNvSpPr/>
          <p:nvPr/>
        </p:nvSpPr>
        <p:spPr>
          <a:xfrm>
            <a:off x="3840905" y="484929"/>
            <a:ext cx="4052519"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Những</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chiếc</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áo</a:t>
            </a:r>
            <a:r>
              <a:rPr kumimoji="0" lang="en-US" sz="32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Nunito Black" pitchFamily="2" charset="0"/>
                <a:ea typeface="+mn-ea"/>
                <a:cs typeface="+mn-cs"/>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1078944" y="288696"/>
            <a:ext cx="3237562" cy="37020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lại</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3874185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3883631" y="1581872"/>
            <a:ext cx="8147407"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FF0000"/>
                </a:solidFill>
                <a:effectLst/>
                <a:uLnTx/>
                <a:uFillTx/>
                <a:latin typeface="Sigmar One" panose="00000500000000000000" pitchFamily="2" charset="0"/>
                <a:ea typeface="+mn-ea"/>
                <a:cs typeface="+mn-cs"/>
              </a:rPr>
              <a:t> </a:t>
            </a:r>
            <a:r>
              <a:rPr kumimoji="0" lang="en-US" sz="6000" b="0" i="0" u="none" strike="noStrike" kern="1200" cap="none" spc="0" normalizeH="0" noProof="0" err="1">
                <a:ln>
                  <a:noFill/>
                </a:ln>
                <a:solidFill>
                  <a:srgbClr val="FF0000"/>
                </a:solidFill>
                <a:effectLst/>
                <a:uLnTx/>
                <a:uFillTx/>
                <a:latin typeface="Sigmar One" panose="00000500000000000000" pitchFamily="2" charset="0"/>
                <a:ea typeface="+mn-ea"/>
                <a:cs typeface="+mn-cs"/>
              </a:rPr>
              <a:t>và</a:t>
            </a:r>
            <a:r>
              <a:rPr kumimoji="0" lang="en-US" sz="6000" b="0" i="0" u="none" strike="noStrike" kern="1200" cap="none" spc="0" normalizeH="0" noProof="0">
                <a:ln>
                  <a:noFill/>
                </a:ln>
                <a:solidFill>
                  <a:srgbClr val="FF0000"/>
                </a:solidFill>
                <a:effectLst/>
                <a:uLnTx/>
                <a:uFillTx/>
                <a:latin typeface="Sigmar One" panose="00000500000000000000" pitchFamily="2" charset="0"/>
                <a:ea typeface="+mn-ea"/>
                <a:cs typeface="+mn-cs"/>
              </a:rPr>
              <a:t> nghe</a:t>
            </a:r>
            <a:endParaRPr kumimoji="0" lang="vi-VN" sz="6000" b="0" i="0" u="none" strike="noStrike" kern="1200" cap="none" spc="0" normalizeH="0" noProof="0">
              <a:ln>
                <a:noFill/>
              </a:ln>
              <a:solidFill>
                <a:srgbClr val="FF0000"/>
              </a:solidFill>
              <a:effectLst/>
              <a:uLnTx/>
              <a:uFillTx/>
              <a:latin typeface="Sigmar One"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aseline="0">
                <a:solidFill>
                  <a:srgbClr val="FF0000"/>
                </a:solidFill>
                <a:latin typeface="Sigmar One" panose="00000500000000000000" pitchFamily="2" charset="0"/>
              </a:rPr>
              <a:t>Thêm sức thêm tài</a:t>
            </a:r>
            <a:endParaRPr kumimoji="0" lang="en-US" sz="60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367272" y="4343399"/>
            <a:ext cx="7924646" cy="2097741"/>
            <a:chOff x="936966" y="4470213"/>
            <a:chExt cx="7924646" cy="2097741"/>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5079695"/>
              <a:ext cx="6130678" cy="1055608"/>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2" name="Group 11"/>
          <p:cNvGrpSpPr/>
          <p:nvPr/>
        </p:nvGrpSpPr>
        <p:grpSpPr>
          <a:xfrm>
            <a:off x="1001242" y="4035736"/>
            <a:ext cx="8122490" cy="2662514"/>
            <a:chOff x="936964" y="4470215"/>
            <a:chExt cx="7868797" cy="2247090"/>
          </a:xfrm>
        </p:grpSpPr>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4" name="Flowchart: Alternate Process 13"/>
            <p:cNvSpPr/>
            <p:nvPr/>
          </p:nvSpPr>
          <p:spPr>
            <a:xfrm>
              <a:off x="1695510" y="4773274"/>
              <a:ext cx="6130678" cy="1695595"/>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cặp. Vì khi học theo cặp, chúng em có thể chỉ cho nhau những lỗi sai, giảng cho nhau những điều chưa hiểu.</a:t>
              </a:r>
            </a:p>
          </p:txBody>
        </p:sp>
      </p:grpSp>
    </p:spTree>
    <p:extLst>
      <p:ext uri="{BB962C8B-B14F-4D97-AF65-F5344CB8AC3E}">
        <p14:creationId xmlns:p14="http://schemas.microsoft.com/office/powerpoint/2010/main" val="38271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91536" y="119322"/>
            <a:ext cx="11700464" cy="1552611"/>
            <a:chOff x="587829" y="62338"/>
            <a:chExt cx="12687250" cy="1552611"/>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8602" b="88172" l="0" r="99120"/>
                      </a14:imgEffect>
                    </a14:imgLayer>
                  </a14:imgProps>
                </a:ext>
              </a:extLst>
            </a:blip>
            <a:stretch>
              <a:fillRect/>
            </a:stretch>
          </p:blipFill>
          <p:spPr>
            <a:xfrm>
              <a:off x="587829" y="62338"/>
              <a:ext cx="12687250" cy="1481719"/>
            </a:xfrm>
            <a:prstGeom prst="rect">
              <a:avLst/>
            </a:prstGeom>
          </p:spPr>
        </p:pic>
        <p:sp>
          <p:nvSpPr>
            <p:cNvPr id="6" name="Rectangle 1"/>
            <p:cNvSpPr>
              <a:spLocks noChangeArrowheads="1"/>
            </p:cNvSpPr>
            <p:nvPr/>
          </p:nvSpPr>
          <p:spPr bwMode="auto">
            <a:xfrm>
              <a:off x="1347129" y="184770"/>
              <a:ext cx="9279042"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1: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Em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thích</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cá</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nhân</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theo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cặp</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hay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nhóm</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Vì</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Nunito Black" pitchFamily="2" charset="0"/>
                  <a:ea typeface="+mn-ea"/>
                  <a:cs typeface="+mn-cs"/>
                </a:rPr>
                <a:t>sao</a:t>
              </a:r>
              <a:r>
                <a:rPr kumimoji="0" lang="en-US"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OpenSans"/>
                  <a:ea typeface="+mn-ea"/>
                  <a:cs typeface="+mn-cs"/>
                </a:rPr>
                <a:t>       </a:t>
              </a:r>
              <a:endParaRPr kumimoji="0" lang="en-US" altLang="en-US" sz="2800" b="1" i="0" u="none" strike="noStrike" kern="1200" cap="none" spc="0" normalizeH="0" baseline="0" noProof="0" dirty="0">
                <a:ln>
                  <a:noFill/>
                </a:ln>
                <a:solidFill>
                  <a:srgbClr val="000000"/>
                </a:solidFill>
                <a:effectLst/>
                <a:uLnTx/>
                <a:uFillTx/>
                <a:latin typeface="OpenSans"/>
                <a:ea typeface="+mn-ea"/>
                <a:cs typeface="+mn-cs"/>
              </a:endParaRPr>
            </a:p>
          </p:txBody>
        </p:sp>
      </p:grpSp>
      <p:pic>
        <p:nvPicPr>
          <p:cNvPr id="7" name="Picture 2" descr="https://img.loigiaihay.com/picture/2022/0315/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t="1784" r="9642" b="3379"/>
          <a:stretch/>
        </p:blipFill>
        <p:spPr>
          <a:xfrm>
            <a:off x="8933195" y="1601040"/>
            <a:ext cx="2831735" cy="3074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1001242" y="4035736"/>
            <a:ext cx="8122490" cy="2662514"/>
            <a:chOff x="936964" y="4470215"/>
            <a:chExt cx="7868797" cy="2247090"/>
          </a:xfrm>
        </p:grpSpPr>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7872" l="0" r="100000"/>
                      </a14:imgEffect>
                    </a14:imgLayer>
                  </a14:imgProps>
                </a:ext>
              </a:extLst>
            </a:blip>
            <a:stretch>
              <a:fillRect/>
            </a:stretch>
          </p:blipFill>
          <p:spPr>
            <a:xfrm rot="16200000">
              <a:off x="3747818" y="1659361"/>
              <a:ext cx="2247090" cy="7868797"/>
            </a:xfrm>
            <a:prstGeom prst="rect">
              <a:avLst/>
            </a:prstGeom>
          </p:spPr>
        </p:pic>
        <p:sp>
          <p:nvSpPr>
            <p:cNvPr id="11" name="Flowchart: Alternate Process 10"/>
            <p:cNvSpPr/>
            <p:nvPr/>
          </p:nvSpPr>
          <p:spPr>
            <a:xfrm>
              <a:off x="1695510" y="4773274"/>
              <a:ext cx="6130678" cy="1695593"/>
            </a:xfrm>
            <a:prstGeom prst="flowChartAlternateProcess">
              <a:avLst/>
            </a:prstGeom>
            <a:ln w="57150">
              <a:noFill/>
            </a:ln>
          </p:spPr>
          <p:txBody>
            <a:bodyPr wrap="square">
              <a:spAutoFit/>
            </a:bodyPr>
            <a:lstStyle/>
            <a:p>
              <a:pPr algn="just"/>
              <a:r>
                <a:rPr lang="vi-VN" sz="2800" dirty="0">
                  <a:solidFill>
                    <a:srgbClr val="FF0000"/>
                  </a:solidFill>
                  <a:latin typeface="Nunito Black" pitchFamily="2" charset="0"/>
                </a:rPr>
                <a:t>Em thích học theo nhóm. Vì khi học theo nhóm, em có thể được trao đổi với nhiều bạn, có thể học hỏi ở mỗi bạn một điều hay.</a:t>
              </a:r>
            </a:p>
          </p:txBody>
        </p:sp>
      </p:grpSp>
    </p:spTree>
    <p:extLst>
      <p:ext uri="{BB962C8B-B14F-4D97-AF65-F5344CB8AC3E}">
        <p14:creationId xmlns:p14="http://schemas.microsoft.com/office/powerpoint/2010/main" val="9045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2</a:t>
            </a:r>
            <a:r>
              <a:rPr lang="en-US" sz="2400" dirty="0">
                <a:solidFill>
                  <a:srgbClr val="002060"/>
                </a:solidFill>
                <a:latin typeface="Nunito Black" pitchFamily="2" charset="0"/>
              </a:rPr>
              <a:t>: </a:t>
            </a:r>
            <a:r>
              <a:rPr lang="en-US" sz="2400" b="1" dirty="0" err="1">
                <a:solidFill>
                  <a:srgbClr val="002060"/>
                </a:solidFill>
                <a:latin typeface="Nunito Black" pitchFamily="2" charset="0"/>
              </a:rPr>
              <a:t>Kể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một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hoạt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tập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thể</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mà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tham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gia</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7" name="Rounded Rectangle 6"/>
          <p:cNvSpPr/>
          <p:nvPr/>
        </p:nvSpPr>
        <p:spPr>
          <a:xfrm>
            <a:off x="997735" y="1417040"/>
            <a:ext cx="9033770" cy="246916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dirty="0">
                <a:solidFill>
                  <a:srgbClr val="FF0000"/>
                </a:solidFill>
                <a:latin typeface="Nunito Black" pitchFamily="2" charset="0"/>
              </a:rPr>
              <a:t>G:</a:t>
            </a:r>
            <a:endParaRPr lang="en-US" altLang="en-US" sz="3200" dirty="0">
              <a:solidFill>
                <a:srgbClr val="FF000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cùng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với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những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ai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Công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việc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được</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giao</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là</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Kết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quả</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của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tập</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thể</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ra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sao</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a:p>
            <a:pPr lvl="0" eaLnBrk="0" fontAlgn="base" hangingPunct="0">
              <a:spcBef>
                <a:spcPct val="0"/>
              </a:spcBef>
              <a:spcAft>
                <a:spcPct val="0"/>
              </a:spcAft>
            </a:pP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Em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có</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cảm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nghĩ</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gì</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sau</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khi</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tham</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gia</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hoạt</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động</a:t>
            </a:r>
            <a:r>
              <a:rPr lang="en-US" altLang="en-US" sz="2400" dirty="0">
                <a:solidFill>
                  <a:srgbClr val="002060"/>
                </a:solidFill>
                <a:latin typeface="Nunito Black" pitchFamily="2" charset="0"/>
              </a:rPr>
              <a:t> </a:t>
            </a:r>
            <a:r>
              <a:rPr lang="en-US" altLang="en-US" sz="2400" dirty="0" err="1">
                <a:solidFill>
                  <a:srgbClr val="002060"/>
                </a:solidFill>
                <a:latin typeface="Nunito Black" pitchFamily="2" charset="0"/>
              </a:rPr>
              <a:t>đó</a:t>
            </a:r>
            <a:r>
              <a:rPr lang="en-US" altLang="en-US" sz="2400" dirty="0">
                <a:solidFill>
                  <a:srgbClr val="002060"/>
                </a:solidFill>
                <a:latin typeface="Nunito Black" pitchFamily="2" charset="0"/>
              </a:rPr>
              <a:t>?</a:t>
            </a:r>
            <a:endParaRPr lang="en-US" altLang="en-US" sz="3200" dirty="0">
              <a:solidFill>
                <a:srgbClr val="002060"/>
              </a:solidFill>
              <a:latin typeface="Nunito Black" pitchFamily="2" charset="0"/>
            </a:endParaRPr>
          </a:p>
        </p:txBody>
      </p:sp>
      <p:pic>
        <p:nvPicPr>
          <p:cNvPr id="9" name="Picture 8"/>
          <p:cNvPicPr>
            <a:picLocks noChangeAspect="1"/>
          </p:cNvPicPr>
          <p:nvPr/>
        </p:nvPicPr>
        <p:blipFill>
          <a:blip r:embed="rId3"/>
          <a:stretch>
            <a:fillRect/>
          </a:stretch>
        </p:blipFill>
        <p:spPr>
          <a:xfrm>
            <a:off x="484785" y="4003543"/>
            <a:ext cx="3468650" cy="2635771"/>
          </a:xfrm>
          <a:prstGeom prst="ellipse">
            <a:avLst/>
          </a:prstGeom>
        </p:spPr>
      </p:pic>
      <p:pic>
        <p:nvPicPr>
          <p:cNvPr id="11" name="Picture 10"/>
          <p:cNvPicPr>
            <a:picLocks noChangeAspect="1"/>
          </p:cNvPicPr>
          <p:nvPr/>
        </p:nvPicPr>
        <p:blipFill>
          <a:blip r:embed="rId4"/>
          <a:stretch>
            <a:fillRect/>
          </a:stretch>
        </p:blipFill>
        <p:spPr>
          <a:xfrm>
            <a:off x="4265778" y="4003543"/>
            <a:ext cx="3743342" cy="2675965"/>
          </a:xfrm>
          <a:prstGeom prst="ellipse">
            <a:avLst/>
          </a:prstGeom>
        </p:spPr>
      </p:pic>
      <p:pic>
        <p:nvPicPr>
          <p:cNvPr id="12" name="Picture 11"/>
          <p:cNvPicPr>
            <a:picLocks noChangeAspect="1"/>
          </p:cNvPicPr>
          <p:nvPr/>
        </p:nvPicPr>
        <p:blipFill>
          <a:blip r:embed="rId5"/>
          <a:stretch>
            <a:fillRect/>
          </a:stretch>
        </p:blipFill>
        <p:spPr>
          <a:xfrm>
            <a:off x="8321463" y="3965866"/>
            <a:ext cx="3390923" cy="2648282"/>
          </a:xfrm>
          <a:prstGeom prst="ellipse">
            <a:avLst/>
          </a:prstGeom>
        </p:spPr>
      </p:pic>
    </p:spTree>
    <p:extLst>
      <p:ext uri="{BB962C8B-B14F-4D97-AF65-F5344CB8AC3E}">
        <p14:creationId xmlns:p14="http://schemas.microsoft.com/office/powerpoint/2010/main" val="10858473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553487" y="1385047"/>
            <a:ext cx="3201557" cy="1190031"/>
          </a:xfrm>
          <a:prstGeom prst="wedgeRoundRectCallout">
            <a:avLst>
              <a:gd name="adj1" fmla="val -62271"/>
              <a:gd name="adj2" fmla="val 12658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1:</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Để chào mừng ngày Nhà giáo Việt Nam 20/11, lớp em được phân công chuẩn bị một tiết mục kịch. Em và 5 bạn khác được cô chọn để đóng vở kịch “Nhổ củ cải”. Chúng em chia nhau mỗi người một vai: ông, bà, cháu, củ cải và người dẫn chuyện. Em được chọn làm người dẫn chuyện cho vở kịch đó. Sau những ngày luyện tập chăm chỉ, vở kịch của chúng em đã nhận được rất nhiều lời khen của mọi người. Em rất vui vì được tham gia vào vở kịch đó. Nhờ có hoạt động đó mà chúng em trở nên thân thiết với nhau hơn.</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39269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09451" y="1567546"/>
            <a:ext cx="11103429" cy="352696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Bài tham khảo </a:t>
            </a:r>
            <a:r>
              <a:rPr kumimoji="0" lang="en-US" sz="2400" b="1" i="0" u="none" strike="noStrike" kern="1200" cap="none" spc="0" normalizeH="0" baseline="0" noProof="0" dirty="0">
                <a:ln>
                  <a:noFill/>
                </a:ln>
                <a:solidFill>
                  <a:srgbClr val="FF0000"/>
                </a:solidFill>
                <a:effectLst/>
                <a:uLnTx/>
                <a:uFillTx/>
                <a:latin typeface="Nunito Black" pitchFamily="2" charset="0"/>
                <a:ea typeface="+mn-ea"/>
                <a:cs typeface="+mn-cs"/>
              </a:rPr>
              <a:t>2</a:t>
            </a: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Sans"/>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qua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buổi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từ</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sớm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để</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dẹp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phụ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quét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Nam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bảng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Hoàng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ghế</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cùng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nhau</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làm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việc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vẻ</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Chẳng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mấy</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chốc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lớp</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học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sạch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sẽ</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gọn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gàng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Cô</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giáo</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đến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còn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khen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chúng</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giỏi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nữa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rất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vui</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mình</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và</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các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bạn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thực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hiện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tốt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nhiệm</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vụ</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trực</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nhật</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của</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002060"/>
                </a:solidFill>
                <a:effectLst/>
                <a:uLnTx/>
                <a:uFillTx/>
                <a:latin typeface="Nunito Black" pitchFamily="2" charset="0"/>
                <a:ea typeface="+mn-ea"/>
                <a:cs typeface="+mn-cs"/>
              </a:rPr>
              <a:t>bàn</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a:t>
            </a:r>
          </a:p>
        </p:txBody>
      </p:sp>
      <p:sp>
        <p:nvSpPr>
          <p:cNvPr id="6" name="Rounded Rectangle 5"/>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2</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Kể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về</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một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hoạt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động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tập</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thể</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mà</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đã</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tham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gia</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7744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75BEB2-DD79-A8F3-CE64-9ECC2ECDD691}"/>
              </a:ext>
            </a:extLst>
          </p:cNvPr>
          <p:cNvSpPr txBox="1"/>
          <p:nvPr/>
        </p:nvSpPr>
        <p:spPr>
          <a:xfrm>
            <a:off x="4259491" y="566928"/>
            <a:ext cx="4390734" cy="2157985"/>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TIẾT</a:t>
            </a:r>
            <a:r>
              <a:rPr kumimoji="0" lang="en-US" sz="7200" b="0" i="0" u="none" strike="noStrike" kern="1200" cap="none" spc="0" normalizeH="0" noProof="0" dirty="0">
                <a:ln>
                  <a:noFill/>
                </a:ln>
                <a:solidFill>
                  <a:srgbClr val="FF0000"/>
                </a:solidFill>
                <a:effectLst/>
                <a:uLnTx/>
                <a:uFillTx/>
                <a:latin typeface="Nunito Black" pitchFamily="2" charset="0"/>
                <a:ea typeface="+mn-ea"/>
                <a:cs typeface="+mn-cs"/>
              </a:rPr>
              <a:t> 3</a:t>
            </a:r>
            <a:endPar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Nunito Black" pitchFamily="2" charset="0"/>
                <a:ea typeface="+mn-ea"/>
                <a:cs typeface="+mn-cs"/>
              </a:rPr>
              <a:t>VIẾT</a:t>
            </a:r>
          </a:p>
        </p:txBody>
      </p:sp>
    </p:spTree>
    <p:extLst>
      <p:ext uri="{BB962C8B-B14F-4D97-AF65-F5344CB8AC3E}">
        <p14:creationId xmlns:p14="http://schemas.microsoft.com/office/powerpoint/2010/main" val="1762394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Nghe</a:t>
            </a: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 </a:t>
            </a:r>
            <a:r>
              <a:rPr lang="en-US" sz="36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viết</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1249426"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Tree>
    <p:extLst>
      <p:ext uri="{BB962C8B-B14F-4D97-AF65-F5344CB8AC3E}">
        <p14:creationId xmlns:p14="http://schemas.microsoft.com/office/powerpoint/2010/main" val="394868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1</a:t>
            </a:r>
            <a:r>
              <a:rPr lang="en-US" sz="3600" b="1" ker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vi-VN" sz="3600" b="1" kern="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 KHÓ</a:t>
            </a: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5883071" y="845867"/>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Trong vườn</a:t>
            </a:r>
            <a:endParaRPr lang="vi-VN" sz="2400" dirty="0">
              <a:solidFill>
                <a:srgbClr val="FF0000"/>
              </a:solidFill>
              <a:latin typeface="Nunito Black" pitchFamily="2" charset="0"/>
            </a:endParaRPr>
          </a:p>
          <a:p>
            <a:pPr algn="just"/>
            <a:r>
              <a:rPr lang="vi-VN" sz="2400" dirty="0">
                <a:solidFill>
                  <a:srgbClr val="0070C0"/>
                </a:solidFill>
                <a:latin typeface="Nunito Black" pitchFamily="2" charset="0"/>
              </a:rPr>
              <a:t>Bác xà cừ vươn cao</a:t>
            </a:r>
          </a:p>
          <a:p>
            <a:pPr algn="just"/>
            <a:r>
              <a:rPr lang="vi-VN" sz="2400" dirty="0">
                <a:solidFill>
                  <a:srgbClr val="0070C0"/>
                </a:solidFill>
                <a:latin typeface="Nunito Black" pitchFamily="2" charset="0"/>
              </a:rPr>
              <a:t>Cam la đà mặt đất</a:t>
            </a:r>
          </a:p>
          <a:p>
            <a:pPr algn="just"/>
            <a:r>
              <a:rPr lang="vi-VN" sz="2400" dirty="0">
                <a:solidFill>
                  <a:srgbClr val="0070C0"/>
                </a:solidFill>
                <a:latin typeface="Nunito Black" pitchFamily="2" charset="0"/>
              </a:rPr>
              <a:t>Chuối, hồng, cau,… họp mặt</a:t>
            </a:r>
          </a:p>
          <a:p>
            <a:pPr algn="just"/>
            <a:r>
              <a:rPr lang="vi-VN" sz="2400" dirty="0">
                <a:solidFill>
                  <a:srgbClr val="0070C0"/>
                </a:solidFill>
                <a:latin typeface="Nunito Black" pitchFamily="2" charset="0"/>
              </a:rPr>
              <a:t>Cùng chung sống chan hòa.</a:t>
            </a:r>
          </a:p>
          <a:p>
            <a:pPr algn="just"/>
            <a:r>
              <a:rPr lang="vi-VN" sz="2400" dirty="0">
                <a:solidFill>
                  <a:srgbClr val="0070C0"/>
                </a:solidFill>
                <a:latin typeface="Nunito Black" pitchFamily="2" charset="0"/>
              </a:rPr>
              <a:t>Gió đi qua gật gù</a:t>
            </a:r>
          </a:p>
          <a:p>
            <a:pPr algn="just"/>
            <a:r>
              <a:rPr lang="vi-VN" sz="2400" dirty="0">
                <a:solidFill>
                  <a:srgbClr val="0070C0"/>
                </a:solidFill>
                <a:latin typeface="Nunito Black" pitchFamily="2" charset="0"/>
              </a:rPr>
              <a:t>Chim tới khen rối rít</a:t>
            </a:r>
          </a:p>
          <a:p>
            <a:pPr algn="just"/>
            <a:r>
              <a:rPr lang="vi-VN" sz="2400" dirty="0">
                <a:solidFill>
                  <a:srgbClr val="0070C0"/>
                </a:solidFill>
                <a:latin typeface="Nunito Black" pitchFamily="2" charset="0"/>
              </a:rPr>
              <a:t>Mây qua che vòm mát</a:t>
            </a:r>
          </a:p>
          <a:p>
            <a:pPr algn="just"/>
            <a:r>
              <a:rPr lang="vi-VN" sz="2400" dirty="0">
                <a:solidFill>
                  <a:srgbClr val="0070C0"/>
                </a:solidFill>
                <a:latin typeface="Nunito Black" pitchFamily="2" charset="0"/>
              </a:rPr>
              <a:t>Đất màu dành tốt tươi.</a:t>
            </a:r>
          </a:p>
          <a:p>
            <a:pPr algn="just"/>
            <a:r>
              <a:rPr lang="vi-VN" sz="2400" dirty="0">
                <a:solidFill>
                  <a:srgbClr val="0070C0"/>
                </a:solidFill>
                <a:latin typeface="Nunito Black" pitchFamily="2" charset="0"/>
              </a:rPr>
              <a:t>Vườn cây sống thật vui</a:t>
            </a:r>
          </a:p>
          <a:p>
            <a:pPr algn="just"/>
            <a:r>
              <a:rPr lang="vi-VN" sz="2400" dirty="0">
                <a:solidFill>
                  <a:srgbClr val="0070C0"/>
                </a:solidFill>
                <a:latin typeface="Nunito Black" pitchFamily="2" charset="0"/>
              </a:rPr>
              <a:t>Nắng mưa cùng chia sẻ</a:t>
            </a:r>
          </a:p>
          <a:p>
            <a:pPr algn="just"/>
            <a:r>
              <a:rPr lang="vi-VN" sz="2400" dirty="0">
                <a:solidFill>
                  <a:srgbClr val="0070C0"/>
                </a:solidFill>
                <a:latin typeface="Nunito Black" pitchFamily="2" charset="0"/>
              </a:rPr>
              <a:t>Đêm đêm ru nhau ngủ</a:t>
            </a:r>
          </a:p>
          <a:p>
            <a:pPr algn="just"/>
            <a:r>
              <a:rPr lang="vi-VN" sz="2400" dirty="0">
                <a:solidFill>
                  <a:srgbClr val="0070C0"/>
                </a:solidFill>
                <a:latin typeface="Nunito Black" pitchFamily="2" charset="0"/>
              </a:rPr>
              <a:t>Bình minh lại xôn xao…</a:t>
            </a:r>
          </a:p>
          <a:p>
            <a:pPr algn="just"/>
            <a:r>
              <a:rPr lang="vi-VN" sz="2400" dirty="0">
                <a:solidFill>
                  <a:srgbClr val="0070C0"/>
                </a:solidFill>
                <a:latin typeface="Nunito Black" pitchFamily="2" charset="0"/>
              </a:rPr>
              <a:t>(Nguyễn Trọng Hoàn)</a:t>
            </a:r>
          </a:p>
        </p:txBody>
      </p:sp>
      <p:sp>
        <p:nvSpPr>
          <p:cNvPr id="2" name="TextBox 1">
            <a:extLst>
              <a:ext uri="{FF2B5EF4-FFF2-40B4-BE49-F238E27FC236}">
                <a16:creationId xmlns:a16="http://schemas.microsoft.com/office/drawing/2014/main" id="{740C714C-927A-DE77-324A-8642A9816685}"/>
              </a:ext>
            </a:extLst>
          </p:cNvPr>
          <p:cNvSpPr txBox="1"/>
          <p:nvPr/>
        </p:nvSpPr>
        <p:spPr>
          <a:xfrm>
            <a:off x="1602770" y="1267346"/>
            <a:ext cx="1592494" cy="646331"/>
          </a:xfrm>
          <a:prstGeom prst="rect">
            <a:avLst/>
          </a:prstGeom>
          <a:noFill/>
        </p:spPr>
        <p:txBody>
          <a:bodyPr wrap="square" rtlCol="0">
            <a:spAutoFit/>
          </a:bodyPr>
          <a:lstStyle/>
          <a:p>
            <a:r>
              <a:rPr lang="vi-VN" sz="3600">
                <a:solidFill>
                  <a:srgbClr val="FF0000"/>
                </a:solidFill>
                <a:latin typeface="Nunito Black" pitchFamily="2" charset="0"/>
              </a:rPr>
              <a:t>Xà cừ</a:t>
            </a:r>
            <a:endParaRPr lang="en-US" sz="3600">
              <a:solidFill>
                <a:srgbClr val="FF0000"/>
              </a:solidFill>
              <a:latin typeface="Nunito Black" pitchFamily="2" charset="0"/>
            </a:endParaRPr>
          </a:p>
        </p:txBody>
      </p:sp>
      <p:sp>
        <p:nvSpPr>
          <p:cNvPr id="3" name="TextBox 2">
            <a:extLst>
              <a:ext uri="{FF2B5EF4-FFF2-40B4-BE49-F238E27FC236}">
                <a16:creationId xmlns:a16="http://schemas.microsoft.com/office/drawing/2014/main" id="{39018BF8-167C-1299-92DA-2D6AB5FA86E2}"/>
              </a:ext>
            </a:extLst>
          </p:cNvPr>
          <p:cNvSpPr txBox="1"/>
          <p:nvPr/>
        </p:nvSpPr>
        <p:spPr>
          <a:xfrm>
            <a:off x="1602770" y="1913677"/>
            <a:ext cx="1592494" cy="646331"/>
          </a:xfrm>
          <a:prstGeom prst="rect">
            <a:avLst/>
          </a:prstGeom>
          <a:noFill/>
        </p:spPr>
        <p:txBody>
          <a:bodyPr wrap="square" rtlCol="0">
            <a:spAutoFit/>
          </a:bodyPr>
          <a:lstStyle/>
          <a:p>
            <a:r>
              <a:rPr lang="vi-VN" sz="3600">
                <a:solidFill>
                  <a:srgbClr val="FF0000"/>
                </a:solidFill>
                <a:latin typeface="Nunito Black" pitchFamily="2" charset="0"/>
              </a:rPr>
              <a:t>la đà</a:t>
            </a:r>
            <a:endParaRPr lang="en-US" sz="3600">
              <a:solidFill>
                <a:srgbClr val="FF0000"/>
              </a:solidFill>
              <a:latin typeface="Nunito Black" pitchFamily="2" charset="0"/>
            </a:endParaRPr>
          </a:p>
        </p:txBody>
      </p:sp>
      <p:sp>
        <p:nvSpPr>
          <p:cNvPr id="6" name="TextBox 5">
            <a:extLst>
              <a:ext uri="{FF2B5EF4-FFF2-40B4-BE49-F238E27FC236}">
                <a16:creationId xmlns:a16="http://schemas.microsoft.com/office/drawing/2014/main" id="{029B39EA-354D-BB5D-6400-916403EE16E3}"/>
              </a:ext>
            </a:extLst>
          </p:cNvPr>
          <p:cNvSpPr txBox="1"/>
          <p:nvPr/>
        </p:nvSpPr>
        <p:spPr>
          <a:xfrm>
            <a:off x="1530850" y="2560008"/>
            <a:ext cx="2661006" cy="646331"/>
          </a:xfrm>
          <a:prstGeom prst="rect">
            <a:avLst/>
          </a:prstGeom>
          <a:noFill/>
        </p:spPr>
        <p:txBody>
          <a:bodyPr wrap="square" rtlCol="0">
            <a:spAutoFit/>
          </a:bodyPr>
          <a:lstStyle/>
          <a:p>
            <a:r>
              <a:rPr lang="vi-VN" sz="3600">
                <a:solidFill>
                  <a:srgbClr val="FF0000"/>
                </a:solidFill>
                <a:latin typeface="Nunito Black" pitchFamily="2" charset="0"/>
              </a:rPr>
              <a:t>chan hòa</a:t>
            </a:r>
            <a:endParaRPr lang="en-US" sz="3600">
              <a:solidFill>
                <a:srgbClr val="FF0000"/>
              </a:solidFill>
              <a:latin typeface="Nunito Black" pitchFamily="2" charset="0"/>
            </a:endParaRPr>
          </a:p>
        </p:txBody>
      </p:sp>
      <p:sp>
        <p:nvSpPr>
          <p:cNvPr id="7" name="TextBox 6">
            <a:extLst>
              <a:ext uri="{FF2B5EF4-FFF2-40B4-BE49-F238E27FC236}">
                <a16:creationId xmlns:a16="http://schemas.microsoft.com/office/drawing/2014/main" id="{8F5B907A-B927-6B28-E78A-8031E161F9DE}"/>
              </a:ext>
            </a:extLst>
          </p:cNvPr>
          <p:cNvSpPr txBox="1"/>
          <p:nvPr/>
        </p:nvSpPr>
        <p:spPr>
          <a:xfrm>
            <a:off x="1441095" y="3206339"/>
            <a:ext cx="2661006" cy="646331"/>
          </a:xfrm>
          <a:prstGeom prst="rect">
            <a:avLst/>
          </a:prstGeom>
          <a:noFill/>
        </p:spPr>
        <p:txBody>
          <a:bodyPr wrap="square" rtlCol="0">
            <a:spAutoFit/>
          </a:bodyPr>
          <a:lstStyle/>
          <a:p>
            <a:r>
              <a:rPr lang="vi-VN" sz="3600">
                <a:solidFill>
                  <a:srgbClr val="FF0000"/>
                </a:solidFill>
                <a:latin typeface="Nunito Black" pitchFamily="2" charset="0"/>
              </a:rPr>
              <a:t>gật gù</a:t>
            </a:r>
            <a:endParaRPr lang="en-US" sz="3600">
              <a:solidFill>
                <a:srgbClr val="FF0000"/>
              </a:solidFill>
              <a:latin typeface="Nunito Black" pitchFamily="2" charset="0"/>
            </a:endParaRPr>
          </a:p>
        </p:txBody>
      </p:sp>
      <p:sp>
        <p:nvSpPr>
          <p:cNvPr id="8" name="TextBox 7">
            <a:extLst>
              <a:ext uri="{FF2B5EF4-FFF2-40B4-BE49-F238E27FC236}">
                <a16:creationId xmlns:a16="http://schemas.microsoft.com/office/drawing/2014/main" id="{F24829CA-789A-3915-03B9-C981436E5A6A}"/>
              </a:ext>
            </a:extLst>
          </p:cNvPr>
          <p:cNvSpPr txBox="1"/>
          <p:nvPr/>
        </p:nvSpPr>
        <p:spPr>
          <a:xfrm>
            <a:off x="1441095" y="3911746"/>
            <a:ext cx="2661006" cy="646331"/>
          </a:xfrm>
          <a:prstGeom prst="rect">
            <a:avLst/>
          </a:prstGeom>
          <a:noFill/>
        </p:spPr>
        <p:txBody>
          <a:bodyPr wrap="square" rtlCol="0">
            <a:spAutoFit/>
          </a:bodyPr>
          <a:lstStyle/>
          <a:p>
            <a:r>
              <a:rPr lang="vi-VN" sz="3600">
                <a:solidFill>
                  <a:srgbClr val="FF0000"/>
                </a:solidFill>
                <a:latin typeface="Nunito Black" pitchFamily="2" charset="0"/>
              </a:rPr>
              <a:t>rối rít</a:t>
            </a:r>
            <a:endParaRPr lang="en-US" sz="3600">
              <a:solidFill>
                <a:srgbClr val="FF0000"/>
              </a:solidFill>
              <a:latin typeface="Nunito Black" pitchFamily="2" charset="0"/>
            </a:endParaRPr>
          </a:p>
        </p:txBody>
      </p:sp>
      <p:sp>
        <p:nvSpPr>
          <p:cNvPr id="9" name="TextBox 8">
            <a:extLst>
              <a:ext uri="{FF2B5EF4-FFF2-40B4-BE49-F238E27FC236}">
                <a16:creationId xmlns:a16="http://schemas.microsoft.com/office/drawing/2014/main" id="{1DC52162-A150-4611-A603-729AC170D2E7}"/>
              </a:ext>
            </a:extLst>
          </p:cNvPr>
          <p:cNvSpPr txBox="1"/>
          <p:nvPr/>
        </p:nvSpPr>
        <p:spPr>
          <a:xfrm>
            <a:off x="1441095" y="4617153"/>
            <a:ext cx="2661006" cy="646331"/>
          </a:xfrm>
          <a:prstGeom prst="rect">
            <a:avLst/>
          </a:prstGeom>
          <a:noFill/>
        </p:spPr>
        <p:txBody>
          <a:bodyPr wrap="square" rtlCol="0">
            <a:spAutoFit/>
          </a:bodyPr>
          <a:lstStyle/>
          <a:p>
            <a:r>
              <a:rPr lang="vi-VN" sz="3600">
                <a:solidFill>
                  <a:srgbClr val="FF0000"/>
                </a:solidFill>
                <a:latin typeface="Nunito Black" pitchFamily="2" charset="0"/>
              </a:rPr>
              <a:t>xôn xao</a:t>
            </a:r>
            <a:endParaRPr lang="en-US" sz="3600">
              <a:solidFill>
                <a:srgbClr val="FF0000"/>
              </a:solidFill>
              <a:latin typeface="Nunito Black" pitchFamily="2" charset="0"/>
            </a:endParaRPr>
          </a:p>
        </p:txBody>
      </p:sp>
    </p:spTree>
    <p:extLst>
      <p:ext uri="{BB962C8B-B14F-4D97-AF65-F5344CB8AC3E}">
        <p14:creationId xmlns:p14="http://schemas.microsoft.com/office/powerpoint/2010/main" val="10085731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77237" y="255494"/>
            <a:ext cx="1825621" cy="578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Lưu</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ý</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5" name="Rounded Rectangle 4"/>
          <p:cNvSpPr/>
          <p:nvPr/>
        </p:nvSpPr>
        <p:spPr>
          <a:xfrm>
            <a:off x="877236" y="1237312"/>
            <a:ext cx="5241175" cy="2917829"/>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 Viết đúng chính tả, trình bày sạch đẹp.</a:t>
            </a:r>
          </a:p>
          <a:p>
            <a:pPr algn="just"/>
            <a:r>
              <a:rPr lang="en-US" sz="2400" dirty="0">
                <a:solidFill>
                  <a:srgbClr val="0070C0"/>
                </a:solidFill>
                <a:latin typeface="Nunito Black" pitchFamily="2" charset="0"/>
              </a:rPr>
              <a:t>- </a:t>
            </a:r>
            <a:r>
              <a:rPr lang="vi-VN" sz="2400" dirty="0">
                <a:solidFill>
                  <a:srgbClr val="0070C0"/>
                </a:solidFill>
                <a:latin typeface="Nunito Black" pitchFamily="2" charset="0"/>
              </a:rPr>
              <a:t>Giữa các khổ thơ cách 1 dòng</a:t>
            </a:r>
            <a:endParaRPr lang="en-US" sz="2400" dirty="0">
              <a:solidFill>
                <a:srgbClr val="0070C0"/>
              </a:solidFill>
              <a:latin typeface="Nunito Black" pitchFamily="2" charset="0"/>
            </a:endParaRPr>
          </a:p>
          <a:p>
            <a:pPr algn="just"/>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hoa</a:t>
            </a:r>
            <a:r>
              <a:rPr lang="en-US" sz="2400" dirty="0">
                <a:solidFill>
                  <a:srgbClr val="0070C0"/>
                </a:solidFill>
                <a:latin typeface="Nunito Black" pitchFamily="2" charset="0"/>
              </a:rPr>
              <a:t> </a:t>
            </a:r>
            <a:r>
              <a:rPr lang="en-US" sz="2400" dirty="0" err="1">
                <a:solidFill>
                  <a:srgbClr val="0070C0"/>
                </a:solidFill>
                <a:latin typeface="Nunito Black" pitchFamily="2" charset="0"/>
              </a:rPr>
              <a:t>tên</a:t>
            </a:r>
            <a:r>
              <a:rPr lang="en-US" sz="2400" dirty="0">
                <a:solidFill>
                  <a:srgbClr val="0070C0"/>
                </a:solidFill>
                <a:latin typeface="Nunito Black" pitchFamily="2" charset="0"/>
              </a:rPr>
              <a:t> </a:t>
            </a:r>
            <a:r>
              <a:rPr lang="en-US" sz="2400" dirty="0" err="1">
                <a:solidFill>
                  <a:srgbClr val="0070C0"/>
                </a:solidFill>
                <a:latin typeface="Nunito Black" pitchFamily="2" charset="0"/>
              </a:rPr>
              <a:t>bài</a:t>
            </a:r>
            <a:r>
              <a:rPr lang="en-US" sz="2400" dirty="0">
                <a:solidFill>
                  <a:srgbClr val="0070C0"/>
                </a:solidFill>
                <a:latin typeface="Nunito Black" pitchFamily="2" charset="0"/>
              </a:rPr>
              <a:t> </a:t>
            </a:r>
            <a:r>
              <a:rPr lang="en-US" sz="2400" dirty="0" err="1">
                <a:solidFill>
                  <a:srgbClr val="0070C0"/>
                </a:solidFill>
                <a:latin typeface="Nunito Black" pitchFamily="2" charset="0"/>
              </a:rPr>
              <a:t>và</a:t>
            </a:r>
            <a:r>
              <a:rPr lang="en-US" sz="2400" dirty="0">
                <a:solidFill>
                  <a:srgbClr val="0070C0"/>
                </a:solidFill>
                <a:latin typeface="Nunito Black" pitchFamily="2" charset="0"/>
              </a:rPr>
              <a:t> </a:t>
            </a:r>
            <a:r>
              <a:rPr lang="en-US" sz="2400" dirty="0" err="1">
                <a:solidFill>
                  <a:srgbClr val="0070C0"/>
                </a:solidFill>
                <a:latin typeface="Nunito Black" pitchFamily="2" charset="0"/>
              </a:rPr>
              <a:t>các</a:t>
            </a:r>
            <a:r>
              <a:rPr lang="en-US" sz="2400" dirty="0">
                <a:solidFill>
                  <a:srgbClr val="0070C0"/>
                </a:solidFill>
                <a:latin typeface="Nunito Black" pitchFamily="2" charset="0"/>
              </a:rPr>
              <a:t> </a:t>
            </a:r>
            <a:r>
              <a:rPr lang="en-US" sz="2400" dirty="0" err="1">
                <a:solidFill>
                  <a:srgbClr val="0070C0"/>
                </a:solidFill>
                <a:latin typeface="Nunito Black" pitchFamily="2" charset="0"/>
              </a:rPr>
              <a:t>chữ</a:t>
            </a:r>
            <a:r>
              <a:rPr lang="en-US" sz="2400" dirty="0">
                <a:solidFill>
                  <a:srgbClr val="0070C0"/>
                </a:solidFill>
                <a:latin typeface="Nunito Black" pitchFamily="2" charset="0"/>
              </a:rPr>
              <a:t> </a:t>
            </a:r>
            <a:r>
              <a:rPr lang="en-US" sz="2400" dirty="0" err="1">
                <a:solidFill>
                  <a:srgbClr val="0070C0"/>
                </a:solidFill>
                <a:latin typeface="Nunito Black" pitchFamily="2" charset="0"/>
              </a:rPr>
              <a:t>đầu</a:t>
            </a:r>
            <a:r>
              <a:rPr lang="en-US" sz="2400" dirty="0">
                <a:solidFill>
                  <a:srgbClr val="0070C0"/>
                </a:solidFill>
                <a:latin typeface="Nunito Black" pitchFamily="2" charset="0"/>
              </a:rPr>
              <a:t> </a:t>
            </a:r>
            <a:r>
              <a:rPr lang="en-US" sz="2400" dirty="0" err="1">
                <a:solidFill>
                  <a:srgbClr val="0070C0"/>
                </a:solidFill>
                <a:latin typeface="Nunito Black" pitchFamily="2" charset="0"/>
              </a:rPr>
              <a:t>mỗi</a:t>
            </a:r>
            <a:r>
              <a:rPr lang="en-US" sz="2400" dirty="0">
                <a:solidFill>
                  <a:srgbClr val="0070C0"/>
                </a:solidFill>
                <a:latin typeface="Nunito Black" pitchFamily="2" charset="0"/>
              </a:rPr>
              <a:t> </a:t>
            </a:r>
            <a:r>
              <a:rPr lang="en-US" sz="2400" dirty="0" err="1">
                <a:solidFill>
                  <a:srgbClr val="0070C0"/>
                </a:solidFill>
                <a:latin typeface="Nunito Black" pitchFamily="2" charset="0"/>
              </a:rPr>
              <a:t>dòng</a:t>
            </a:r>
            <a:r>
              <a:rPr lang="en-US" sz="2400" dirty="0">
                <a:solidFill>
                  <a:srgbClr val="0070C0"/>
                </a:solidFill>
                <a:latin typeface="Nunito Black" pitchFamily="2" charset="0"/>
              </a:rPr>
              <a:t> </a:t>
            </a:r>
            <a:r>
              <a:rPr lang="en-US" sz="2400" dirty="0" err="1">
                <a:solidFill>
                  <a:srgbClr val="0070C0"/>
                </a:solidFill>
                <a:latin typeface="Nunito Black" pitchFamily="2" charset="0"/>
              </a:rPr>
              <a:t>thơ</a:t>
            </a:r>
            <a:r>
              <a:rPr lang="en-US" sz="2400" dirty="0">
                <a:solidFill>
                  <a:srgbClr val="0070C0"/>
                </a:solidFill>
                <a:latin typeface="Nunito Black" pitchFamily="2" charset="0"/>
              </a:rPr>
              <a:t>.</a:t>
            </a:r>
            <a:endParaRPr lang="vi-VN" sz="2400" dirty="0">
              <a:solidFill>
                <a:srgbClr val="0070C0"/>
              </a:solidFill>
              <a:latin typeface="Nunito Black" pitchFamily="2" charset="0"/>
            </a:endParaRPr>
          </a:p>
        </p:txBody>
      </p:sp>
    </p:spTree>
    <p:extLst>
      <p:ext uri="{BB962C8B-B14F-4D97-AF65-F5344CB8AC3E}">
        <p14:creationId xmlns:p14="http://schemas.microsoft.com/office/powerpoint/2010/main" val="17201970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10002" y="204793"/>
            <a:ext cx="3506504"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1.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Nghe</a:t>
            </a:r>
            <a:r>
              <a:rPr kumimoji="0" lang="en-US"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 </a:t>
            </a:r>
            <a:r>
              <a:rPr kumimoji="0" lang="en-US" sz="3600" b="1" i="0" u="none" strike="noStrike" kern="0" cap="none" spc="0" normalizeH="0" baseline="0" noProof="0" dirty="0" err="1">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viết</a:t>
            </a: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3953437" y="833900"/>
            <a:ext cx="4867834" cy="5809130"/>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Nunito Black" pitchFamily="2" charset="0"/>
                <a:ea typeface="+mn-ea"/>
                <a:cs typeface="+mn-cs"/>
              </a:rPr>
              <a:t>Trong vườn</a:t>
            </a:r>
            <a:endParaRPr kumimoji="0" lang="vi-VN" sz="24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Bác xà cừ vươn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Cam la đà mặt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Chuối, hồng, cau,… họp mặt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Cùng chung sống chan hòa.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Gió đi qua gật gù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Chim tới khen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Mây qua che vòm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Đất màu dành tốt tươi.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Vườn cây sống thật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Nắng mưa cùng chia sẻ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Đêm đêm ru nhau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Bình minh lại xôn xao…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(Nguyễn Trọng Hoàn)</a:t>
            </a:r>
          </a:p>
        </p:txBody>
      </p:sp>
    </p:spTree>
    <p:extLst>
      <p:ext uri="{BB962C8B-B14F-4D97-AF65-F5344CB8AC3E}">
        <p14:creationId xmlns:p14="http://schemas.microsoft.com/office/powerpoint/2010/main" val="1271890193"/>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03660" y="1540315"/>
            <a:ext cx="6377067"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a.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lặng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hoặc</a:t>
            </a:r>
            <a:r>
              <a:rPr lang="en-US" altLang="en-US" sz="2400" b="1" dirty="0">
                <a:solidFill>
                  <a:srgbClr val="0070C0"/>
                </a:solidFill>
                <a:latin typeface="Nunito Black" pitchFamily="2" charset="0"/>
              </a:rPr>
              <a:t> </a:t>
            </a:r>
            <a:r>
              <a:rPr lang="en-US" altLang="en-US" sz="2400" b="1" i="1" dirty="0" err="1">
                <a:solidFill>
                  <a:srgbClr val="FF0000"/>
                </a:solidFill>
                <a:latin typeface="Nunito Black" pitchFamily="2" charset="0"/>
              </a:rPr>
              <a:t>nặng</a:t>
            </a:r>
            <a:r>
              <a:rPr lang="en-US" altLang="en-US" sz="2400" b="1" i="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2400" dirty="0">
              <a:solidFill>
                <a:srgbClr val="0070C0"/>
              </a:solidFill>
              <a:latin typeface="Nunito Black" pitchFamily="2" charset="0"/>
            </a:endParaRPr>
          </a:p>
        </p:txBody>
      </p:sp>
      <p:pic>
        <p:nvPicPr>
          <p:cNvPr id="23" name="Picture 22"/>
          <p:cNvPicPr>
            <a:picLocks noChangeAspect="1"/>
          </p:cNvPicPr>
          <p:nvPr/>
        </p:nvPicPr>
        <p:blipFill>
          <a:blip r:embed="rId3"/>
          <a:stretch>
            <a:fillRect/>
          </a:stretch>
        </p:blipFill>
        <p:spPr>
          <a:xfrm>
            <a:off x="733582" y="2256784"/>
            <a:ext cx="10642629" cy="4356262"/>
          </a:xfrm>
          <a:prstGeom prst="rect">
            <a:avLst/>
          </a:prstGeom>
        </p:spPr>
      </p:pic>
      <p:grpSp>
        <p:nvGrpSpPr>
          <p:cNvPr id="25" name="Group 24"/>
          <p:cNvGrpSpPr/>
          <p:nvPr/>
        </p:nvGrpSpPr>
        <p:grpSpPr>
          <a:xfrm>
            <a:off x="6952129" y="673147"/>
            <a:ext cx="4074460" cy="1686639"/>
            <a:chOff x="6952129" y="834511"/>
            <a:chExt cx="4074460" cy="1686639"/>
          </a:xfrm>
        </p:grpSpPr>
        <p:sp>
          <p:nvSpPr>
            <p:cNvPr id="13" name="Cloud 12"/>
            <p:cNvSpPr/>
            <p:nvPr/>
          </p:nvSpPr>
          <p:spPr>
            <a:xfrm>
              <a:off x="6952129" y="834511"/>
              <a:ext cx="4074460" cy="1686639"/>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24" name="Rectangle 23"/>
            <p:cNvSpPr/>
            <p:nvPr/>
          </p:nvSpPr>
          <p:spPr>
            <a:xfrm>
              <a:off x="7324166" y="1100749"/>
              <a:ext cx="3702423" cy="1154162"/>
            </a:xfrm>
            <a:prstGeom prst="rect">
              <a:avLst/>
            </a:prstGeom>
          </p:spPr>
          <p:txBody>
            <a:bodyPr wrap="square">
              <a:spAutoFit/>
            </a:bodyPr>
            <a:lstStyle/>
            <a:p>
              <a:r>
                <a:rPr lang="en-US" sz="2300" dirty="0" err="1">
                  <a:solidFill>
                    <a:schemeClr val="accent2">
                      <a:lumMod val="50000"/>
                    </a:schemeClr>
                  </a:solidFill>
                  <a:latin typeface="Nunito Black" pitchFamily="2" charset="0"/>
                </a:rPr>
                <a:t>Gợi</a:t>
              </a:r>
              <a:r>
                <a:rPr lang="en-US" sz="2300" dirty="0">
                  <a:solidFill>
                    <a:schemeClr val="accent2">
                      <a:lumMod val="50000"/>
                    </a:schemeClr>
                  </a:solidFill>
                  <a:latin typeface="Nunito Black" pitchFamily="2" charset="0"/>
                </a:rPr>
                <a:t> ý: E</a:t>
              </a:r>
              <a:r>
                <a:rPr lang="vi-VN" sz="2300" dirty="0">
                  <a:solidFill>
                    <a:schemeClr val="accent2">
                      <a:lumMod val="50000"/>
                    </a:schemeClr>
                  </a:solidFill>
                  <a:latin typeface="Nunito Black" pitchFamily="2" charset="0"/>
                </a:rPr>
                <a:t>m đọc kĩ các câu thơ và chọn từ thích hợp để điền vào ô vuông.</a:t>
              </a:r>
              <a:endParaRPr lang="en-US" sz="2300" dirty="0">
                <a:solidFill>
                  <a:schemeClr val="accent2">
                    <a:lumMod val="50000"/>
                  </a:schemeClr>
                </a:solidFill>
                <a:latin typeface="Nunito Black" pitchFamily="2" charset="0"/>
              </a:endParaRPr>
            </a:p>
          </p:txBody>
        </p:sp>
      </p:grpSp>
      <p:grpSp>
        <p:nvGrpSpPr>
          <p:cNvPr id="26" name="Group 25"/>
          <p:cNvGrpSpPr/>
          <p:nvPr/>
        </p:nvGrpSpPr>
        <p:grpSpPr>
          <a:xfrm>
            <a:off x="2479730" y="4900418"/>
            <a:ext cx="1121640" cy="510778"/>
            <a:chOff x="4722468" y="1200732"/>
            <a:chExt cx="1121640" cy="510778"/>
          </a:xfrm>
        </p:grpSpPr>
        <p:sp>
          <p:nvSpPr>
            <p:cNvPr id="27" name="Rounded Rectangle 26"/>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28" name="Rounded Rectangle 27"/>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1834072" y="3047945"/>
            <a:ext cx="1121640" cy="510778"/>
            <a:chOff x="4722468" y="1200732"/>
            <a:chExt cx="1121640" cy="510778"/>
          </a:xfrm>
        </p:grpSpPr>
        <p:sp>
          <p:nvSpPr>
            <p:cNvPr id="30" name="Rounded Rectangle 29"/>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1" name="Rounded Rectangle 30"/>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lặng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2" name="Group 31"/>
          <p:cNvGrpSpPr/>
          <p:nvPr/>
        </p:nvGrpSpPr>
        <p:grpSpPr>
          <a:xfrm>
            <a:off x="6283208" y="4900418"/>
            <a:ext cx="1121640" cy="510778"/>
            <a:chOff x="4722468" y="1200732"/>
            <a:chExt cx="1121640" cy="510778"/>
          </a:xfrm>
        </p:grpSpPr>
        <p:sp>
          <p:nvSpPr>
            <p:cNvPr id="33" name="Rounded Rectangle 32"/>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4" name="Rounded Rectangle 33"/>
            <p:cNvSpPr/>
            <p:nvPr/>
          </p:nvSpPr>
          <p:spPr>
            <a:xfrm>
              <a:off x="4722468" y="1200732"/>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L</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35" name="Group 34"/>
          <p:cNvGrpSpPr/>
          <p:nvPr/>
        </p:nvGrpSpPr>
        <p:grpSpPr>
          <a:xfrm>
            <a:off x="8641451" y="2752345"/>
            <a:ext cx="1121640" cy="510778"/>
            <a:chOff x="4776824" y="1187416"/>
            <a:chExt cx="1121640" cy="510778"/>
          </a:xfrm>
        </p:grpSpPr>
        <p:sp>
          <p:nvSpPr>
            <p:cNvPr id="36" name="Rounded Rectangle 35"/>
            <p:cNvSpPr/>
            <p:nvPr/>
          </p:nvSpPr>
          <p:spPr>
            <a:xfrm rot="16200000">
              <a:off x="5154622" y="1011233"/>
              <a:ext cx="344070" cy="863144"/>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FF0000"/>
                </a:solidFill>
                <a:latin typeface="Nunito Black" pitchFamily="2" charset="0"/>
              </a:endParaRPr>
            </a:p>
          </p:txBody>
        </p:sp>
        <p:sp>
          <p:nvSpPr>
            <p:cNvPr id="37" name="Rounded Rectangle 36"/>
            <p:cNvSpPr/>
            <p:nvPr/>
          </p:nvSpPr>
          <p:spPr>
            <a:xfrm>
              <a:off x="4776824" y="1187416"/>
              <a:ext cx="112164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a:solidFill>
                    <a:srgbClr val="FF0000"/>
                  </a:solidFill>
                  <a:latin typeface="Nunito Black" pitchFamily="2" charset="0"/>
                </a:rPr>
                <a:t>n</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ặng</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pic>
        <p:nvPicPr>
          <p:cNvPr id="38" name="Picture 37"/>
          <p:cNvPicPr>
            <a:picLocks noChangeAspect="1"/>
          </p:cNvPicPr>
          <p:nvPr/>
        </p:nvPicPr>
        <p:blipFill>
          <a:blip r:embed="rId4"/>
          <a:stretch>
            <a:fillRect/>
          </a:stretch>
        </p:blipFill>
        <p:spPr>
          <a:xfrm>
            <a:off x="805392" y="236059"/>
            <a:ext cx="5591955" cy="819264"/>
          </a:xfrm>
          <a:prstGeom prst="rect">
            <a:avLst/>
          </a:prstGeom>
        </p:spPr>
      </p:pic>
    </p:spTree>
    <p:extLst>
      <p:ext uri="{BB962C8B-B14F-4D97-AF65-F5344CB8AC3E}">
        <p14:creationId xmlns:p14="http://schemas.microsoft.com/office/powerpoint/2010/main" val="3933388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circle(in)">
                                      <p:cBhvr>
                                        <p:cTn id="33" dur="10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10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circle(in)">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ircle(in)">
                                      <p:cBhvr>
                                        <p:cTn id="4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42295" y="1740541"/>
            <a:ext cx="6789038" cy="461665"/>
          </a:xfrm>
          <a:prstGeom prst="rect">
            <a:avLst/>
          </a:prstGeom>
        </p:spPr>
        <p:txBody>
          <a:bodyPr wrap="none">
            <a:spAutoFit/>
          </a:bodyPr>
          <a:lstStyle/>
          <a:p>
            <a:pPr lvl="0" eaLnBrk="0" fontAlgn="base" hangingPunct="0">
              <a:spcBef>
                <a:spcPct val="0"/>
              </a:spcBef>
              <a:spcAft>
                <a:spcPct val="0"/>
              </a:spcAft>
            </a:pPr>
            <a:r>
              <a:rPr lang="en-US" altLang="en-US" sz="2400" b="1" dirty="0">
                <a:solidFill>
                  <a:srgbClr val="0070C0"/>
                </a:solidFill>
                <a:latin typeface="Nunito Black" pitchFamily="2" charset="0"/>
              </a:rPr>
              <a:t>b. </a:t>
            </a:r>
            <a:r>
              <a:rPr lang="en-US" altLang="en-US" sz="2400" b="1" dirty="0" err="1">
                <a:solidFill>
                  <a:srgbClr val="0070C0"/>
                </a:solidFill>
                <a:latin typeface="Nunito Black" pitchFamily="2" charset="0"/>
              </a:rPr>
              <a:t>Chọn</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từ</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trong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bông</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hoa</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thay</a:t>
            </a:r>
            <a:r>
              <a:rPr lang="en-US" altLang="en-US" sz="2400" b="1" dirty="0">
                <a:solidFill>
                  <a:srgbClr val="0070C0"/>
                </a:solidFill>
                <a:latin typeface="Nunito Black" pitchFamily="2" charset="0"/>
              </a:rPr>
              <a:t> </a:t>
            </a:r>
            <a:r>
              <a:rPr lang="en-US" altLang="en-US" sz="2400" b="1" dirty="0" err="1">
                <a:solidFill>
                  <a:srgbClr val="0070C0"/>
                </a:solidFill>
                <a:latin typeface="Nunito Black" pitchFamily="2" charset="0"/>
              </a:rPr>
              <a:t>cho</a:t>
            </a:r>
            <a:r>
              <a:rPr lang="en-US" altLang="en-US" sz="2400" b="1" dirty="0">
                <a:solidFill>
                  <a:srgbClr val="0070C0"/>
                </a:solidFill>
                <a:latin typeface="Nunito Black" pitchFamily="2" charset="0"/>
              </a:rPr>
              <a:t> ô </a:t>
            </a:r>
            <a:r>
              <a:rPr lang="en-US" altLang="en-US" sz="2400" b="1" dirty="0" err="1">
                <a:solidFill>
                  <a:srgbClr val="0070C0"/>
                </a:solidFill>
                <a:latin typeface="Nunito Black" pitchFamily="2" charset="0"/>
              </a:rPr>
              <a:t>vuông</a:t>
            </a:r>
            <a:r>
              <a:rPr lang="en-US" altLang="en-US" sz="2400" b="1" dirty="0">
                <a:solidFill>
                  <a:srgbClr val="0070C0"/>
                </a:solidFill>
                <a:latin typeface="Nunito Black" pitchFamily="2" charset="0"/>
              </a:rPr>
              <a:t>.</a:t>
            </a:r>
            <a:endParaRPr lang="en-US" altLang="en-US" sz="32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805392" y="236059"/>
            <a:ext cx="5591955" cy="819264"/>
          </a:xfrm>
          <a:prstGeom prst="rect">
            <a:avLst/>
          </a:prstGeom>
        </p:spPr>
      </p:pic>
      <p:pic>
        <p:nvPicPr>
          <p:cNvPr id="15" name="Picture 14"/>
          <p:cNvPicPr>
            <a:picLocks noChangeAspect="1"/>
          </p:cNvPicPr>
          <p:nvPr/>
        </p:nvPicPr>
        <p:blipFill>
          <a:blip r:embed="rId4"/>
          <a:stretch>
            <a:fillRect/>
          </a:stretch>
        </p:blipFill>
        <p:spPr>
          <a:xfrm>
            <a:off x="238290" y="2853631"/>
            <a:ext cx="5575627" cy="2931785"/>
          </a:xfrm>
          <a:prstGeom prst="rect">
            <a:avLst/>
          </a:prstGeom>
        </p:spPr>
      </p:pic>
      <p:pic>
        <p:nvPicPr>
          <p:cNvPr id="16" name="Picture 15"/>
          <p:cNvPicPr>
            <a:picLocks noChangeAspect="1"/>
          </p:cNvPicPr>
          <p:nvPr/>
        </p:nvPicPr>
        <p:blipFill>
          <a:blip r:embed="rId5"/>
          <a:stretch>
            <a:fillRect/>
          </a:stretch>
        </p:blipFill>
        <p:spPr>
          <a:xfrm>
            <a:off x="6447135" y="2771105"/>
            <a:ext cx="5643628" cy="2967541"/>
          </a:xfrm>
          <a:prstGeom prst="rect">
            <a:avLst/>
          </a:prstGeom>
        </p:spPr>
      </p:pic>
      <p:grpSp>
        <p:nvGrpSpPr>
          <p:cNvPr id="17" name="Group 16"/>
          <p:cNvGrpSpPr/>
          <p:nvPr/>
        </p:nvGrpSpPr>
        <p:grpSpPr>
          <a:xfrm>
            <a:off x="7279437" y="784344"/>
            <a:ext cx="4120226" cy="2202001"/>
            <a:chOff x="6750423" y="673147"/>
            <a:chExt cx="4120226" cy="2202001"/>
          </a:xfrm>
        </p:grpSpPr>
        <p:sp>
          <p:nvSpPr>
            <p:cNvPr id="18" name="Cloud 17"/>
            <p:cNvSpPr/>
            <p:nvPr/>
          </p:nvSpPr>
          <p:spPr>
            <a:xfrm>
              <a:off x="6750423" y="673147"/>
              <a:ext cx="4087907" cy="2202001"/>
            </a:xfrm>
            <a:prstGeom prst="cloud">
              <a:avLst/>
            </a:prstGeom>
            <a:solidFill>
              <a:srgbClr val="B6F1FC"/>
            </a:solidFill>
            <a:ln w="57150">
              <a:noFill/>
            </a:ln>
          </p:spPr>
          <p:txBody>
            <a:bodyPr wrap="square">
              <a:spAutoFit/>
            </a:bodyPr>
            <a:lstStyle/>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a:p>
              <a:endParaRPr lang="en-US" sz="2200" dirty="0">
                <a:solidFill>
                  <a:schemeClr val="accent2">
                    <a:lumMod val="50000"/>
                  </a:schemeClr>
                </a:solidFill>
                <a:latin typeface="Nunito Black" pitchFamily="2" charset="0"/>
              </a:endParaRPr>
            </a:p>
          </p:txBody>
        </p:sp>
        <p:sp>
          <p:nvSpPr>
            <p:cNvPr id="19" name="Rectangle 18"/>
            <p:cNvSpPr/>
            <p:nvPr/>
          </p:nvSpPr>
          <p:spPr>
            <a:xfrm>
              <a:off x="7119349" y="1017094"/>
              <a:ext cx="3751300" cy="1508105"/>
            </a:xfrm>
            <a:prstGeom prst="rect">
              <a:avLst/>
            </a:prstGeom>
          </p:spPr>
          <p:txBody>
            <a:bodyPr wrap="square">
              <a:spAutoFit/>
            </a:bodyPr>
            <a:lstStyle/>
            <a:p>
              <a:r>
                <a:rPr lang="en-US" sz="2300" dirty="0" err="1">
                  <a:solidFill>
                    <a:schemeClr val="accent6">
                      <a:lumMod val="50000"/>
                    </a:schemeClr>
                  </a:solidFill>
                  <a:latin typeface="Nunito Black" pitchFamily="2" charset="0"/>
                </a:rPr>
                <a:t>Gợi</a:t>
              </a:r>
              <a:r>
                <a:rPr lang="en-US" sz="2300" dirty="0">
                  <a:solidFill>
                    <a:schemeClr val="accent6">
                      <a:lumMod val="50000"/>
                    </a:schemeClr>
                  </a:solidFill>
                  <a:latin typeface="Nunito Black" pitchFamily="2" charset="0"/>
                </a:rPr>
                <a:t> ý: </a:t>
              </a:r>
              <a:r>
                <a:rPr lang="vi-VN" sz="2300" dirty="0">
                  <a:solidFill>
                    <a:schemeClr val="accent6">
                      <a:lumMod val="50000"/>
                    </a:schemeClr>
                  </a:solidFill>
                  <a:latin typeface="Nunito Black" pitchFamily="2" charset="0"/>
                </a:rPr>
                <a:t>Em đọc kĩ các từ ngữ trong bông hoa và các câu thơ để điền cho phù hợp</a:t>
              </a:r>
              <a:endParaRPr lang="en-US" sz="2300" dirty="0">
                <a:solidFill>
                  <a:schemeClr val="accent6">
                    <a:lumMod val="50000"/>
                  </a:schemeClr>
                </a:solidFill>
                <a:latin typeface="Nunito Black" pitchFamily="2" charset="0"/>
              </a:endParaRPr>
            </a:p>
          </p:txBody>
        </p:sp>
      </p:grpSp>
      <p:grpSp>
        <p:nvGrpSpPr>
          <p:cNvPr id="20" name="Group 19"/>
          <p:cNvGrpSpPr/>
          <p:nvPr/>
        </p:nvGrpSpPr>
        <p:grpSpPr>
          <a:xfrm>
            <a:off x="1866818" y="4102139"/>
            <a:ext cx="941928" cy="510778"/>
            <a:chOff x="4860386" y="1200732"/>
            <a:chExt cx="878270" cy="510778"/>
          </a:xfrm>
        </p:grpSpPr>
        <p:sp>
          <p:nvSpPr>
            <p:cNvPr id="21" name="Rounded Rectangle 20"/>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2" name="Rounded Rectangle 21"/>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nở</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3" name="Group 22"/>
          <p:cNvGrpSpPr/>
          <p:nvPr/>
        </p:nvGrpSpPr>
        <p:grpSpPr>
          <a:xfrm>
            <a:off x="2380332" y="4916883"/>
            <a:ext cx="941928" cy="510778"/>
            <a:chOff x="4860386" y="1200732"/>
            <a:chExt cx="878270" cy="510778"/>
          </a:xfrm>
        </p:grpSpPr>
        <p:sp>
          <p:nvSpPr>
            <p:cNvPr id="24" name="Rounded Rectangle 23"/>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5" name="Rounded Rectangle 24"/>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6" name="Group 25"/>
          <p:cNvGrpSpPr/>
          <p:nvPr/>
        </p:nvGrpSpPr>
        <p:grpSpPr>
          <a:xfrm>
            <a:off x="2432719" y="5324538"/>
            <a:ext cx="941928" cy="510778"/>
            <a:chOff x="4860386" y="1200732"/>
            <a:chExt cx="878270" cy="510778"/>
          </a:xfrm>
        </p:grpSpPr>
        <p:sp>
          <p:nvSpPr>
            <p:cNvPr id="27" name="Rounded Rectangle 26"/>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28" name="Rounded Rectangle 27"/>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a:ln>
                    <a:noFill/>
                  </a:ln>
                  <a:solidFill>
                    <a:srgbClr val="FF0000"/>
                  </a:solidFill>
                  <a:effectLst/>
                  <a:uLnTx/>
                  <a:uFillTx/>
                  <a:latin typeface="Nunito Black" pitchFamily="2" charset="0"/>
                  <a:ea typeface="+mn-ea"/>
                  <a:cs typeface="+mn-cs"/>
                </a:rPr>
                <a:t>nỡ</a:t>
              </a:r>
              <a:endParaRPr kumimoji="0" lang="en-US" sz="2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grpSp>
        <p:nvGrpSpPr>
          <p:cNvPr id="29" name="Group 28"/>
          <p:cNvGrpSpPr/>
          <p:nvPr/>
        </p:nvGrpSpPr>
        <p:grpSpPr>
          <a:xfrm>
            <a:off x="8230683" y="4941026"/>
            <a:ext cx="941928" cy="510778"/>
            <a:chOff x="4860386" y="1200732"/>
            <a:chExt cx="878270" cy="510778"/>
          </a:xfrm>
        </p:grpSpPr>
        <p:sp>
          <p:nvSpPr>
            <p:cNvPr id="30" name="Rounded Rectangle 29"/>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1" name="Rounded Rectangle 30"/>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đổ</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grpSp>
        <p:nvGrpSpPr>
          <p:cNvPr id="32" name="Group 31"/>
          <p:cNvGrpSpPr/>
          <p:nvPr/>
        </p:nvGrpSpPr>
        <p:grpSpPr>
          <a:xfrm>
            <a:off x="8768882" y="4107193"/>
            <a:ext cx="941928" cy="510778"/>
            <a:chOff x="4860386" y="1200732"/>
            <a:chExt cx="878270" cy="510778"/>
          </a:xfrm>
        </p:grpSpPr>
        <p:sp>
          <p:nvSpPr>
            <p:cNvPr id="33" name="Rounded Rectangle 32"/>
            <p:cNvSpPr/>
            <p:nvPr/>
          </p:nvSpPr>
          <p:spPr>
            <a:xfrm rot="16200000">
              <a:off x="5154622" y="1213001"/>
              <a:ext cx="344070" cy="459606"/>
            </a:xfrm>
            <a:prstGeom prst="roundRect">
              <a:avLst/>
            </a:prstGeom>
            <a:solidFill>
              <a:srgbClr val="F4ADB9"/>
            </a:solidFill>
            <a:ln/>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latin typeface="Nunito Black" pitchFamily="2" charset="0"/>
                </a:rPr>
                <a:t>  </a:t>
              </a:r>
            </a:p>
          </p:txBody>
        </p:sp>
        <p:sp>
          <p:nvSpPr>
            <p:cNvPr id="34" name="Rounded Rectangle 33"/>
            <p:cNvSpPr/>
            <p:nvPr/>
          </p:nvSpPr>
          <p:spPr>
            <a:xfrm>
              <a:off x="4860386" y="1200732"/>
              <a:ext cx="878270" cy="510778"/>
            </a:xfrm>
            <a:prstGeom prst="round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2400" dirty="0" err="1">
                  <a:solidFill>
                    <a:srgbClr val="FF0000"/>
                  </a:solidFill>
                  <a:latin typeface="Nunito Black" pitchFamily="2" charset="0"/>
                </a:rPr>
                <a:t>đỗ</a:t>
              </a:r>
              <a:endParaRPr kumimoji="0" lang="en-US" sz="2400" b="0" i="0" u="none" strike="noStrike" kern="1200" cap="none" spc="0" normalizeH="0" baseline="0" noProof="0" dirty="0">
                <a:ln>
                  <a:noFill/>
                </a:ln>
                <a:solidFill>
                  <a:srgbClr val="FF0000"/>
                </a:solidFill>
                <a:effectLst/>
                <a:uLnTx/>
                <a:uFillTx/>
                <a:latin typeface="Nunito Black" pitchFamily="2" charset="0"/>
              </a:endParaRPr>
            </a:p>
          </p:txBody>
        </p:sp>
      </p:grpSp>
    </p:spTree>
    <p:extLst>
      <p:ext uri="{BB962C8B-B14F-4D97-AF65-F5344CB8AC3E}">
        <p14:creationId xmlns:p14="http://schemas.microsoft.com/office/powerpoint/2010/main" val="4210839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ircle(in)">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circle(in)">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circle(in)">
                                      <p:cBhvr>
                                        <p:cTn id="41" dur="10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ircle(in)">
                                      <p:cBhvr>
                                        <p:cTn id="46" dur="10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circle(in)">
                                      <p:cBhvr>
                                        <p:cTn id="5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791558" y="1213783"/>
            <a:ext cx="10416370" cy="73364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srgbClr val="002060"/>
                </a:solidFill>
                <a:latin typeface="Nunito Black" pitchFamily="2" charset="0"/>
              </a:rPr>
              <a:t>Kể với người thân về một hoạt động tập thể của lớp mà em thấy vui.</a:t>
            </a:r>
            <a:endParaRPr lang="vi-VN" sz="2400" dirty="0">
              <a:solidFill>
                <a:srgbClr val="002060"/>
              </a:solidFill>
              <a:latin typeface="Nunito Black" pitchFamily="2" charset="0"/>
            </a:endParaRPr>
          </a:p>
        </p:txBody>
      </p:sp>
      <p:sp>
        <p:nvSpPr>
          <p:cNvPr id="7" name="Rounded Rectangle 6"/>
          <p:cNvSpPr/>
          <p:nvPr/>
        </p:nvSpPr>
        <p:spPr>
          <a:xfrm>
            <a:off x="1157316" y="2272935"/>
            <a:ext cx="9684853" cy="2521131"/>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70C0"/>
                </a:solidFill>
                <a:latin typeface="Nunito Black" pitchFamily="2" charset="0"/>
              </a:rPr>
              <a:t>Em dựa vào gợi ý sau để hoàn thành bài tập:</a:t>
            </a:r>
          </a:p>
          <a:p>
            <a:pPr algn="just"/>
            <a:r>
              <a:rPr lang="vi-VN" sz="2400" dirty="0">
                <a:solidFill>
                  <a:srgbClr val="0070C0"/>
                </a:solidFill>
                <a:latin typeface="Nunito Black" pitchFamily="2" charset="0"/>
              </a:rPr>
              <a:t>- Hoạt động tập thể em tham gia là gì?</a:t>
            </a:r>
          </a:p>
          <a:p>
            <a:pPr algn="just"/>
            <a:r>
              <a:rPr lang="vi-VN" sz="2400" dirty="0">
                <a:solidFill>
                  <a:srgbClr val="0070C0"/>
                </a:solidFill>
                <a:latin typeface="Nunito Black" pitchFamily="2" charset="0"/>
              </a:rPr>
              <a:t>- Em cùng làm việc với những ai? Công việc em được giao là gì?</a:t>
            </a:r>
          </a:p>
          <a:p>
            <a:pPr algn="just"/>
            <a:r>
              <a:rPr lang="vi-VN" sz="2400" dirty="0">
                <a:solidFill>
                  <a:srgbClr val="0070C0"/>
                </a:solidFill>
                <a:latin typeface="Nunito Black" pitchFamily="2" charset="0"/>
              </a:rPr>
              <a:t>- Kết quả của hoạt động tập thể đó ra sao?</a:t>
            </a:r>
          </a:p>
          <a:p>
            <a:pPr algn="just"/>
            <a:r>
              <a:rPr lang="vi-VN" sz="2400" dirty="0">
                <a:solidFill>
                  <a:srgbClr val="0070C0"/>
                </a:solidFill>
                <a:latin typeface="Nunito Black" pitchFamily="2" charset="0"/>
              </a:rPr>
              <a:t>- Em có cảm nghĩ gì sau khi tham gia hoạt động đó?</a:t>
            </a:r>
          </a:p>
        </p:txBody>
      </p:sp>
      <p:pic>
        <p:nvPicPr>
          <p:cNvPr id="2" name="Picture 1"/>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121712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58496" y="967967"/>
            <a:ext cx="11387607" cy="51246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Nunito Black" pitchFamily="2" charset="0"/>
              </a:rPr>
              <a:t>Bài tham khảo 1:</a:t>
            </a:r>
          </a:p>
          <a:p>
            <a:pPr algn="just"/>
            <a:r>
              <a:rPr lang="en-US" sz="3200" b="1">
                <a:solidFill>
                  <a:srgbClr val="FF0000"/>
                </a:solidFill>
                <a:latin typeface="Nunito Black" pitchFamily="2" charset="0"/>
              </a:rPr>
              <a:t>	</a:t>
            </a:r>
            <a:r>
              <a:rPr lang="vi-VN" sz="2400" b="1">
                <a:solidFill>
                  <a:srgbClr val="FF0000"/>
                </a:solidFill>
              </a:rPr>
              <a:t>Vào sáng thứ bảy tuần này, trường em đã tổ chức chương trình “Trung thu cho em”. Học sinh toàn trường đều được đến tham gia. Chương trình được tổ chức ở khu vực sân trường. Rất nhiều hoạt động thú vị đã được diễn ra. Đầu tiên, một số tiết mục văn nghệ được trình bày. Sau đó, chúng em được tham gia cuộc thi xếp mâm ngũ quả. Đội thi của mỗi lớp gồm có năm học sinh. Mỗi lớp có ba mươi phút để trình bày mâm ngũ quả. Nguyên liệu đã được các đội chuyển bị từ trước. Chúng em cố gắng sắp xếp thật nhanh thật đẹp. Sau đó, em đại diện cho đội lên thuyết trình. Ban giám khảo là các thầy cô giáo. Lớp của em đã được giải nhì. Cuối chương trình, chúng em còn được xem tiết mục múa lân và cùng nhau phá cỗ. Em cảm thấy vô cùng sung sướng và hạnh phúc.</a:t>
            </a:r>
            <a:endParaRPr lang="vi-VN" sz="3200" b="1" dirty="0">
              <a:solidFill>
                <a:srgbClr val="FF0000"/>
              </a:solidFill>
              <a:latin typeface="Nunito Black" pitchFamily="2" charset="0"/>
            </a:endParaRP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275395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Rounded Rectangle 4"/>
          <p:cNvSpPr/>
          <p:nvPr/>
        </p:nvSpPr>
        <p:spPr>
          <a:xfrm>
            <a:off x="314242" y="673694"/>
            <a:ext cx="11305830" cy="5162027"/>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Nunito Black" pitchFamily="2" charset="0"/>
              </a:rPr>
              <a:t>Bài tham khảo </a:t>
            </a:r>
            <a:r>
              <a:rPr lang="en-US" sz="2400" b="1" dirty="0">
                <a:solidFill>
                  <a:srgbClr val="FF0000"/>
                </a:solidFill>
                <a:latin typeface="Nunito Black" pitchFamily="2" charset="0"/>
              </a:rPr>
              <a:t>2</a:t>
            </a:r>
            <a:r>
              <a:rPr lang="vi-VN" sz="2400" b="1" dirty="0">
                <a:solidFill>
                  <a:srgbClr val="FF0000"/>
                </a:solidFill>
                <a:latin typeface="Nunito Black" pitchFamily="2" charset="0"/>
              </a:rPr>
              <a:t>:</a:t>
            </a:r>
            <a:endParaRPr lang="vi-VN" sz="2400" dirty="0">
              <a:solidFill>
                <a:srgbClr val="FF0000"/>
              </a:solidFill>
              <a:latin typeface="Nunito Black" pitchFamily="2" charset="0"/>
            </a:endParaRPr>
          </a:p>
          <a:p>
            <a:pPr algn="just"/>
            <a:r>
              <a:rPr lang="en-US" sz="4000" b="1">
                <a:solidFill>
                  <a:schemeClr val="accent6">
                    <a:lumMod val="50000"/>
                  </a:schemeClr>
                </a:solidFill>
                <a:latin typeface="OpenSans"/>
              </a:rPr>
              <a:t>	</a:t>
            </a:r>
            <a:r>
              <a:rPr lang="vi-VN" sz="3200" b="1">
                <a:solidFill>
                  <a:schemeClr val="accent6">
                    <a:lumMod val="50000"/>
                  </a:schemeClr>
                </a:solidFill>
              </a:rPr>
              <a:t>Nhân Ngày Nhà giáo Việt Nam, nhà trường đã tổ chức một buổi lễ mít tinh. Lớp của em đã đóng góp một tiết mục văn nghệ. Chúng em tập kịch bảo về môi trường “ vì hành tinh xanh”. Cả nhóm đã tập luyện rất vất vả trong một tuần. Phần biểu diễn rất thành công. Em cảm thấy rất sung sướng và hạnh phúc.</a:t>
            </a:r>
            <a:endParaRPr lang="en-US" sz="4000" b="1" dirty="0">
              <a:solidFill>
                <a:schemeClr val="accent6">
                  <a:lumMod val="50000"/>
                </a:schemeClr>
              </a:solidFill>
              <a:latin typeface="Nunito Black" pitchFamily="2" charset="0"/>
            </a:endParaRPr>
          </a:p>
        </p:txBody>
      </p:sp>
      <p:sp>
        <p:nvSpPr>
          <p:cNvPr id="6" name="Rounded Rectangle 5"/>
          <p:cNvSpPr/>
          <p:nvPr/>
        </p:nvSpPr>
        <p:spPr>
          <a:xfrm>
            <a:off x="1360025" y="286624"/>
            <a:ext cx="2186770" cy="5995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Vận</a:t>
            </a:r>
            <a:r>
              <a:rPr kumimoji="0" lang="en-US" sz="32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dụng</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7" name="Picture 6"/>
          <p:cNvPicPr>
            <a:picLocks noChangeAspect="1"/>
          </p:cNvPicPr>
          <p:nvPr/>
        </p:nvPicPr>
        <p:blipFill>
          <a:blip r:embed="rId3"/>
          <a:stretch>
            <a:fillRect/>
          </a:stretch>
        </p:blipFill>
        <p:spPr>
          <a:xfrm>
            <a:off x="13063" y="13063"/>
            <a:ext cx="1144253" cy="825601"/>
          </a:xfrm>
          <a:prstGeom prst="ellipse">
            <a:avLst/>
          </a:prstGeom>
        </p:spPr>
      </p:pic>
    </p:spTree>
    <p:extLst>
      <p:ext uri="{BB962C8B-B14F-4D97-AF65-F5344CB8AC3E}">
        <p14:creationId xmlns:p14="http://schemas.microsoft.com/office/powerpoint/2010/main" val="41260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714751" y="2428871"/>
            <a:ext cx="4514850" cy="1831271"/>
          </a:xfrm>
          <a:prstGeom prst="rect">
            <a:avLst/>
          </a:prstGeom>
        </p:spPr>
        <p:txBody>
          <a:bodyPr wrap="square">
            <a:spAutoFit/>
          </a:bodyPr>
          <a:lstStyle/>
          <a:p>
            <a:pPr lvl="0" algn="ctr">
              <a:spcAft>
                <a:spcPts val="600"/>
              </a:spcAft>
              <a:defRPr/>
            </a:pPr>
            <a:r>
              <a:rPr lang="en-US" sz="5400" b="1" dirty="0">
                <a:solidFill>
                  <a:srgbClr val="FF0000"/>
                </a:solidFill>
                <a:latin typeface="Nunito Black" pitchFamily="2" charset="0"/>
              </a:rPr>
              <a:t>CỦNG CỐ</a:t>
            </a:r>
          </a:p>
          <a:p>
            <a:pPr lvl="0" algn="ctr">
              <a:spcAft>
                <a:spcPts val="600"/>
              </a:spcAft>
              <a:defRPr/>
            </a:pPr>
            <a:r>
              <a:rPr lang="en-US" sz="5400" b="1" dirty="0">
                <a:solidFill>
                  <a:srgbClr val="FF0000"/>
                </a:solidFill>
                <a:latin typeface="Nunito Black" pitchFamily="2" charset="0"/>
              </a:rPr>
              <a:t>DẶN DÒ</a:t>
            </a:r>
            <a:endParaRPr lang="en-US" sz="5400" dirty="0">
              <a:solidFill>
                <a:srgbClr val="FF0000"/>
              </a:solidFill>
              <a:latin typeface="Nunito Black" pitchFamily="2" charset="0"/>
            </a:endParaRPr>
          </a:p>
        </p:txBody>
      </p:sp>
    </p:spTree>
    <p:extLst>
      <p:ext uri="{BB962C8B-B14F-4D97-AF65-F5344CB8AC3E}">
        <p14:creationId xmlns:p14="http://schemas.microsoft.com/office/powerpoint/2010/main" val="249693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p:cNvSpPr/>
          <p:nvPr/>
        </p:nvSpPr>
        <p:spPr>
          <a:xfrm>
            <a:off x="997735" y="188875"/>
            <a:ext cx="9660740" cy="1768513"/>
          </a:xfrm>
          <a:prstGeom prst="cloud">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Nunito Black" pitchFamily="2" charset="0"/>
              </a:rPr>
              <a:t>HẸN GẶP LẠI CÁC EM</a:t>
            </a:r>
            <a:endParaRPr kumimoji="0" lang="en-US" sz="4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656731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13" name="Rounded Rectangle 12"/>
          <p:cNvSpPr/>
          <p:nvPr/>
        </p:nvSpPr>
        <p:spPr>
          <a:xfrm>
            <a:off x="3136342" y="56851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1157283"/>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rgbClr val="000000"/>
                </a:solidFill>
                <a:latin typeface="Nunito Black" pitchFamily="2" charset="0"/>
              </a:rPr>
              <a:t>     </a:t>
            </a:r>
            <a:r>
              <a:rPr lang="vi-VN" sz="1900" dirty="0">
                <a:solidFill>
                  <a:srgbClr val="000000"/>
                </a:solidFill>
                <a:latin typeface="Nunito Black" pitchFamily="2" charset="0"/>
              </a:rPr>
              <a:t>M</a:t>
            </a:r>
            <a:r>
              <a:rPr lang="en-US" sz="1900" dirty="0" err="1">
                <a:solidFill>
                  <a:srgbClr val="000000"/>
                </a:solidFill>
                <a:latin typeface="Nunito Black" pitchFamily="2" charset="0"/>
              </a:rPr>
              <a:t>ùa</a:t>
            </a:r>
            <a:r>
              <a:rPr lang="vi-VN" sz="1900" dirty="0">
                <a:solidFill>
                  <a:srgbClr val="000000"/>
                </a:solidFill>
                <a:latin typeface="Nunito Black" pitchFamily="2" charset="0"/>
              </a:rPr>
              <a:t> </a:t>
            </a:r>
            <a:r>
              <a:rPr lang="en-US" sz="1900" dirty="0" err="1">
                <a:solidFill>
                  <a:srgbClr val="000000"/>
                </a:solidFill>
                <a:latin typeface="Nunito Black" pitchFamily="2" charset="0"/>
              </a:rPr>
              <a:t>đông</a:t>
            </a:r>
            <a:r>
              <a:rPr lang="vi-VN" sz="1900" dirty="0">
                <a:solidFill>
                  <a:srgbClr val="000000"/>
                </a:solidFill>
                <a:latin typeface="Nunito Black" pitchFamily="2" charset="0"/>
              </a:rPr>
              <a:t>, thỏ quấn tấm vải lên người cho đỡ rét thì gió thổi tấm vải bay xuống ao. Nhím giúp thỏ</a:t>
            </a:r>
            <a:r>
              <a:rPr lang="en-US" sz="1900" dirty="0">
                <a:solidFill>
                  <a:srgbClr val="000000"/>
                </a:solidFill>
                <a:latin typeface="Nunito Black" pitchFamily="2" charset="0"/>
              </a:rPr>
              <a:t> </a:t>
            </a:r>
            <a:r>
              <a:rPr lang="vi-VN" sz="1900" dirty="0">
                <a:solidFill>
                  <a:srgbClr val="000000"/>
                </a:solidFill>
                <a:latin typeface="Nunito Black" pitchFamily="2" charset="0"/>
              </a:rPr>
              <a:t>khều tấm vải vào bờ và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may thành áo mới được.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Anh giúp chúng tôi cắt vải may áo. Mọi người cần áo ấm.</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đồng ý, vung kiếm cắt vải, nhím ngăn:</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Phải cắt đúng theo kích thước.</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Tất cả lại đi tìm người biết kẻ đường vạch trên vải. Lúc qua vườn chuối, Nhím trông thấy ốc sên bò trên lá, cứ mỗi quãng, ốc sên lại để lại phía sau một đường vạch. Nhím nói: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 Chúng tôi cần anh kẻ đường vạch để may áo ấm cho mọi người.</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Ốc sên nhận lời, bò lên tấm vải, vạch những đường rất rõ. Bây giờ chỉ còn thiếu người luồn kim giỏi. Tất cả lại đi tìm chim ổ dộc có biệt tài khâu vá.</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Xưởng may áo ấm được dựng lên. Thỏ trải vải. Ốc sên kẻ đường vạch.</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Bọ ngựa cắt vải theo vạch. Tằm xe chỉ. Nhím chắp vải, dùi lỗ. Đôi chim ổ dộc luồn kim, may áo…</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Mùa đông năm ấy, trong rừng ai cũng có áo ấm để mặc.</a:t>
            </a:r>
            <a:r>
              <a:rPr lang="en-US" sz="1900" dirty="0">
                <a:solidFill>
                  <a:srgbClr val="000000"/>
                </a:solidFill>
                <a:latin typeface="Nunito Black" pitchFamily="2" charset="0"/>
              </a:rPr>
              <a:t>              </a:t>
            </a:r>
          </a:p>
          <a:p>
            <a:pPr algn="just"/>
            <a:r>
              <a:rPr lang="en-US" sz="1900" dirty="0">
                <a:solidFill>
                  <a:srgbClr val="000000"/>
                </a:solidFill>
                <a:latin typeface="Nunito Black" pitchFamily="2" charset="0"/>
              </a:rPr>
              <a:t>                                                                                                                       </a:t>
            </a:r>
            <a:r>
              <a:rPr lang="vi-VN" sz="1900" dirty="0">
                <a:solidFill>
                  <a:srgbClr val="000000"/>
                </a:solidFill>
                <a:latin typeface="Nunito Black" pitchFamily="2" charset="0"/>
              </a:rPr>
              <a:t>(Theo Võ Quảng)</a:t>
            </a:r>
          </a:p>
        </p:txBody>
      </p:sp>
    </p:spTree>
    <p:extLst>
      <p:ext uri="{BB962C8B-B14F-4D97-AF65-F5344CB8AC3E}">
        <p14:creationId xmlns:p14="http://schemas.microsoft.com/office/powerpoint/2010/main" val="219555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docProps/app.xml><?xml version="1.0" encoding="utf-8"?>
<Properties xmlns="http://schemas.openxmlformats.org/officeDocument/2006/extended-properties" xmlns:vt="http://schemas.openxmlformats.org/officeDocument/2006/docPropsVTypes">
  <TotalTime>3134</TotalTime>
  <Words>3624</Words>
  <Application>Microsoft Office PowerPoint</Application>
  <PresentationFormat>Widescreen</PresentationFormat>
  <Paragraphs>257</Paragraphs>
  <Slides>43</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Sigmar One</vt:lpstr>
      <vt:lpstr>KaiTi</vt:lpstr>
      <vt:lpstr>Great Vibes</vt:lpstr>
      <vt:lpstr>Calibri Light</vt:lpstr>
      <vt:lpstr>Nunito Black</vt:lpstr>
      <vt:lpstr>Chango</vt:lpstr>
      <vt:lpstr>OpenSans</vt:lpstr>
      <vt:lpstr>宋体</vt:lpstr>
      <vt:lpstr>Arial</vt:lpstr>
      <vt:lpstr>Calibri</vt:lpstr>
      <vt:lpstr>Office Theme</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Nga Quuỳnh</cp:lastModifiedBy>
  <cp:revision>107</cp:revision>
  <dcterms:created xsi:type="dcterms:W3CDTF">2022-08-21T23:00:21Z</dcterms:created>
  <dcterms:modified xsi:type="dcterms:W3CDTF">2023-12-12T02:56:47Z</dcterms:modified>
</cp:coreProperties>
</file>