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9"/>
  </p:notesMasterIdLst>
  <p:sldIdLst>
    <p:sldId id="281" r:id="rId2"/>
    <p:sldId id="266" r:id="rId3"/>
    <p:sldId id="270" r:id="rId4"/>
    <p:sldId id="264" r:id="rId5"/>
    <p:sldId id="267" r:id="rId6"/>
    <p:sldId id="278" r:id="rId7"/>
    <p:sldId id="279" r:id="rId8"/>
    <p:sldId id="280" r:id="rId9"/>
    <p:sldId id="269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80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52A2-9216-4A05-B54C-EE8A9C34385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FE6D-BBA4-4443-B207-ED9B335D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4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FE6D-BBA4-4443-B207-ED9B335D0D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71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ge5980929bf_2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9" name="Google Shape;2299;ge5980929bf_2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35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8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0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37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e5058670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e5058670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90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890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537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54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e5980929b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e5980929b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83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3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3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24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5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6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0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6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74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7"/>
          <p:cNvGrpSpPr/>
          <p:nvPr/>
        </p:nvGrpSpPr>
        <p:grpSpPr>
          <a:xfrm>
            <a:off x="0" y="5400"/>
            <a:ext cx="9144000" cy="6847200"/>
            <a:chOff x="0" y="3228"/>
            <a:chExt cx="9144000" cy="5135400"/>
          </a:xfrm>
        </p:grpSpPr>
        <p:grpSp>
          <p:nvGrpSpPr>
            <p:cNvPr id="224" name="Google Shape;224;p7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225" name="Google Shape;225;p7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7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7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7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7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7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7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7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7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7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7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6" name="Google Shape;236;p7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7" name="Google Shape;237;p7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7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7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7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7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7" name="Google Shape;257;p7"/>
          <p:cNvSpPr/>
          <p:nvPr/>
        </p:nvSpPr>
        <p:spPr>
          <a:xfrm>
            <a:off x="1341300" y="1231800"/>
            <a:ext cx="6461400" cy="4394400"/>
          </a:xfrm>
          <a:prstGeom prst="roundRect">
            <a:avLst>
              <a:gd name="adj" fmla="val 11227"/>
            </a:avLst>
          </a:prstGeom>
          <a:solidFill>
            <a:schemeClr val="accent3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8" name="Google Shape;258;p7"/>
          <p:cNvGrpSpPr/>
          <p:nvPr/>
        </p:nvGrpSpPr>
        <p:grpSpPr>
          <a:xfrm>
            <a:off x="1117694" y="927000"/>
            <a:ext cx="6908613" cy="5004000"/>
            <a:chOff x="1112700" y="695250"/>
            <a:chExt cx="6908613" cy="3753000"/>
          </a:xfrm>
        </p:grpSpPr>
        <p:sp>
          <p:nvSpPr>
            <p:cNvPr id="259" name="Google Shape;259;p7"/>
            <p:cNvSpPr/>
            <p:nvPr/>
          </p:nvSpPr>
          <p:spPr>
            <a:xfrm>
              <a:off x="1112700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778613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112700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778613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7"/>
          <p:cNvSpPr txBox="1">
            <a:spLocks noGrp="1"/>
          </p:cNvSpPr>
          <p:nvPr>
            <p:ph type="subTitle" idx="1"/>
          </p:nvPr>
        </p:nvSpPr>
        <p:spPr>
          <a:xfrm>
            <a:off x="2300800" y="3093300"/>
            <a:ext cx="45423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023600" y="1810633"/>
            <a:ext cx="5096700" cy="13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28916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5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21"/>
          <p:cNvGrpSpPr/>
          <p:nvPr/>
        </p:nvGrpSpPr>
        <p:grpSpPr>
          <a:xfrm>
            <a:off x="0" y="5400"/>
            <a:ext cx="9144000" cy="6847200"/>
            <a:chOff x="0" y="3228"/>
            <a:chExt cx="9144000" cy="5135400"/>
          </a:xfrm>
        </p:grpSpPr>
        <p:grpSp>
          <p:nvGrpSpPr>
            <p:cNvPr id="751" name="Google Shape;751;p21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52" name="Google Shape;752;p21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21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21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21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21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21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21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21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21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21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21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63" name="Google Shape;763;p21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764" name="Google Shape;764;p21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21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21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21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21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21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0" name="Google Shape;770;p21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21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21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21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21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5" name="Google Shape;775;p21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6" name="Google Shape;776;p21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7" name="Google Shape;777;p21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8" name="Google Shape;778;p21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9" name="Google Shape;779;p21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21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21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21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21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84" name="Google Shape;784;p21"/>
          <p:cNvGrpSpPr/>
          <p:nvPr/>
        </p:nvGrpSpPr>
        <p:grpSpPr>
          <a:xfrm>
            <a:off x="362533" y="316405"/>
            <a:ext cx="8418937" cy="1613796"/>
            <a:chOff x="362532" y="237303"/>
            <a:chExt cx="8418937" cy="1210347"/>
          </a:xfrm>
        </p:grpSpPr>
        <p:sp>
          <p:nvSpPr>
            <p:cNvPr id="785" name="Google Shape;785;p21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86" name="Google Shape;786;p21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87" name="Google Shape;787;p21"/>
              <p:cNvSpPr/>
              <p:nvPr/>
            </p:nvSpPr>
            <p:spPr>
              <a:xfrm>
                <a:off x="362532" y="1204951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21"/>
              <p:cNvSpPr/>
              <p:nvPr/>
            </p:nvSpPr>
            <p:spPr>
              <a:xfrm>
                <a:off x="8538768" y="237303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9" name="Google Shape;789;p21"/>
          <p:cNvSpPr txBox="1">
            <a:spLocks noGrp="1"/>
          </p:cNvSpPr>
          <p:nvPr>
            <p:ph type="title"/>
          </p:nvPr>
        </p:nvSpPr>
        <p:spPr>
          <a:xfrm>
            <a:off x="1200600" y="686700"/>
            <a:ext cx="67428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07643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9"/>
          <p:cNvGrpSpPr/>
          <p:nvPr/>
        </p:nvGrpSpPr>
        <p:grpSpPr>
          <a:xfrm>
            <a:off x="0" y="5400"/>
            <a:ext cx="9144000" cy="6847200"/>
            <a:chOff x="0" y="3228"/>
            <a:chExt cx="9144000" cy="5135400"/>
          </a:xfrm>
        </p:grpSpPr>
        <p:grpSp>
          <p:nvGrpSpPr>
            <p:cNvPr id="303" name="Google Shape;303;p9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304" name="Google Shape;304;p9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9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9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9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9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9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9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9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9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9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9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5" name="Google Shape;315;p9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316" name="Google Shape;316;p9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9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9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9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9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9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9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9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9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9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9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9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9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9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9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9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9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9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9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9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36" name="Google Shape;336;p9"/>
          <p:cNvGrpSpPr/>
          <p:nvPr/>
        </p:nvGrpSpPr>
        <p:grpSpPr>
          <a:xfrm>
            <a:off x="1117694" y="927000"/>
            <a:ext cx="6908613" cy="5004000"/>
            <a:chOff x="1117694" y="695250"/>
            <a:chExt cx="6908613" cy="3753000"/>
          </a:xfrm>
        </p:grpSpPr>
        <p:sp>
          <p:nvSpPr>
            <p:cNvPr id="337" name="Google Shape;337;p9"/>
            <p:cNvSpPr/>
            <p:nvPr/>
          </p:nvSpPr>
          <p:spPr>
            <a:xfrm>
              <a:off x="1341300" y="923850"/>
              <a:ext cx="6461400" cy="3295800"/>
            </a:xfrm>
            <a:prstGeom prst="roundRect">
              <a:avLst>
                <a:gd name="adj" fmla="val 11227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8" name="Google Shape;338;p9"/>
            <p:cNvGrpSpPr/>
            <p:nvPr/>
          </p:nvGrpSpPr>
          <p:grpSpPr>
            <a:xfrm>
              <a:off x="1117694" y="695250"/>
              <a:ext cx="6908613" cy="3753000"/>
              <a:chOff x="1112700" y="695250"/>
              <a:chExt cx="6908613" cy="3753000"/>
            </a:xfrm>
          </p:grpSpPr>
          <p:sp>
            <p:nvSpPr>
              <p:cNvPr id="339" name="Google Shape;339;p9"/>
              <p:cNvSpPr/>
              <p:nvPr/>
            </p:nvSpPr>
            <p:spPr>
              <a:xfrm>
                <a:off x="1112700" y="6952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>
                <a:off x="7778613" y="6952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>
                <a:off x="1112700" y="42055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>
                <a:off x="7778613" y="42055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3" name="Google Shape;343;p9"/>
          <p:cNvSpPr txBox="1">
            <a:spLocks noGrp="1"/>
          </p:cNvSpPr>
          <p:nvPr>
            <p:ph type="subTitle" idx="1"/>
          </p:nvPr>
        </p:nvSpPr>
        <p:spPr>
          <a:xfrm>
            <a:off x="2261250" y="3093295"/>
            <a:ext cx="46215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44" name="Google Shape;344;p9"/>
          <p:cNvSpPr txBox="1">
            <a:spLocks noGrp="1"/>
          </p:cNvSpPr>
          <p:nvPr>
            <p:ph type="title"/>
          </p:nvPr>
        </p:nvSpPr>
        <p:spPr>
          <a:xfrm>
            <a:off x="2261250" y="1810633"/>
            <a:ext cx="4621500" cy="13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1560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2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1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3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8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0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B59CDC-A713-40E8-9020-AC718C83A53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263965-29A1-4D06-ACE5-09A42F6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0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2455070"/>
            <a:ext cx="5829300" cy="1102519"/>
          </a:xfrm>
        </p:spPr>
        <p:txBody>
          <a:bodyPr anchor="ctr"/>
          <a:lstStyle/>
          <a:p>
            <a:r>
              <a:rPr lang="en-US" altLang="en-US" sz="3300"/>
              <a:t/>
            </a:r>
            <a:br>
              <a:rPr lang="en-US" altLang="en-US" sz="3300"/>
            </a:br>
            <a:endParaRPr lang="en-US" altLang="en-US" sz="33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771900"/>
            <a:ext cx="4800600" cy="1314450"/>
          </a:xfrm>
        </p:spPr>
        <p:txBody>
          <a:bodyPr/>
          <a:lstStyle/>
          <a:p>
            <a:endParaRPr lang="en-US" altLang="en-US" sz="2400"/>
          </a:p>
          <a:p>
            <a:endParaRPr lang="en-US" altLang="en-US" sz="2400"/>
          </a:p>
        </p:txBody>
      </p:sp>
      <p:pic>
        <p:nvPicPr>
          <p:cNvPr id="55300" name="Picture 4" descr="S128x128PPC17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1" y="857250"/>
            <a:ext cx="85665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669256" y="4794647"/>
            <a:ext cx="538638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3300" dirty="0" err="1">
                <a:solidFill>
                  <a:srgbClr val="FF00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Gi¸o</a:t>
            </a:r>
            <a:r>
              <a:rPr lang="en-US" altLang="en-US" sz="3300" dirty="0">
                <a:solidFill>
                  <a:srgbClr val="FF00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viªn</a:t>
            </a:r>
            <a:r>
              <a:rPr lang="en-US" altLang="en-US" sz="3300" dirty="0">
                <a:solidFill>
                  <a:srgbClr val="FF00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: Ng« </a:t>
            </a:r>
            <a:r>
              <a:rPr lang="en-US" altLang="en-US" sz="3300" dirty="0" err="1">
                <a:solidFill>
                  <a:srgbClr val="FF00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ThÞ</a:t>
            </a:r>
            <a:r>
              <a:rPr lang="en-US" altLang="en-US" sz="3300" dirty="0">
                <a:solidFill>
                  <a:srgbClr val="FF00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Chanh</a:t>
            </a:r>
            <a:r>
              <a:rPr lang="en-US" altLang="en-US" sz="2700" b="1" dirty="0">
                <a:solidFill>
                  <a:srgbClr val="FF00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5305" name="Picture 9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6745">
            <a:off x="6800850" y="857251"/>
            <a:ext cx="1428750" cy="124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7488">
            <a:off x="994171" y="857250"/>
            <a:ext cx="1234679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 descr="BOCAU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07">
            <a:off x="1314450" y="1885950"/>
            <a:ext cx="620316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 descr="BOCAU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1" y="1943101"/>
            <a:ext cx="650081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4686300" y="857250"/>
            <a:ext cx="671513" cy="6715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5314950" y="1485900"/>
            <a:ext cx="671513" cy="67151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3829050" y="1085851"/>
            <a:ext cx="1085850" cy="107989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5886450" y="1143001"/>
            <a:ext cx="1085850" cy="107989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313" name="WordArt 17"/>
          <p:cNvSpPr>
            <a:spLocks noChangeArrowheads="1" noChangeShapeType="1" noTextEdit="1"/>
          </p:cNvSpPr>
          <p:nvPr/>
        </p:nvSpPr>
        <p:spPr bwMode="auto">
          <a:xfrm rot="14416985" flipH="1" flipV="1">
            <a:off x="2070497" y="1139429"/>
            <a:ext cx="1200150" cy="13215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5823845"/>
              </a:avLst>
            </a:prstTxWarp>
          </a:bodyPr>
          <a:lstStyle/>
          <a:p>
            <a:pPr algn="ctr"/>
            <a:r>
              <a:rPr lang="en-US" sz="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H" panose="020B7200000000000000" pitchFamily="34" charset="0"/>
              </a:rPr>
              <a:t>tr­êng tiÓu häc B¾c h­ng</a:t>
            </a:r>
          </a:p>
        </p:txBody>
      </p:sp>
      <p:pic>
        <p:nvPicPr>
          <p:cNvPr id="55314" name="Picture 18" descr="blumen-pflanzen10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14450"/>
            <a:ext cx="11858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5" name="Picture 19" descr="p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00600"/>
            <a:ext cx="10001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6" name="Picture 20" descr="p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57750"/>
            <a:ext cx="10001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317" name="Group 21"/>
          <p:cNvGrpSpPr>
            <a:grpSpLocks/>
          </p:cNvGrpSpPr>
          <p:nvPr/>
        </p:nvGrpSpPr>
        <p:grpSpPr bwMode="auto">
          <a:xfrm>
            <a:off x="1" y="852487"/>
            <a:ext cx="9023168" cy="5148263"/>
            <a:chOff x="0" y="-4"/>
            <a:chExt cx="5810" cy="4324"/>
          </a:xfrm>
        </p:grpSpPr>
        <p:pic>
          <p:nvPicPr>
            <p:cNvPr id="55318" name="Picture 22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087"/>
              <a:ext cx="4320" cy="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19" name="Picture 23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6"/>
              <a:ext cx="5760" cy="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20" name="Picture 24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86" y="2086"/>
              <a:ext cx="4320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21" name="Picture 25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"/>
              <a:ext cx="5760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F39464-CE6A-477D-9308-4C3CA30A9D89}"/>
              </a:ext>
            </a:extLst>
          </p:cNvPr>
          <p:cNvSpPr txBox="1"/>
          <p:nvPr/>
        </p:nvSpPr>
        <p:spPr>
          <a:xfrm>
            <a:off x="342900" y="245149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7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3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3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4197E7-E5DF-4015-9CD2-C6D86AE64296}"/>
              </a:ext>
            </a:extLst>
          </p:cNvPr>
          <p:cNvSpPr txBox="1"/>
          <p:nvPr/>
        </p:nvSpPr>
        <p:spPr>
          <a:xfrm rot="20117198">
            <a:off x="-101157" y="1688892"/>
            <a:ext cx="91214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6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6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">
            <a:extLst>
              <a:ext uri="{FF2B5EF4-FFF2-40B4-BE49-F238E27FC236}">
                <a16:creationId xmlns:a16="http://schemas.microsoft.com/office/drawing/2014/main" id="{E314F0D0-2EC9-4983-A774-1F09F4C28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2" y="3500811"/>
            <a:ext cx="2965667" cy="2965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0DA16E-9D8D-12A7-D526-9697D0AA9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14400"/>
            <a:ext cx="9144000" cy="43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1"/>
          <p:cNvSpPr txBox="1">
            <a:spLocks noGrp="1"/>
          </p:cNvSpPr>
          <p:nvPr>
            <p:ph type="subTitle" idx="1"/>
          </p:nvPr>
        </p:nvSpPr>
        <p:spPr>
          <a:xfrm>
            <a:off x="2300800" y="3048000"/>
            <a:ext cx="5090600" cy="10757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/>
            <a:r>
              <a:rPr lang="e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ãy </a:t>
            </a:r>
            <a:r>
              <a:rPr lang="vi-VN" sz="24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đọc</a:t>
            </a:r>
            <a:r>
              <a:rPr lang="vi-V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thật kĩ câu hỏi và trả lời chính xác đáp án nhé</a:t>
            </a:r>
            <a:endParaRPr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9" name="Google Shape;999;p31"/>
          <p:cNvSpPr txBox="1">
            <a:spLocks noGrp="1"/>
          </p:cNvSpPr>
          <p:nvPr>
            <p:ph type="title"/>
          </p:nvPr>
        </p:nvSpPr>
        <p:spPr>
          <a:xfrm>
            <a:off x="2023600" y="1916750"/>
            <a:ext cx="5096700" cy="98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vi-VN" sz="7200" b="1" dirty="0">
                <a:solidFill>
                  <a:srgbClr val="FFFF00"/>
                </a:solidFill>
                <a:latin typeface="#9Slide07 Cadena" panose="02000503000000020004" pitchFamily="2" charset="0"/>
              </a:rPr>
              <a:t>BẮT</a:t>
            </a:r>
            <a:r>
              <a:rPr lang="en" sz="7200" b="1" dirty="0">
                <a:solidFill>
                  <a:srgbClr val="FFFF00"/>
                </a:solidFill>
                <a:latin typeface="#9Slide07 Cadena" panose="02000503000000020004" pitchFamily="2" charset="0"/>
              </a:rPr>
              <a:t> </a:t>
            </a:r>
            <a:r>
              <a:rPr lang="vi-VN" sz="7200" b="1" dirty="0">
                <a:solidFill>
                  <a:srgbClr val="FFFF00"/>
                </a:solidFill>
                <a:latin typeface="#9Slide07 Cadena" panose="02000503000000020004" pitchFamily="2" charset="0"/>
              </a:rPr>
              <a:t>ĐẦU </a:t>
            </a:r>
            <a:r>
              <a:rPr lang="en" sz="7200" b="1" dirty="0">
                <a:solidFill>
                  <a:srgbClr val="FFFF00"/>
                </a:solidFill>
                <a:latin typeface="#9Slide07 Cadena" panose="02000503000000020004" pitchFamily="2" charset="0"/>
              </a:rPr>
              <a:t>!</a:t>
            </a:r>
            <a:endParaRPr sz="7200" b="1" dirty="0">
              <a:solidFill>
                <a:srgbClr val="FFFF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000" name="Google Shape;1000;p31">
            <a:hlinkClick r:id="rId3" action="ppaction://hlinksldjump"/>
          </p:cNvPr>
          <p:cNvSpPr/>
          <p:nvPr/>
        </p:nvSpPr>
        <p:spPr>
          <a:xfrm>
            <a:off x="3501300" y="4397200"/>
            <a:ext cx="21414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" sz="22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START</a:t>
            </a:r>
            <a:endParaRPr sz="22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1436254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359981" y="990600"/>
            <a:ext cx="8534400" cy="59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33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300" b="1" dirty="0">
                <a:latin typeface="Cambria" panose="02040503050406030204" pitchFamily="18" charset="0"/>
                <a:ea typeface="Cambria" panose="02040503050406030204" pitchFamily="18" charset="0"/>
              </a:rPr>
              <a:t>: 31 </a:t>
            </a:r>
            <a:r>
              <a:rPr lang="en-US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b="1" dirty="0">
                <a:latin typeface="Cambria" panose="02040503050406030204" pitchFamily="18" charset="0"/>
                <a:ea typeface="Cambria" panose="02040503050406030204" pitchFamily="18" charset="0"/>
              </a:rPr>
              <a:t> 21</a:t>
            </a:r>
          </a:p>
        </p:txBody>
      </p:sp>
      <p:grpSp>
        <p:nvGrpSpPr>
          <p:cNvPr id="1077" name="Google Shape;1077;p34"/>
          <p:cNvGrpSpPr/>
          <p:nvPr/>
        </p:nvGrpSpPr>
        <p:grpSpPr>
          <a:xfrm>
            <a:off x="3884683" y="5309187"/>
            <a:ext cx="257624" cy="160030"/>
            <a:chOff x="3884682" y="4451937"/>
            <a:chExt cx="257624" cy="160030"/>
          </a:xfrm>
        </p:grpSpPr>
        <p:sp>
          <p:nvSpPr>
            <p:cNvPr id="1078" name="Google Shape;1078;p34">
              <a:hlinkClick r:id="rId4" action="ppaction://hlinksldjump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rId4" action="ppaction://hlinksldjump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id="{254F06F9-572F-4739-A9FE-4529D11DDFCE}"/>
              </a:ext>
            </a:extLst>
          </p:cNvPr>
          <p:cNvSpPr/>
          <p:nvPr/>
        </p:nvSpPr>
        <p:spPr>
          <a:xfrm>
            <a:off x="2851238" y="2417586"/>
            <a:ext cx="3551887" cy="8194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id="{D6F2F37D-481C-45AF-A096-6747FE8711D3}"/>
              </a:ext>
            </a:extLst>
          </p:cNvPr>
          <p:cNvGrpSpPr/>
          <p:nvPr/>
        </p:nvGrpSpPr>
        <p:grpSpPr>
          <a:xfrm>
            <a:off x="5660098" y="2522956"/>
            <a:ext cx="706840" cy="605336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1159;p37">
            <a:extLst>
              <a:ext uri="{FF2B5EF4-FFF2-40B4-BE49-F238E27FC236}">
                <a16:creationId xmlns:a16="http://schemas.microsoft.com/office/drawing/2014/main" id="{8CB70ECF-F922-4565-A66A-FD5D4AD98702}"/>
              </a:ext>
            </a:extLst>
          </p:cNvPr>
          <p:cNvSpPr/>
          <p:nvPr/>
        </p:nvSpPr>
        <p:spPr>
          <a:xfrm rot="10800000">
            <a:off x="2851238" y="3216874"/>
            <a:ext cx="3551887" cy="2068826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algn="ctr" defTabSz="914378">
              <a:buClr>
                <a:srgbClr val="000000"/>
              </a:buClr>
              <a:defRPr/>
            </a:pPr>
            <a:endParaRPr lang="vi-VN" sz="22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01FA87-AFE1-45B8-AC9E-E3DCDC3D43E1}"/>
              </a:ext>
            </a:extLst>
          </p:cNvPr>
          <p:cNvSpPr txBox="1"/>
          <p:nvPr/>
        </p:nvSpPr>
        <p:spPr>
          <a:xfrm>
            <a:off x="2753599" y="3526569"/>
            <a:ext cx="3551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7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26</a:t>
            </a:r>
            <a:endParaRPr lang="vi-VN" sz="72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1174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047;p34">
            <a:extLst>
              <a:ext uri="{FF2B5EF4-FFF2-40B4-BE49-F238E27FC236}">
                <a16:creationId xmlns:a16="http://schemas.microsoft.com/office/drawing/2014/main" id="{FB2E41E5-D4EE-B3F8-C86F-6C3EE51E3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2962" y="1329666"/>
            <a:ext cx="7529513" cy="59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nl-NL" sz="3000" b="1" dirty="0">
                <a:latin typeface="Cambria" panose="02040503050406030204" pitchFamily="18" charset="0"/>
                <a:ea typeface="Cambria" panose="02040503050406030204" pitchFamily="18" charset="0"/>
              </a:rPr>
              <a:t>17; 21; 25.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" name="Google Shape;1077;p34">
            <a:extLst>
              <a:ext uri="{FF2B5EF4-FFF2-40B4-BE49-F238E27FC236}">
                <a16:creationId xmlns:a16="http://schemas.microsoft.com/office/drawing/2014/main" id="{76A9065E-8207-6F96-9619-315A4C352ECB}"/>
              </a:ext>
            </a:extLst>
          </p:cNvPr>
          <p:cNvGrpSpPr/>
          <p:nvPr/>
        </p:nvGrpSpPr>
        <p:grpSpPr>
          <a:xfrm>
            <a:off x="3884683" y="5309187"/>
            <a:ext cx="257624" cy="160030"/>
            <a:chOff x="3884682" y="4451937"/>
            <a:chExt cx="257624" cy="160030"/>
          </a:xfrm>
        </p:grpSpPr>
        <p:sp>
          <p:nvSpPr>
            <p:cNvPr id="18" name="Google Shape;1078;p34">
              <a:hlinkClick r:id="rId4" action="ppaction://hlinksldjump"/>
              <a:extLst>
                <a:ext uri="{FF2B5EF4-FFF2-40B4-BE49-F238E27FC236}">
                  <a16:creationId xmlns:a16="http://schemas.microsoft.com/office/drawing/2014/main" id="{1699922A-EF07-A890-D7F6-2E6A53926428}"/>
                </a:ext>
              </a:extLst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1079;p34">
              <a:hlinkClick r:id="rId4" action="ppaction://hlinksldjump"/>
              <a:extLst>
                <a:ext uri="{FF2B5EF4-FFF2-40B4-BE49-F238E27FC236}">
                  <a16:creationId xmlns:a16="http://schemas.microsoft.com/office/drawing/2014/main" id="{152ECB94-5C55-1287-19EC-D255DAAEA95C}"/>
                </a:ext>
              </a:extLst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0" name="Google Shape;1173;p37">
            <a:extLst>
              <a:ext uri="{FF2B5EF4-FFF2-40B4-BE49-F238E27FC236}">
                <a16:creationId xmlns:a16="http://schemas.microsoft.com/office/drawing/2014/main" id="{ADF372DB-E6D0-7263-9850-3EFFDA78DF34}"/>
              </a:ext>
            </a:extLst>
          </p:cNvPr>
          <p:cNvSpPr/>
          <p:nvPr/>
        </p:nvSpPr>
        <p:spPr>
          <a:xfrm>
            <a:off x="2851238" y="2417586"/>
            <a:ext cx="3551887" cy="8194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21" name="Google Shape;1174;p37">
            <a:extLst>
              <a:ext uri="{FF2B5EF4-FFF2-40B4-BE49-F238E27FC236}">
                <a16:creationId xmlns:a16="http://schemas.microsoft.com/office/drawing/2014/main" id="{9674965F-2DBD-7530-0E4E-69B762F6CC3E}"/>
              </a:ext>
            </a:extLst>
          </p:cNvPr>
          <p:cNvGrpSpPr/>
          <p:nvPr/>
        </p:nvGrpSpPr>
        <p:grpSpPr>
          <a:xfrm>
            <a:off x="5660098" y="2522956"/>
            <a:ext cx="706840" cy="605336"/>
            <a:chOff x="7569175" y="1212625"/>
            <a:chExt cx="237900" cy="235500"/>
          </a:xfrm>
        </p:grpSpPr>
        <p:sp>
          <p:nvSpPr>
            <p:cNvPr id="22" name="Google Shape;1175;p37">
              <a:extLst>
                <a:ext uri="{FF2B5EF4-FFF2-40B4-BE49-F238E27FC236}">
                  <a16:creationId xmlns:a16="http://schemas.microsoft.com/office/drawing/2014/main" id="{9E0DEBAB-1184-7993-AB89-537AF6717087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1176;p37">
              <a:extLst>
                <a:ext uri="{FF2B5EF4-FFF2-40B4-BE49-F238E27FC236}">
                  <a16:creationId xmlns:a16="http://schemas.microsoft.com/office/drawing/2014/main" id="{B8EFBBDC-41CE-B139-5429-671D813DF15A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4" name="Google Shape;1159;p37">
            <a:extLst>
              <a:ext uri="{FF2B5EF4-FFF2-40B4-BE49-F238E27FC236}">
                <a16:creationId xmlns:a16="http://schemas.microsoft.com/office/drawing/2014/main" id="{925CAB5C-5ACC-B246-27B2-D02A97AC9FBB}"/>
              </a:ext>
            </a:extLst>
          </p:cNvPr>
          <p:cNvSpPr/>
          <p:nvPr/>
        </p:nvSpPr>
        <p:spPr>
          <a:xfrm rot="10800000">
            <a:off x="2851238" y="3216874"/>
            <a:ext cx="3551887" cy="2068826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algn="ctr" defTabSz="914378">
              <a:buClr>
                <a:srgbClr val="000000"/>
              </a:buClr>
              <a:defRPr/>
            </a:pPr>
            <a:endParaRPr lang="vi-VN" sz="22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B94EE0-BA5E-2768-A567-6E8FEE8F2261}"/>
              </a:ext>
            </a:extLst>
          </p:cNvPr>
          <p:cNvSpPr txBox="1"/>
          <p:nvPr/>
        </p:nvSpPr>
        <p:spPr>
          <a:xfrm>
            <a:off x="2753599" y="3526569"/>
            <a:ext cx="3551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7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21</a:t>
            </a:r>
            <a:endParaRPr lang="vi-VN" sz="72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12182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64"/>
          <p:cNvSpPr txBox="1">
            <a:spLocks noGrp="1"/>
          </p:cNvSpPr>
          <p:nvPr>
            <p:ph type="title"/>
          </p:nvPr>
        </p:nvSpPr>
        <p:spPr>
          <a:xfrm>
            <a:off x="0" y="665422"/>
            <a:ext cx="9144000" cy="59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9; 13; 15; 19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Google Shape;2109;p67">
            <a:extLst>
              <a:ext uri="{FF2B5EF4-FFF2-40B4-BE49-F238E27FC236}">
                <a16:creationId xmlns:a16="http://schemas.microsoft.com/office/drawing/2014/main" id="{0DD13A59-2A7E-458E-BD32-45454DCD7F25}"/>
              </a:ext>
            </a:extLst>
          </p:cNvPr>
          <p:cNvSpPr/>
          <p:nvPr/>
        </p:nvSpPr>
        <p:spPr>
          <a:xfrm>
            <a:off x="2703470" y="2648734"/>
            <a:ext cx="3302700" cy="2450400"/>
          </a:xfrm>
          <a:prstGeom prst="roundRect">
            <a:avLst>
              <a:gd name="adj" fmla="val 564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015" name="Google Shape;2015;p64"/>
          <p:cNvSpPr/>
          <p:nvPr/>
        </p:nvSpPr>
        <p:spPr>
          <a:xfrm>
            <a:off x="2703314" y="3009238"/>
            <a:ext cx="3302700" cy="2123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14</a:t>
            </a:r>
            <a:endParaRPr sz="54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grpSp>
        <p:nvGrpSpPr>
          <p:cNvPr id="4" name="Google Shape;1174;p37">
            <a:extLst>
              <a:ext uri="{FF2B5EF4-FFF2-40B4-BE49-F238E27FC236}">
                <a16:creationId xmlns:a16="http://schemas.microsoft.com/office/drawing/2014/main" id="{22F79C4C-9487-B2E0-E23B-954D75B4F418}"/>
              </a:ext>
            </a:extLst>
          </p:cNvPr>
          <p:cNvGrpSpPr/>
          <p:nvPr/>
        </p:nvGrpSpPr>
        <p:grpSpPr>
          <a:xfrm>
            <a:off x="5445786" y="2744412"/>
            <a:ext cx="706840" cy="605336"/>
            <a:chOff x="7569175" y="1212625"/>
            <a:chExt cx="237900" cy="235500"/>
          </a:xfrm>
        </p:grpSpPr>
        <p:sp>
          <p:nvSpPr>
            <p:cNvPr id="5" name="Google Shape;1175;p37">
              <a:extLst>
                <a:ext uri="{FF2B5EF4-FFF2-40B4-BE49-F238E27FC236}">
                  <a16:creationId xmlns:a16="http://schemas.microsoft.com/office/drawing/2014/main" id="{AAAB603D-7CE3-B801-8179-EC1730919153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" name="Google Shape;1176;p37">
              <a:extLst>
                <a:ext uri="{FF2B5EF4-FFF2-40B4-BE49-F238E27FC236}">
                  <a16:creationId xmlns:a16="http://schemas.microsoft.com/office/drawing/2014/main" id="{C81EB6FF-F2A0-03E6-FAB2-DCE51401A091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258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73">
            <a:hlinkClick r:id="rId3" action="ppaction://hlinksldjump"/>
          </p:cNvPr>
          <p:cNvSpPr/>
          <p:nvPr/>
        </p:nvSpPr>
        <p:spPr>
          <a:xfrm>
            <a:off x="2056373" y="3177222"/>
            <a:ext cx="4957227" cy="111689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algn="ctr" defTabSz="914378">
              <a:buClr>
                <a:srgbClr val="000000"/>
              </a:buClr>
              <a:defRPr/>
            </a:pPr>
            <a:endParaRPr sz="33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sp>
        <p:nvSpPr>
          <p:cNvPr id="2301" name="Google Shape;2301;p73"/>
          <p:cNvSpPr txBox="1">
            <a:spLocks noGrp="1"/>
          </p:cNvSpPr>
          <p:nvPr>
            <p:ph type="subTitle" idx="1"/>
          </p:nvPr>
        </p:nvSpPr>
        <p:spPr>
          <a:xfrm>
            <a:off x="2261250" y="3262417"/>
            <a:ext cx="4621500" cy="94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/>
            <a:r>
              <a:rPr lang="en-US" sz="2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THẬT XUẤT SẮC</a:t>
            </a:r>
            <a:endParaRPr sz="2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02" name="Google Shape;2302;p73"/>
          <p:cNvSpPr txBox="1">
            <a:spLocks noGrp="1"/>
          </p:cNvSpPr>
          <p:nvPr>
            <p:ph type="title"/>
          </p:nvPr>
        </p:nvSpPr>
        <p:spPr>
          <a:xfrm>
            <a:off x="1990948" y="2190221"/>
            <a:ext cx="5162105" cy="98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vi-VN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TUYỆT VỜI </a:t>
            </a:r>
            <a:r>
              <a:rPr lang="en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26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Anderson Falls, Columbus, Ind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80772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 lại</a:t>
            </a:r>
          </a:p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bạn</a:t>
            </a:r>
          </a:p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giờ </a:t>
            </a:r>
          </a:p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sau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17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C5D5B3-7936-4971-8D8F-B62050DBBE85}"/>
              </a:ext>
            </a:extLst>
          </p:cNvPr>
          <p:cNvSpPr/>
          <p:nvPr/>
        </p:nvSpPr>
        <p:spPr>
          <a:xfrm>
            <a:off x="31652" y="228600"/>
            <a:ext cx="9112348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u="sng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5400" b="1" u="sng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5400" b="1" u="sng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40, 77, 35, 28, 19, 56, 70, 101, 120, 4000, 2095,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3700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40, 28, 56, 70, 120, 4000, 3700</a:t>
            </a:r>
          </a:p>
        </p:txBody>
      </p:sp>
    </p:spTree>
    <p:extLst>
      <p:ext uri="{BB962C8B-B14F-4D97-AF65-F5344CB8AC3E}">
        <p14:creationId xmlns:p14="http://schemas.microsoft.com/office/powerpoint/2010/main" val="18312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62FBD6-BD28-47DC-A331-AF095237AFBF}"/>
              </a:ext>
            </a:extLst>
          </p:cNvPr>
          <p:cNvSpPr/>
          <p:nvPr/>
        </p:nvSpPr>
        <p:spPr>
          <a:xfrm>
            <a:off x="0" y="1905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Luyện</a:t>
            </a:r>
            <a:r>
              <a:rPr lang="en-US" sz="7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7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7200" b="1" dirty="0">
                <a:latin typeface="Times New Roman" panose="02020603050405020304" pitchFamily="18" charset="0"/>
              </a:rPr>
              <a:t>- </a:t>
            </a:r>
            <a:r>
              <a:rPr lang="en-US" sz="7200" b="1" dirty="0" err="1">
                <a:latin typeface="Times New Roman" panose="02020603050405020304" pitchFamily="18" charset="0"/>
              </a:rPr>
              <a:t>thực</a:t>
            </a:r>
            <a:r>
              <a:rPr lang="en-US" sz="7200" b="1" dirty="0">
                <a:latin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</a:rPr>
              <a:t>hành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052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CF7D2C-5FB4-4969-922F-A7A53CB5D10D}"/>
              </a:ext>
            </a:extLst>
          </p:cNvPr>
          <p:cNvSpPr/>
          <p:nvPr/>
        </p:nvSpPr>
        <p:spPr>
          <a:xfrm>
            <a:off x="152400" y="304800"/>
            <a:ext cx="8991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cộng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555EF-1A8E-4085-95A1-E1DCF18C1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1" t="30731" r="34999" b="24562"/>
          <a:stretch/>
        </p:blipFill>
        <p:spPr>
          <a:xfrm>
            <a:off x="685800" y="2819399"/>
            <a:ext cx="7696200" cy="386894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A094BEF-F8DA-4FF3-94DD-CF5303F2A8FB}"/>
              </a:ext>
            </a:extLst>
          </p:cNvPr>
          <p:cNvSpPr/>
          <p:nvPr/>
        </p:nvSpPr>
        <p:spPr>
          <a:xfrm>
            <a:off x="1981200" y="418237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28C2BE-6091-4095-B499-24BB81106368}"/>
              </a:ext>
            </a:extLst>
          </p:cNvPr>
          <p:cNvSpPr/>
          <p:nvPr/>
        </p:nvSpPr>
        <p:spPr>
          <a:xfrm>
            <a:off x="5943600" y="418237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6801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55995-BF94-4706-8CA6-00E29080A864}"/>
              </a:ext>
            </a:extLst>
          </p:cNvPr>
          <p:cNvSpPr/>
          <p:nvPr/>
        </p:nvSpPr>
        <p:spPr>
          <a:xfrm>
            <a:off x="381000" y="1460718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				8 bao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400kg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				8 bao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224kg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bao:…kg?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D8DDE-563D-4DDF-92F7-4C9582899076}"/>
              </a:ext>
            </a:extLst>
          </p:cNvPr>
          <p:cNvSpPr txBox="1"/>
          <p:nvPr/>
        </p:nvSpPr>
        <p:spPr>
          <a:xfrm>
            <a:off x="0" y="324237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8 bao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thóc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tẻ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bao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thóc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nếp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400 + 224 = 642 (kg)</a:t>
            </a:r>
          </a:p>
          <a:p>
            <a:pPr algn="ctr"/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Vân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thóc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8 + 4 = 12  bao)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thóc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624 : 12 = 52 (kg)</a:t>
            </a:r>
          </a:p>
          <a:p>
            <a:pPr algn="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52 kg</a:t>
            </a:r>
            <a:endParaRPr lang="en-US" sz="2800" i="0" dirty="0">
              <a:solidFill>
                <a:srgbClr val="00B05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30111A70-4029-4D52-8A75-2D94D17C7ED4}"/>
              </a:ext>
            </a:extLst>
          </p:cNvPr>
          <p:cNvSpPr/>
          <p:nvPr/>
        </p:nvSpPr>
        <p:spPr>
          <a:xfrm>
            <a:off x="0" y="165298"/>
            <a:ext cx="9144000" cy="1124801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 bác Vân có 8 bao thóc tẻ cân nặng 400 kg và 4 bao thóc nếp cân nặng 224 kg. Hỏi trung bình mỗi bao thóc nhà bác Vân cân nặng bao nhiêu ki-lô-gam?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31B784-95C8-7D0D-37AA-1352895DFA9B}"/>
              </a:ext>
            </a:extLst>
          </p:cNvPr>
          <p:cNvSpPr txBox="1"/>
          <p:nvPr/>
        </p:nvSpPr>
        <p:spPr>
          <a:xfrm>
            <a:off x="1" y="428818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gộp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A92F3-724A-7FB0-019E-2A42D4A5B24B}"/>
              </a:ext>
            </a:extLst>
          </p:cNvPr>
          <p:cNvSpPr txBox="1"/>
          <p:nvPr/>
        </p:nvSpPr>
        <p:spPr>
          <a:xfrm>
            <a:off x="0" y="1494249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ki-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( 400 + 224) : (8 + 4) = 52 (kg)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52 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109;p67">
            <a:extLst>
              <a:ext uri="{FF2B5EF4-FFF2-40B4-BE49-F238E27FC236}">
                <a16:creationId xmlns:a16="http://schemas.microsoft.com/office/drawing/2014/main" id="{9AD00C12-12A5-1FCC-45FA-271194E2843B}"/>
              </a:ext>
            </a:extLst>
          </p:cNvPr>
          <p:cNvSpPr/>
          <p:nvPr/>
        </p:nvSpPr>
        <p:spPr>
          <a:xfrm>
            <a:off x="228600" y="3913898"/>
            <a:ext cx="8610600" cy="1707356"/>
          </a:xfrm>
          <a:prstGeom prst="roundRect">
            <a:avLst>
              <a:gd name="adj" fmla="val 17821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 ý: Với phép tính này ta phải đặt số kg thóc của 8 bao thóc tẻ và 4 bao thóc nếp trước sau đó chia cho tổng số bao thóc tẻ và thóc nếp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sz="2700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F348FB1E-D88A-B694-3F6E-7687A1516B67}"/>
              </a:ext>
            </a:extLst>
          </p:cNvPr>
          <p:cNvSpPr/>
          <p:nvPr/>
        </p:nvSpPr>
        <p:spPr>
          <a:xfrm>
            <a:off x="0" y="304800"/>
            <a:ext cx="9143999" cy="138588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 thứ nhất, Rô-bốt làm được 20 cái bánh giầy. Ngày thứ hai, Rô-bốt làm được nhiều hơn ngày thứ nhất 4 cái bánh. Hỏi trung bình mỗi ngày Rô-bốt làm được bao nhiêu cái bánh giầy?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7E84A-1EBE-C2B2-95C2-DC2E7918B72B}"/>
              </a:ext>
            </a:extLst>
          </p:cNvPr>
          <p:cNvSpPr txBox="1"/>
          <p:nvPr/>
        </p:nvSpPr>
        <p:spPr>
          <a:xfrm>
            <a:off x="857250" y="1696390"/>
            <a:ext cx="68389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latinLnBrk="0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 thứ nhất: 20 cái</a:t>
            </a:r>
          </a:p>
          <a:p>
            <a:pPr algn="just" latinLnBrk="0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 thứ hai hơn ngày thứ nhất: 4 cái</a:t>
            </a:r>
          </a:p>
          <a:p>
            <a:pPr algn="just" latinLnBrk="0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 bình mỗi ngày: ? cái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93724-D89C-2BB1-38EF-DAC1A8ABCD76}"/>
              </a:ext>
            </a:extLst>
          </p:cNvPr>
          <p:cNvSpPr txBox="1"/>
          <p:nvPr/>
        </p:nvSpPr>
        <p:spPr>
          <a:xfrm>
            <a:off x="304800" y="3693319"/>
            <a:ext cx="85344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latinLnBrk="0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 latinLnBrk="0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 thứ hai, Rô- bốt làm được số cái bánh giày là:</a:t>
            </a:r>
          </a:p>
          <a:p>
            <a:pPr algn="ctr" latinLnBrk="0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20 + 4 = 24 (cái)</a:t>
            </a:r>
          </a:p>
          <a:p>
            <a:pPr algn="ctr" latinLnBrk="0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Trung bình mỗi ngày Rô- bốt làm được số cái bánh là:</a:t>
            </a:r>
          </a:p>
          <a:p>
            <a:pPr algn="ctr" latinLnBrk="0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(20 + 24)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 = 22 (cái)</a:t>
            </a:r>
          </a:p>
          <a:p>
            <a:pPr algn="r" latinLnBrk="0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Đáp số: 22 cái bánh giầy</a:t>
            </a:r>
          </a:p>
        </p:txBody>
      </p:sp>
    </p:spTree>
    <p:extLst>
      <p:ext uri="{BB962C8B-B14F-4D97-AF65-F5344CB8AC3E}">
        <p14:creationId xmlns:p14="http://schemas.microsoft.com/office/powerpoint/2010/main" val="22412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376" y="1089267"/>
            <a:ext cx="8693874" cy="4759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43556" y="1145537"/>
            <a:ext cx="7493250" cy="855527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sz="3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19CC6-1419-4FC0-5BDB-F6A9F7CE7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533" y="1996512"/>
            <a:ext cx="5700377" cy="26565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4CE6D9-6788-7873-D74E-63FF0F243EF6}"/>
              </a:ext>
            </a:extLst>
          </p:cNvPr>
          <p:cNvSpPr txBox="1"/>
          <p:nvPr/>
        </p:nvSpPr>
        <p:spPr>
          <a:xfrm>
            <a:off x="2328531" y="4820536"/>
            <a:ext cx="5645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bốt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04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C481E7-2F99-4D5D-AFF9-280138080158}"/>
              </a:ext>
            </a:extLst>
          </p:cNvPr>
          <p:cNvSpPr txBox="1"/>
          <p:nvPr/>
        </p:nvSpPr>
        <p:spPr>
          <a:xfrm>
            <a:off x="0" y="8382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Bài giải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 hai số là:</a:t>
            </a:r>
          </a:p>
          <a:p>
            <a:pPr lvl="0"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= 30</a:t>
            </a:r>
          </a:p>
          <a:p>
            <a:pPr lvl="0"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Rô-bốt đã viết là: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 – 18 = 12</a:t>
            </a:r>
          </a:p>
          <a:p>
            <a:pPr lvl="0"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12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163</TotalTime>
  <Words>573</Words>
  <Application>Microsoft Office PowerPoint</Application>
  <PresentationFormat>On-screen Show (4:3)</PresentationFormat>
  <Paragraphs>72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#9Slide07 Cadena</vt:lpstr>
      <vt:lpstr>.VnAristote</vt:lpstr>
      <vt:lpstr>.VnTimeH</vt:lpstr>
      <vt:lpstr>Arial</vt:lpstr>
      <vt:lpstr>Calibri</vt:lpstr>
      <vt:lpstr>Cambria</vt:lpstr>
      <vt:lpstr>Coiny</vt:lpstr>
      <vt:lpstr>等线</vt:lpstr>
      <vt:lpstr>Fredoka One</vt:lpstr>
      <vt:lpstr>Times New Roman</vt:lpstr>
      <vt:lpstr>Tw Cen MT</vt:lpstr>
      <vt:lpstr>Droplet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BẮT ĐẦU !</vt:lpstr>
      <vt:lpstr>1. Tìm số trung bình cộng của: 31 và 21</vt:lpstr>
      <vt:lpstr>2. Tìm số trung bình cộng của: 17; 21; 25.</vt:lpstr>
      <vt:lpstr>3. Tìm số trung bình cộng của:  9; 13; 15; 19</vt:lpstr>
      <vt:lpstr>TUYỆT VỜI 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</cp:lastModifiedBy>
  <cp:revision>24</cp:revision>
  <dcterms:created xsi:type="dcterms:W3CDTF">2023-07-12T07:30:08Z</dcterms:created>
  <dcterms:modified xsi:type="dcterms:W3CDTF">2024-05-20T09:53:48Z</dcterms:modified>
</cp:coreProperties>
</file>