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72" r:id="rId2"/>
    <p:sldId id="261" r:id="rId3"/>
    <p:sldId id="263" r:id="rId4"/>
    <p:sldId id="276" r:id="rId5"/>
    <p:sldId id="279" r:id="rId6"/>
    <p:sldId id="262" r:id="rId7"/>
    <p:sldId id="278" r:id="rId8"/>
    <p:sldId id="277" r:id="rId9"/>
    <p:sldId id="280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1BC"/>
    <a:srgbClr val="FFD6D8"/>
    <a:srgbClr val="FEEAEA"/>
    <a:srgbClr val="000000"/>
    <a:srgbClr val="B4EFFF"/>
    <a:srgbClr val="F72F98"/>
    <a:srgbClr val="F8526B"/>
    <a:srgbClr val="F78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59" autoAdjust="0"/>
    <p:restoredTop sz="94660"/>
  </p:normalViewPr>
  <p:slideViewPr>
    <p:cSldViewPr snapToGrid="0">
      <p:cViewPr varScale="1">
        <p:scale>
          <a:sx n="73" d="100"/>
          <a:sy n="73" d="100"/>
        </p:scale>
        <p:origin x="4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58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01" y="2185588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49843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11877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48920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07382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2371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9308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099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4" cy="6522921"/>
            <a:chOff x="262135" y="188414"/>
            <a:chExt cx="8616642" cy="4744301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744301"/>
              <a:chOff x="262135" y="188414"/>
              <a:chExt cx="8616642" cy="4744301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475155" y="465086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271874" y="387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0528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6814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6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0945B6-979F-4C73-BA7A-382DC704AE42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A9FAA0-67B4-40AE-8473-9D7C15545260}"/>
              </a:ext>
            </a:extLst>
          </p:cNvPr>
          <p:cNvSpPr txBox="1"/>
          <p:nvPr/>
        </p:nvSpPr>
        <p:spPr>
          <a:xfrm>
            <a:off x="1510748" y="1436915"/>
            <a:ext cx="50863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dirty="0">
                <a:solidFill>
                  <a:srgbClr val="002060"/>
                </a:solidFill>
                <a:latin typeface="+mj-lt"/>
              </a:rPr>
              <a:t>NHẬN LỖI VÀ SỬA LỖI</a:t>
            </a:r>
          </a:p>
        </p:txBody>
      </p:sp>
    </p:spTree>
    <p:extLst>
      <p:ext uri="{BB962C8B-B14F-4D97-AF65-F5344CB8AC3E}">
        <p14:creationId xmlns:p14="http://schemas.microsoft.com/office/powerpoint/2010/main" val="363092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iáo Dục Lễ Giáo - Biết Nhận Lỗi Và Sửa Lỗi">
            <a:hlinkClick r:id="" action="ppaction://media"/>
            <a:extLst>
              <a:ext uri="{FF2B5EF4-FFF2-40B4-BE49-F238E27FC236}">
                <a16:creationId xmlns:a16="http://schemas.microsoft.com/office/drawing/2014/main" id="{F9C3B2EE-493F-4E9C-9702-AF83A353F0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64" r="10" b="-64"/>
          <a:stretch/>
        </p:blipFill>
        <p:spPr>
          <a:xfrm>
            <a:off x="368490" y="313899"/>
            <a:ext cx="11423176" cy="62643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58208" y="251123"/>
            <a:ext cx="3277593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FF42F663-F3A2-4AB3-B9A5-6F4D44B3BC5B}"/>
              </a:ext>
            </a:extLst>
          </p:cNvPr>
          <p:cNvSpPr/>
          <p:nvPr/>
        </p:nvSpPr>
        <p:spPr>
          <a:xfrm>
            <a:off x="3635802" y="88760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4099627" y="887608"/>
            <a:ext cx="6343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Quan sát tranh và trả lời câu hỏi: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9E1438-F82D-4250-A8E0-0A5A0CC20F1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74" y="1596788"/>
            <a:ext cx="11676345" cy="36061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48949" y="6348551"/>
            <a:ext cx="1619794" cy="2522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34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1948694" y="575985"/>
            <a:ext cx="88466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THẢO LUẬN 2 PHÚT</a:t>
            </a:r>
          </a:p>
          <a:p>
            <a:pPr algn="ctr"/>
            <a:r>
              <a:rPr lang="vi-VN" sz="2800" b="1" smtClean="0">
                <a:solidFill>
                  <a:srgbClr val="00B050"/>
                </a:solidFill>
              </a:rPr>
              <a:t>Tranh </a:t>
            </a:r>
            <a:r>
              <a:rPr lang="vi-VN" sz="2800" b="1">
                <a:solidFill>
                  <a:srgbClr val="00B050"/>
                </a:solidFill>
              </a:rPr>
              <a:t>vẽ gì</a:t>
            </a:r>
            <a:r>
              <a:rPr lang="vi-VN" sz="2800" b="1" smtClean="0">
                <a:solidFill>
                  <a:srgbClr val="00B050"/>
                </a:solidFill>
              </a:rPr>
              <a:t>?</a:t>
            </a:r>
            <a:endParaRPr lang="vi-VN" sz="2800" b="1">
              <a:solidFill>
                <a:srgbClr val="00B05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9E1438-F82D-4250-A8E0-0A5A0CC20F1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235" y="1647284"/>
            <a:ext cx="10672549" cy="317597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359C8F2-3E8C-40EA-B7E6-2F822B243970}"/>
              </a:ext>
            </a:extLst>
          </p:cNvPr>
          <p:cNvSpPr txBox="1"/>
          <p:nvPr/>
        </p:nvSpPr>
        <p:spPr>
          <a:xfrm>
            <a:off x="1388916" y="4823260"/>
            <a:ext cx="2366358" cy="800219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300" i="1" dirty="0">
                <a:solidFill>
                  <a:srgbClr val="000000"/>
                </a:solidFill>
              </a:rPr>
              <a:t>Bạn nhỏ làm vỡ bát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173132-51D7-410C-83C1-3C58D6ABAC44}"/>
              </a:ext>
            </a:extLst>
          </p:cNvPr>
          <p:cNvSpPr txBox="1"/>
          <p:nvPr/>
        </p:nvSpPr>
        <p:spPr>
          <a:xfrm>
            <a:off x="4718703" y="4816104"/>
            <a:ext cx="2366358" cy="800219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300" i="1">
                <a:solidFill>
                  <a:srgbClr val="000000"/>
                </a:solidFill>
              </a:rPr>
              <a:t>Bạn nhỏ vứt rác không đúng chỗ</a:t>
            </a:r>
            <a:endParaRPr lang="vi-VN" sz="2300" i="1" dirty="0">
              <a:solidFill>
                <a:srgbClr val="0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5420F3-BABB-448E-85E8-ABCAF738142F}"/>
              </a:ext>
            </a:extLst>
          </p:cNvPr>
          <p:cNvSpPr txBox="1"/>
          <p:nvPr/>
        </p:nvSpPr>
        <p:spPr>
          <a:xfrm>
            <a:off x="8189144" y="4823259"/>
            <a:ext cx="2366358" cy="800219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300" i="1">
                <a:solidFill>
                  <a:srgbClr val="000000"/>
                </a:solidFill>
              </a:rPr>
              <a:t>Chị gái va vào làm em nhỏ ngã</a:t>
            </a:r>
            <a:endParaRPr lang="vi-VN" sz="2300" i="1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548949" y="6348551"/>
            <a:ext cx="1619794" cy="2522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7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48949" y="5995854"/>
            <a:ext cx="1619794" cy="2522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1948694" y="575985"/>
            <a:ext cx="88466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THẢO LUẬN 2 PHÚT</a:t>
            </a:r>
          </a:p>
          <a:p>
            <a:r>
              <a:rPr lang="vi-VN" sz="2800" b="1" smtClean="0">
                <a:solidFill>
                  <a:srgbClr val="00B050"/>
                </a:solidFill>
              </a:rPr>
              <a:t>+ </a:t>
            </a:r>
            <a:r>
              <a:rPr lang="vi-VN" sz="2800" b="1">
                <a:solidFill>
                  <a:srgbClr val="00B050"/>
                </a:solidFill>
              </a:rPr>
              <a:t>Các bạn trong tranh đã mắc lỗi gì?</a:t>
            </a:r>
          </a:p>
          <a:p>
            <a:r>
              <a:rPr lang="vi-VN" sz="2800" b="1">
                <a:solidFill>
                  <a:srgbClr val="00B050"/>
                </a:solidFill>
              </a:rPr>
              <a:t>+ Các bạn đã nhận lỗi và sửa lỗi như thế nào?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9E1438-F82D-4250-A8E0-0A5A0CC20F1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235" y="2117547"/>
            <a:ext cx="10672549" cy="317597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359C8F2-3E8C-40EA-B7E6-2F822B243970}"/>
              </a:ext>
            </a:extLst>
          </p:cNvPr>
          <p:cNvSpPr txBox="1"/>
          <p:nvPr/>
        </p:nvSpPr>
        <p:spPr>
          <a:xfrm>
            <a:off x="1519544" y="5450276"/>
            <a:ext cx="2366358" cy="800219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300" i="1" dirty="0">
                <a:solidFill>
                  <a:srgbClr val="000000"/>
                </a:solidFill>
              </a:rPr>
              <a:t>Bạn nhỏ làm vỡ bát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173132-51D7-410C-83C1-3C58D6ABAC44}"/>
              </a:ext>
            </a:extLst>
          </p:cNvPr>
          <p:cNvSpPr txBox="1"/>
          <p:nvPr/>
        </p:nvSpPr>
        <p:spPr>
          <a:xfrm>
            <a:off x="4849331" y="5443120"/>
            <a:ext cx="2366358" cy="800219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300" i="1">
                <a:solidFill>
                  <a:srgbClr val="000000"/>
                </a:solidFill>
              </a:rPr>
              <a:t>Bạn nhỏ vứt rác không đúng chỗ</a:t>
            </a:r>
            <a:endParaRPr lang="vi-VN" sz="2300" i="1" dirty="0">
              <a:solidFill>
                <a:srgbClr val="0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5420F3-BABB-448E-85E8-ABCAF738142F}"/>
              </a:ext>
            </a:extLst>
          </p:cNvPr>
          <p:cNvSpPr txBox="1"/>
          <p:nvPr/>
        </p:nvSpPr>
        <p:spPr>
          <a:xfrm>
            <a:off x="8319772" y="5450275"/>
            <a:ext cx="2366358" cy="800219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300" i="1">
                <a:solidFill>
                  <a:srgbClr val="000000"/>
                </a:solidFill>
              </a:rPr>
              <a:t>Chị gái va vào làm em nhỏ ngã</a:t>
            </a:r>
            <a:endParaRPr lang="vi-VN" sz="23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63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5C7B4DE-16BA-471D-BD83-73B91AE9279B}"/>
              </a:ext>
            </a:extLst>
          </p:cNvPr>
          <p:cNvGrpSpPr/>
          <p:nvPr/>
        </p:nvGrpSpPr>
        <p:grpSpPr>
          <a:xfrm>
            <a:off x="231913" y="148939"/>
            <a:ext cx="3302857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420EDD3-8286-47CF-98A7-DF70DDEA8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9043584-068E-4448-AD9A-87AF15DFF335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CF056738-9254-4CB5-B1E0-8CBD3F90BA44}"/>
              </a:ext>
            </a:extLst>
          </p:cNvPr>
          <p:cNvSpPr/>
          <p:nvPr/>
        </p:nvSpPr>
        <p:spPr>
          <a:xfrm>
            <a:off x="3386775" y="674745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9E9535-CC1E-44C5-89EC-43182BC2D8D3}"/>
              </a:ext>
            </a:extLst>
          </p:cNvPr>
          <p:cNvSpPr txBox="1"/>
          <p:nvPr/>
        </p:nvSpPr>
        <p:spPr>
          <a:xfrm>
            <a:off x="3888186" y="674745"/>
            <a:ext cx="7780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Kể chuyện theo tranh và trả lời câu hỏi: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6A3451-6221-46EA-9ECD-2E0CA7234F0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2573" y="1197965"/>
            <a:ext cx="8160979" cy="532758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48949" y="6361614"/>
            <a:ext cx="1619794" cy="2522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02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548949" y="6348551"/>
            <a:ext cx="1619794" cy="2522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9E9535-CC1E-44C5-89EC-43182BC2D8D3}"/>
              </a:ext>
            </a:extLst>
          </p:cNvPr>
          <p:cNvSpPr txBox="1"/>
          <p:nvPr/>
        </p:nvSpPr>
        <p:spPr>
          <a:xfrm>
            <a:off x="2973786" y="551916"/>
            <a:ext cx="7780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THẢO LUẬN 2 PHÚT</a:t>
            </a:r>
          </a:p>
          <a:p>
            <a:r>
              <a:rPr lang="en-US" sz="2800" b="1" smtClean="0">
                <a:solidFill>
                  <a:srgbClr val="00B050"/>
                </a:solidFill>
              </a:rPr>
              <a:t>Phân công đóng vai </a:t>
            </a:r>
            <a:r>
              <a:rPr lang="en-US" sz="2800" b="1">
                <a:solidFill>
                  <a:srgbClr val="00B050"/>
                </a:solidFill>
              </a:rPr>
              <a:t>k</a:t>
            </a:r>
            <a:r>
              <a:rPr lang="vi-VN" sz="2800" b="1" smtClean="0">
                <a:solidFill>
                  <a:srgbClr val="00B050"/>
                </a:solidFill>
              </a:rPr>
              <a:t>ể </a:t>
            </a:r>
            <a:r>
              <a:rPr lang="vi-VN" sz="2800" b="1" dirty="0">
                <a:solidFill>
                  <a:srgbClr val="00B050"/>
                </a:solidFill>
              </a:rPr>
              <a:t>chuyện </a:t>
            </a:r>
            <a:r>
              <a:rPr lang="vi-VN" sz="2800" b="1">
                <a:solidFill>
                  <a:srgbClr val="00B050"/>
                </a:solidFill>
              </a:rPr>
              <a:t>theo </a:t>
            </a:r>
            <a:r>
              <a:rPr lang="vi-VN" sz="2800" b="1" smtClean="0">
                <a:solidFill>
                  <a:srgbClr val="00B050"/>
                </a:solidFill>
              </a:rPr>
              <a:t>tranh</a:t>
            </a:r>
            <a:endParaRPr lang="vi-VN" sz="2800" b="1" dirty="0">
              <a:solidFill>
                <a:srgbClr val="00B05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DC4B2EE-B1DB-467B-BB98-6DCFA628FA05}"/>
              </a:ext>
            </a:extLst>
          </p:cNvPr>
          <p:cNvGrpSpPr/>
          <p:nvPr/>
        </p:nvGrpSpPr>
        <p:grpSpPr>
          <a:xfrm>
            <a:off x="1992573" y="1506024"/>
            <a:ext cx="8761863" cy="5140436"/>
            <a:chOff x="5719104" y="-962864"/>
            <a:chExt cx="5982010" cy="759362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16A3451-6221-46EA-9ECD-2E0CA7234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19104" y="-962864"/>
              <a:ext cx="5982010" cy="756111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2C8C34C-6A66-40A1-BFB4-79474F134A7E}"/>
                </a:ext>
              </a:extLst>
            </p:cNvPr>
            <p:cNvSpPr txBox="1"/>
            <p:nvPr/>
          </p:nvSpPr>
          <p:spPr>
            <a:xfrm>
              <a:off x="9651537" y="6415315"/>
              <a:ext cx="16050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2"/>
                  </a:solidFill>
                </a:rPr>
                <a:t>FeistyForwarders_0968120672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303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677D93A0-DEAB-419C-BD0A-1BB26950DF65}"/>
              </a:ext>
            </a:extLst>
          </p:cNvPr>
          <p:cNvSpPr txBox="1"/>
          <p:nvPr/>
        </p:nvSpPr>
        <p:spPr>
          <a:xfrm flipH="1">
            <a:off x="1479113" y="1743563"/>
            <a:ext cx="96896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</a:rPr>
              <a:t>- Vì sao mẹ của Nam vui vẻ tha lỗi còn bố Huy lại tức giận?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6981ED4-9854-4DA6-8B88-5A9BDB4E8957}"/>
              </a:ext>
            </a:extLst>
          </p:cNvPr>
          <p:cNvSpPr txBox="1"/>
          <p:nvPr/>
        </p:nvSpPr>
        <p:spPr>
          <a:xfrm flipH="1">
            <a:off x="1479113" y="2997485"/>
            <a:ext cx="8609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</a:rPr>
              <a:t>- Biết nhận lỗi và sửa lỗi sẽ mang lại điều gì?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533F1E7-BDE5-415B-9A57-4332E798A2DD}"/>
              </a:ext>
            </a:extLst>
          </p:cNvPr>
          <p:cNvSpPr txBox="1"/>
          <p:nvPr/>
        </p:nvSpPr>
        <p:spPr>
          <a:xfrm flipH="1">
            <a:off x="1479113" y="3928387"/>
            <a:ext cx="86099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</a:rPr>
              <a:t>- Nếu không biết nhận lỗi và sửa lỗi, điều gì sẽ xảy ra?</a:t>
            </a:r>
          </a:p>
        </p:txBody>
      </p:sp>
      <p:sp>
        <p:nvSpPr>
          <p:cNvPr id="8" name="Rectangle 7"/>
          <p:cNvSpPr/>
          <p:nvPr/>
        </p:nvSpPr>
        <p:spPr>
          <a:xfrm>
            <a:off x="9548949" y="6348551"/>
            <a:ext cx="1619794" cy="2522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566160" y="845945"/>
            <a:ext cx="5168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THẢO LUẬN 2 PHÚT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167800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9" grpId="0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677D93A0-DEAB-419C-BD0A-1BB26950DF65}"/>
              </a:ext>
            </a:extLst>
          </p:cNvPr>
          <p:cNvSpPr txBox="1"/>
          <p:nvPr/>
        </p:nvSpPr>
        <p:spPr>
          <a:xfrm flipH="1">
            <a:off x="1365057" y="787400"/>
            <a:ext cx="96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</a:rPr>
              <a:t>- Vì sao mẹ của Nam vui vẻ tha lỗi còn bố Huy lại tức giận?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374B2F4-7312-4E09-9EE8-8DDE0F4CD2B3}"/>
              </a:ext>
            </a:extLst>
          </p:cNvPr>
          <p:cNvSpPr txBox="1"/>
          <p:nvPr/>
        </p:nvSpPr>
        <p:spPr>
          <a:xfrm flipH="1">
            <a:off x="1365057" y="1347577"/>
            <a:ext cx="9471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sym typeface="Wingdings" panose="05000000000000000000" pitchFamily="2" charset="2"/>
              </a:rPr>
              <a:t> Vì Nam đã nhận lỗi và hứa sẽ sửa lỗi. Còn Huy thì nói dối bố.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6981ED4-9854-4DA6-8B88-5A9BDB4E8957}"/>
              </a:ext>
            </a:extLst>
          </p:cNvPr>
          <p:cNvSpPr txBox="1"/>
          <p:nvPr/>
        </p:nvSpPr>
        <p:spPr>
          <a:xfrm flipH="1">
            <a:off x="1377018" y="2292088"/>
            <a:ext cx="860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</a:rPr>
              <a:t>- Biết nhận lỗi và sửa lỗi sẽ mang lại điều gì?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4E0E17F-32E5-4E9C-8D56-BB1122175C02}"/>
              </a:ext>
            </a:extLst>
          </p:cNvPr>
          <p:cNvSpPr txBox="1"/>
          <p:nvPr/>
        </p:nvSpPr>
        <p:spPr>
          <a:xfrm flipH="1">
            <a:off x="1343140" y="2938444"/>
            <a:ext cx="9274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sym typeface="Wingdings" panose="05000000000000000000" pitchFamily="2" charset="2"/>
              </a:rPr>
              <a:t> Biết nhận lỗi và sửa lỗi sẽ được mọi người tin tưởng.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533F1E7-BDE5-415B-9A57-4332E798A2DD}"/>
              </a:ext>
            </a:extLst>
          </p:cNvPr>
          <p:cNvSpPr txBox="1"/>
          <p:nvPr/>
        </p:nvSpPr>
        <p:spPr>
          <a:xfrm flipH="1">
            <a:off x="1386923" y="3624262"/>
            <a:ext cx="86099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</a:rPr>
              <a:t>- Nếu không biết nhận lỗi và sửa lỗi, điều gì sẽ xảy ra?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E42E83C-50C5-4C91-9484-A19DA3CFDE35}"/>
              </a:ext>
            </a:extLst>
          </p:cNvPr>
          <p:cNvSpPr txBox="1"/>
          <p:nvPr/>
        </p:nvSpPr>
        <p:spPr>
          <a:xfrm flipH="1">
            <a:off x="1365057" y="4612434"/>
            <a:ext cx="103568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sym typeface="Wingdings" panose="05000000000000000000" pitchFamily="2" charset="2"/>
              </a:rPr>
              <a:t> Không biết nhận lỗi và sửa lỗi thì sẽ luôn lo lắng, khiến mọi người không tin tưởng mình.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548949" y="6348551"/>
            <a:ext cx="1619794" cy="2522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58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8" grpId="0"/>
      <p:bldP spid="49" grpId="0"/>
      <p:bldP spid="50" grpId="0"/>
      <p:bldP spid="51" grpId="0"/>
      <p:bldP spid="52" grpId="0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676</TotalTime>
  <Words>272</Words>
  <Application>Microsoft Office PowerPoint</Application>
  <PresentationFormat>Widescreen</PresentationFormat>
  <Paragraphs>32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UTM Cookies</vt:lpstr>
      <vt:lpstr>Arial</vt:lpstr>
      <vt:lpstr>Wingdings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STD</cp:lastModifiedBy>
  <cp:revision>49</cp:revision>
  <dcterms:created xsi:type="dcterms:W3CDTF">2021-06-11T02:39:36Z</dcterms:created>
  <dcterms:modified xsi:type="dcterms:W3CDTF">2024-11-23T13:19:41Z</dcterms:modified>
</cp:coreProperties>
</file>