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0" r:id="rId2"/>
    <p:sldMasterId id="2147483692" r:id="rId3"/>
  </p:sldMasterIdLst>
  <p:sldIdLst>
    <p:sldId id="327" r:id="rId4"/>
    <p:sldId id="334" r:id="rId5"/>
    <p:sldId id="489" r:id="rId6"/>
    <p:sldId id="325" r:id="rId7"/>
    <p:sldId id="491" r:id="rId8"/>
    <p:sldId id="256" r:id="rId9"/>
    <p:sldId id="329" r:id="rId10"/>
    <p:sldId id="330" r:id="rId11"/>
    <p:sldId id="492" r:id="rId12"/>
    <p:sldId id="331" r:id="rId13"/>
    <p:sldId id="493" r:id="rId14"/>
    <p:sldId id="494" r:id="rId15"/>
    <p:sldId id="564" r:id="rId16"/>
    <p:sldId id="495" r:id="rId17"/>
    <p:sldId id="496" r:id="rId18"/>
    <p:sldId id="560" r:id="rId19"/>
    <p:sldId id="561" r:id="rId20"/>
    <p:sldId id="562" r:id="rId21"/>
    <p:sldId id="563" r:id="rId22"/>
    <p:sldId id="353" r:id="rId23"/>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75" autoAdjust="0"/>
  </p:normalViewPr>
  <p:slideViewPr>
    <p:cSldViewPr snapToGrid="0">
      <p:cViewPr varScale="1">
        <p:scale>
          <a:sx n="65" d="100"/>
          <a:sy n="65" d="100"/>
        </p:scale>
        <p:origin x="9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8911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2024/12/27</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098675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2024/12/27</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360076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68181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2155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12514781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3539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2024/12/27</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28794857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2024/12/27</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97683401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12/27/2024</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64114909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2024/12/27</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86071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2024/12/27</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7801085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2024/12/27</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5941818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2024/12/27</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3698432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2024/12/27</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3698307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2024/12/27</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9503862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2024/12/27</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9254064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EC7DB58-4ED4-20C8-D0BE-B8C9BEDA26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101639324"/>
      </p:ext>
    </p:extLst>
  </p:cSld>
  <p:clrMap bg1="lt1" tx1="dk1" bg2="lt2" tx2="dk2" accent1="accent1" accent2="accent2" accent3="accent3" accent4="accent4" accent5="accent5" accent6="accent6" hlink="hlink" folHlink="folHlink"/>
  <p:sldLayoutIdLst>
    <p:sldLayoutId id="2147483669" r:id="rId1"/>
    <p:sldLayoutId id="2147483699"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97FBBF2-441A-CE49-ECEC-7CAEA5E74F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250227667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C271EA1-DA61-029C-D6E6-72A629573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066726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14.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svg"/><Relationship Id="rId2" Type="http://schemas.openxmlformats.org/officeDocument/2006/relationships/slideLayout" Target="../slideLayouts/slideLayout17.xml"/><Relationship Id="rId1" Type="http://schemas.openxmlformats.org/officeDocument/2006/relationships/tags" Target="../tags/tag1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18.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4.xml"/><Relationship Id="rId1" Type="http://schemas.openxmlformats.org/officeDocument/2006/relationships/tags" Target="../tags/tag9.xml"/><Relationship Id="rId5" Type="http://schemas.microsoft.com/office/2007/relationships/hdphoto" Target="../media/hdphoto3.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4"/>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5"/>
          <a:stretch>
            <a:fillRect/>
          </a:stretch>
        </p:blipFill>
        <p:spPr>
          <a:xfrm>
            <a:off x="4477520" y="3040443"/>
            <a:ext cx="5230821" cy="1975275"/>
          </a:xfrm>
          <a:prstGeom prst="rect">
            <a:avLst/>
          </a:prstGeom>
        </p:spPr>
      </p:pic>
    </p:spTree>
    <p:custDataLst>
      <p:tags r:id="rId1"/>
    </p:custDataLst>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FF0000"/>
                </a:solidFill>
                <a:latin typeface="Calibri" panose="020F0502020204030204" pitchFamily="34" charset="0"/>
                <a:cs typeface="Calibri" panose="020F0502020204030204" pitchFamily="34" charset="0"/>
              </a:rPr>
              <a:t>T</a:t>
            </a:r>
            <a:r>
              <a:rPr lang="vi-VN" sz="4400" b="1" dirty="0">
                <a:solidFill>
                  <a:srgbClr val="FF0000"/>
                </a:solidFill>
                <a:latin typeface="Calibri" panose="020F0502020204030204" pitchFamily="34" charset="0"/>
                <a:cs typeface="Calibri" panose="020F0502020204030204" pitchFamily="34" charset="0"/>
              </a:rPr>
              <a:t>ham gia lau dọn những bức tường bị vấy bẩn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CF6D3407-8B10-020C-7754-FF43474182C9}"/>
              </a:ext>
            </a:extLst>
          </p:cNvPr>
          <p:cNvPicPr>
            <a:picLocks noChangeAspect="1"/>
          </p:cNvPicPr>
          <p:nvPr/>
        </p:nvPicPr>
        <p:blipFill>
          <a:blip r:embed="rId4"/>
          <a:stretch>
            <a:fillRect/>
          </a:stretch>
        </p:blipFill>
        <p:spPr>
          <a:xfrm>
            <a:off x="876300" y="2662238"/>
            <a:ext cx="5331204" cy="1985962"/>
          </a:xfrm>
          <a:prstGeom prst="rect">
            <a:avLst/>
          </a:prstGeom>
        </p:spPr>
      </p:pic>
    </p:spTree>
    <p:custDataLst>
      <p:tags r:id="rId1"/>
    </p:custDataLst>
    <p:extLst>
      <p:ext uri="{BB962C8B-B14F-4D97-AF65-F5344CB8AC3E}">
        <p14:creationId xmlns:p14="http://schemas.microsoft.com/office/powerpoint/2010/main" val="1189107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pitchFamily="34" charset="0"/>
                <a:cs typeface="Calibri" panose="020F0502020204030204" pitchFamily="34" charset="0"/>
              </a:rPr>
              <a:t>N</a:t>
            </a:r>
            <a:r>
              <a:rPr lang="vi-VN" sz="4000" b="1" dirty="0">
                <a:solidFill>
                  <a:srgbClr val="FF0000"/>
                </a:solidFill>
                <a:latin typeface="Calibri" panose="020F0502020204030204" pitchFamily="34" charset="0"/>
                <a:cs typeface="Calibri" panose="020F0502020204030204" pitchFamily="34" charset="0"/>
              </a:rPr>
              <a:t>hắc nhở các bạn sử dụng cẩn thận đồ dùng của trường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196DBB78-7782-907D-771B-1214F749E163}"/>
              </a:ext>
            </a:extLst>
          </p:cNvPr>
          <p:cNvPicPr>
            <a:picLocks noChangeAspect="1"/>
          </p:cNvPicPr>
          <p:nvPr/>
        </p:nvPicPr>
        <p:blipFill>
          <a:blip r:embed="rId4"/>
          <a:stretch>
            <a:fillRect/>
          </a:stretch>
        </p:blipFill>
        <p:spPr>
          <a:xfrm>
            <a:off x="952500" y="2525544"/>
            <a:ext cx="5238750" cy="2165562"/>
          </a:xfrm>
          <a:prstGeom prst="rect">
            <a:avLst/>
          </a:prstGeom>
        </p:spPr>
      </p:pic>
    </p:spTree>
    <p:custDataLst>
      <p:tags r:id="rId1"/>
    </p:custDataLst>
    <p:extLst>
      <p:ext uri="{BB962C8B-B14F-4D97-AF65-F5344CB8AC3E}">
        <p14:creationId xmlns:p14="http://schemas.microsoft.com/office/powerpoint/2010/main" val="2841746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latin typeface="Calibri" panose="020F0502020204030204" pitchFamily="34" charset="0"/>
                <a:cs typeface="Calibri" panose="020F0502020204030204" pitchFamily="34" charset="0"/>
              </a:rPr>
              <a:t>Nhắc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dụng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cẩn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thận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đồ</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công</a:t>
            </a:r>
            <a:r>
              <a:rPr lang="en-US" sz="4000" b="1" dirty="0">
                <a:solidFill>
                  <a:srgbClr val="FF0000"/>
                </a:solidFill>
                <a:latin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5967E533-AFEE-8404-4051-772625714931}"/>
              </a:ext>
            </a:extLst>
          </p:cNvPr>
          <p:cNvPicPr>
            <a:picLocks noChangeAspect="1"/>
          </p:cNvPicPr>
          <p:nvPr/>
        </p:nvPicPr>
        <p:blipFill>
          <a:blip r:embed="rId4"/>
          <a:stretch>
            <a:fillRect/>
          </a:stretch>
        </p:blipFill>
        <p:spPr>
          <a:xfrm>
            <a:off x="1443038" y="2695575"/>
            <a:ext cx="4643438" cy="1939018"/>
          </a:xfrm>
          <a:prstGeom prst="rect">
            <a:avLst/>
          </a:prstGeom>
        </p:spPr>
      </p:pic>
    </p:spTree>
    <p:custDataLst>
      <p:tags r:id="rId1"/>
    </p:custDataLst>
    <p:extLst>
      <p:ext uri="{BB962C8B-B14F-4D97-AF65-F5344CB8AC3E}">
        <p14:creationId xmlns:p14="http://schemas.microsoft.com/office/powerpoint/2010/main" val="423339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43A20CE-CFC5-77D1-67EF-1557325B5F2B}"/>
              </a:ext>
            </a:extLst>
          </p:cNvPr>
          <p:cNvGrpSpPr/>
          <p:nvPr/>
        </p:nvGrpSpPr>
        <p:grpSpPr>
          <a:xfrm>
            <a:off x="2516474" y="2270550"/>
            <a:ext cx="6747356" cy="1283063"/>
            <a:chOff x="291094" y="1066406"/>
            <a:chExt cx="7045108" cy="1283063"/>
          </a:xfrm>
        </p:grpSpPr>
        <p:sp>
          <p:nvSpPr>
            <p:cNvPr id="13" name="Hình chữ nhật: Góc Tròn 4">
              <a:extLst>
                <a:ext uri="{FF2B5EF4-FFF2-40B4-BE49-F238E27FC236}">
                  <a16:creationId xmlns:a16="http://schemas.microsoft.com/office/drawing/2014/main" id="{F5F5BB8A-6412-3916-642F-504663A0AC17}"/>
                </a:ext>
              </a:extLst>
            </p:cNvPr>
            <p:cNvSpPr/>
            <p:nvPr/>
          </p:nvSpPr>
          <p:spPr>
            <a:xfrm>
              <a:off x="1025976" y="1194884"/>
              <a:ext cx="6310226" cy="1078376"/>
            </a:xfrm>
            <a:custGeom>
              <a:avLst/>
              <a:gdLst>
                <a:gd name="connsiteX0" fmla="*/ 0 w 6310226"/>
                <a:gd name="connsiteY0" fmla="*/ 179733 h 1078376"/>
                <a:gd name="connsiteX1" fmla="*/ 179733 w 6310226"/>
                <a:gd name="connsiteY1" fmla="*/ 0 h 1078376"/>
                <a:gd name="connsiteX2" fmla="*/ 6130493 w 6310226"/>
                <a:gd name="connsiteY2" fmla="*/ 0 h 1078376"/>
                <a:gd name="connsiteX3" fmla="*/ 6310226 w 6310226"/>
                <a:gd name="connsiteY3" fmla="*/ 179733 h 1078376"/>
                <a:gd name="connsiteX4" fmla="*/ 6310226 w 6310226"/>
                <a:gd name="connsiteY4" fmla="*/ 898643 h 1078376"/>
                <a:gd name="connsiteX5" fmla="*/ 6130493 w 6310226"/>
                <a:gd name="connsiteY5" fmla="*/ 1078376 h 1078376"/>
                <a:gd name="connsiteX6" fmla="*/ 179733 w 6310226"/>
                <a:gd name="connsiteY6" fmla="*/ 1078376 h 1078376"/>
                <a:gd name="connsiteX7" fmla="*/ 0 w 6310226"/>
                <a:gd name="connsiteY7" fmla="*/ 898643 h 1078376"/>
                <a:gd name="connsiteX8" fmla="*/ 0 w 6310226"/>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226" h="1078376" fill="none" extrusionOk="0">
                  <a:moveTo>
                    <a:pt x="0" y="179733"/>
                  </a:moveTo>
                  <a:cubicBezTo>
                    <a:pt x="9591" y="70133"/>
                    <a:pt x="75327" y="4966"/>
                    <a:pt x="179733" y="0"/>
                  </a:cubicBezTo>
                  <a:cubicBezTo>
                    <a:pt x="857931" y="22936"/>
                    <a:pt x="5446297" y="-134525"/>
                    <a:pt x="6130493" y="0"/>
                  </a:cubicBezTo>
                  <a:cubicBezTo>
                    <a:pt x="6232807" y="-13653"/>
                    <a:pt x="6301101" y="79336"/>
                    <a:pt x="6310226" y="179733"/>
                  </a:cubicBezTo>
                  <a:cubicBezTo>
                    <a:pt x="6304220" y="400904"/>
                    <a:pt x="6282079" y="610712"/>
                    <a:pt x="6310226" y="898643"/>
                  </a:cubicBezTo>
                  <a:cubicBezTo>
                    <a:pt x="6305074" y="996678"/>
                    <a:pt x="6237837" y="1074724"/>
                    <a:pt x="6130493" y="1078376"/>
                  </a:cubicBezTo>
                  <a:cubicBezTo>
                    <a:pt x="4221749" y="989804"/>
                    <a:pt x="1436437" y="1059187"/>
                    <a:pt x="179733" y="1078376"/>
                  </a:cubicBezTo>
                  <a:cubicBezTo>
                    <a:pt x="66871" y="1092529"/>
                    <a:pt x="-10227" y="981807"/>
                    <a:pt x="0" y="898643"/>
                  </a:cubicBezTo>
                  <a:cubicBezTo>
                    <a:pt x="-21052" y="548349"/>
                    <a:pt x="57023" y="388564"/>
                    <a:pt x="0" y="179733"/>
                  </a:cubicBezTo>
                  <a:close/>
                </a:path>
                <a:path w="6310226" h="1078376" stroke="0" extrusionOk="0">
                  <a:moveTo>
                    <a:pt x="0" y="179733"/>
                  </a:moveTo>
                  <a:cubicBezTo>
                    <a:pt x="14743" y="88979"/>
                    <a:pt x="77778" y="8290"/>
                    <a:pt x="179733" y="0"/>
                  </a:cubicBezTo>
                  <a:cubicBezTo>
                    <a:pt x="2014276" y="-9402"/>
                    <a:pt x="4795913" y="-138905"/>
                    <a:pt x="6130493" y="0"/>
                  </a:cubicBezTo>
                  <a:cubicBezTo>
                    <a:pt x="6232305" y="-893"/>
                    <a:pt x="6311508" y="84693"/>
                    <a:pt x="6310226" y="179733"/>
                  </a:cubicBezTo>
                  <a:cubicBezTo>
                    <a:pt x="6292388" y="301853"/>
                    <a:pt x="6374004" y="717805"/>
                    <a:pt x="6310226" y="898643"/>
                  </a:cubicBezTo>
                  <a:cubicBezTo>
                    <a:pt x="6321526" y="1004517"/>
                    <a:pt x="6229577" y="1081895"/>
                    <a:pt x="6130493" y="1078376"/>
                  </a:cubicBezTo>
                  <a:cubicBezTo>
                    <a:pt x="3993393" y="1056043"/>
                    <a:pt x="2402083"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xmln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6">
              <a:extLst>
                <a:ext uri="{FF2B5EF4-FFF2-40B4-BE49-F238E27FC236}">
                  <a16:creationId xmlns:a16="http://schemas.microsoft.com/office/drawing/2014/main" id="{776E34E9-9068-CC65-A7C6-DE070DEF6488}"/>
                </a:ext>
              </a:extLst>
            </p:cNvPr>
            <p:cNvSpPr txBox="1"/>
            <p:nvPr/>
          </p:nvSpPr>
          <p:spPr>
            <a:xfrm>
              <a:off x="1936455" y="1230193"/>
              <a:ext cx="5350020" cy="954107"/>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SimSun" panose="02010600030101010101" pitchFamily="2" charset="-122"/>
                  <a:cs typeface="Calibri" panose="020F0502020204030204" pitchFamily="34" charset="0"/>
                </a:rPr>
                <a:t>Kể</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thêm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những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biểu</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hiện</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bảo</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vệ</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công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mà</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em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biết</a:t>
              </a:r>
              <a:r>
                <a:rPr lang="en-US" sz="2800" b="1" i="1" dirty="0">
                  <a:effectLst/>
                  <a:latin typeface="Calibri" panose="020F0502020204030204" pitchFamily="34" charset="0"/>
                  <a:ea typeface="SimSun" panose="02010600030101010101" pitchFamily="2" charset="-122"/>
                  <a:cs typeface="Calibri" panose="020F0502020204030204" pitchFamily="34" charset="0"/>
                </a:rPr>
                <a:t>.</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p:txBody>
        </p:sp>
        <p:pic>
          <p:nvPicPr>
            <p:cNvPr id="15" name="Hình ảnh 17" descr="Ảnh có chứa mẫu họa&#10;&#10;Mô tả được tạo tự động">
              <a:extLst>
                <a:ext uri="{FF2B5EF4-FFF2-40B4-BE49-F238E27FC236}">
                  <a16:creationId xmlns:a16="http://schemas.microsoft.com/office/drawing/2014/main" id="{D4CB4480-92A1-9578-3BDE-5ED653F222AC}"/>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custDataLst>
      <p:tags r:id="rId1"/>
    </p:custDataLst>
    <p:extLst>
      <p:ext uri="{BB962C8B-B14F-4D97-AF65-F5344CB8AC3E}">
        <p14:creationId xmlns:p14="http://schemas.microsoft.com/office/powerpoint/2010/main" val="2689665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1369866"/>
            <a:chOff x="1023019" y="401794"/>
            <a:chExt cx="9960347" cy="1314461"/>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225613"/>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2: Khám phá vì sao phải bảo vệ của công.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ustDataLst>
      <p:tags r:id="rId1"/>
    </p:custDataLst>
    <p:extLst>
      <p:ext uri="{BB962C8B-B14F-4D97-AF65-F5344CB8AC3E}">
        <p14:creationId xmlns:p14="http://schemas.microsoft.com/office/powerpoint/2010/main" val="3547343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truyện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A1D844E7-C3BB-652C-8FE4-17EFE961EBA3}"/>
              </a:ext>
            </a:extLst>
          </p:cNvPr>
          <p:cNvSpPr txBox="1"/>
          <p:nvPr/>
        </p:nvSpPr>
        <p:spPr>
          <a:xfrm>
            <a:off x="943897" y="1021332"/>
            <a:ext cx="10279626" cy="5952912"/>
          </a:xfrm>
          <a:prstGeom prst="rect">
            <a:avLst/>
          </a:prstGeom>
          <a:noFill/>
        </p:spPr>
        <p:txBody>
          <a:bodyPr wrap="square" rtlCol="0">
            <a:spAutoFit/>
          </a:bodyPr>
          <a:lstStyle/>
          <a:p>
            <a:pPr algn="ctr"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sz="24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sz="2400" b="0" dirty="0">
              <a:solidFill>
                <a:srgbClr val="002060"/>
              </a:solidFill>
              <a:effectLst/>
              <a:latin typeface="Calibri" panose="020F0502020204030204" pitchFamily="34" charset="0"/>
              <a:cs typeface="Calibri" panose="020F0502020204030204" pitchFamily="34" charset="0"/>
            </a:endParaRPr>
          </a:p>
          <a:p>
            <a:pPr algn="just"/>
            <a:r>
              <a:rPr lang="vi-VN" sz="2400" dirty="0">
                <a:solidFill>
                  <a:srgbClr val="002060"/>
                </a:solidFill>
                <a:latin typeface="Calibri" panose="020F0502020204030204" pitchFamily="34" charset="0"/>
                <a:cs typeface="Calibri" panose="020F0502020204030204" pitchFamily="34" charset="0"/>
              </a:rPr>
              <a:t/>
            </a:r>
            <a:br>
              <a:rPr lang="vi-VN" sz="2400" dirty="0">
                <a:solidFill>
                  <a:srgbClr val="002060"/>
                </a:solidFill>
                <a:latin typeface="Calibri" panose="020F0502020204030204" pitchFamily="34" charset="0"/>
                <a:cs typeface="Calibri" panose="020F0502020204030204" pitchFamily="34" charset="0"/>
              </a:rPr>
            </a:br>
            <a:endParaRPr lang="en-US" sz="240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8639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5" y="241658"/>
            <a:ext cx="5982585" cy="2711092"/>
            <a:chOff x="9314123" y="626900"/>
            <a:chExt cx="8364276" cy="1185794"/>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3" y="651973"/>
              <a:ext cx="7507038" cy="116072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Em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nhận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xét</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về</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của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các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bạn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học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sinh</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đối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với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bộ</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bàn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ghế</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đá</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gây</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ra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hậu</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quả</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a:t>
              </a:r>
              <a:endParaRPr kumimoji="0" lang="vi-VN" sz="3200" b="1" i="0" u="none" strike="noStrike" kern="1200" cap="none" spc="0" normalizeH="0" baseline="0" noProof="0" dirty="0">
                <a:ln w="0"/>
                <a:solidFill>
                  <a:prstClr val="white"/>
                </a:solidFill>
                <a:effectLst/>
                <a:uLnTx/>
                <a:uFillTx/>
                <a:latin typeface="Calibri"/>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793435"/>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800" b="1" dirty="0">
                <a:ln w="0"/>
                <a:solidFill>
                  <a:srgbClr val="F79646">
                    <a:lumMod val="50000"/>
                  </a:srgbClr>
                </a:solidFill>
                <a:latin typeface="Calibri" panose="020F0502020204030204" pitchFamily="34" charset="0"/>
                <a:cs typeface="Calibri" panose="020F0502020204030204" pitchFamily="34" charset="0"/>
                <a:sym typeface="Arial"/>
              </a:rPr>
              <a:t>Dùng vật nhọn để khắc lên bộ bàn ghế đá những hình thù kì quái, thậm chí dùng bút xóa để viết, vẽ những từ ngữ không đẹp là những việc làm rất đáng bị lên án. Những việc đó làm cho những chiếc bàn ghế bị sứt mẻ và trở nên xấu xí.</a:t>
            </a:r>
            <a:endParaRPr kumimoji="0" lang="vi-VN" sz="28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6229911"/>
          </a:xfrm>
          <a:prstGeom prst="rect">
            <a:avLst/>
          </a:prstGeom>
          <a:noFill/>
        </p:spPr>
        <p:txBody>
          <a:bodyPr wrap="square" rtlCol="0">
            <a:spAutoFit/>
          </a:bodyPr>
          <a:lstStyle/>
          <a:p>
            <a:pPr algn="ctr" rtl="0">
              <a:spcBef>
                <a:spcPts val="0"/>
              </a:spcBef>
              <a:spcAft>
                <a:spcPts val="500"/>
              </a:spcAft>
            </a:pPr>
            <a:r>
              <a:rPr lang="vi-VN"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dirty="0">
                <a:solidFill>
                  <a:srgbClr val="002060"/>
                </a:solidFill>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b="0" dirty="0">
              <a:solidFill>
                <a:srgbClr val="002060"/>
              </a:solidFill>
              <a:effectLst/>
              <a:latin typeface="Calibri" panose="020F0502020204030204" pitchFamily="34" charset="0"/>
              <a:cs typeface="Calibri" panose="020F0502020204030204" pitchFamily="34" charset="0"/>
            </a:endParaRPr>
          </a:p>
          <a:p>
            <a:pPr algn="just"/>
            <a:r>
              <a:rPr lang="vi-VN" dirty="0">
                <a:solidFill>
                  <a:srgbClr val="002060"/>
                </a:solidFill>
                <a:latin typeface="Calibri" panose="020F0502020204030204" pitchFamily="34" charset="0"/>
                <a:cs typeface="Calibri" panose="020F0502020204030204" pitchFamily="34" charset="0"/>
              </a:rPr>
              <a:t/>
            </a:r>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2" name="Hình tự do: Hình 25">
            <a:extLst>
              <a:ext uri="{FF2B5EF4-FFF2-40B4-BE49-F238E27FC236}">
                <a16:creationId xmlns:a16="http://schemas.microsoft.com/office/drawing/2014/main" id="{61541E2F-3CE7-C4C6-8B5E-EBF1CDF05107}"/>
              </a:ext>
            </a:extLst>
          </p:cNvPr>
          <p:cNvSpPr/>
          <p:nvPr/>
        </p:nvSpPr>
        <p:spPr>
          <a:xfrm>
            <a:off x="455384" y="3376530"/>
            <a:ext cx="5716816" cy="4243470"/>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custDataLst>
      <p:tags r:id="rId1"/>
    </p:custDataLst>
    <p:extLst>
      <p:ext uri="{BB962C8B-B14F-4D97-AF65-F5344CB8AC3E}">
        <p14:creationId xmlns:p14="http://schemas.microsoft.com/office/powerpoint/2010/main" val="21292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3D74A74A-9908-4A49-A3F2-02EDA2C780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56773F16-DCAB-89FF-16F3-FA8A41B148CC}"/>
              </a:ext>
            </a:extLst>
          </p:cNvPr>
          <p:cNvGrpSpPr/>
          <p:nvPr/>
        </p:nvGrpSpPr>
        <p:grpSpPr>
          <a:xfrm>
            <a:off x="2795168" y="946515"/>
            <a:ext cx="7463743" cy="1453785"/>
            <a:chOff x="647361" y="477443"/>
            <a:chExt cx="8438540" cy="1187014"/>
          </a:xfrm>
        </p:grpSpPr>
        <p:sp>
          <p:nvSpPr>
            <p:cNvPr id="4" name="Rectangle: Rounded Corners 3">
              <a:extLst>
                <a:ext uri="{FF2B5EF4-FFF2-40B4-BE49-F238E27FC236}">
                  <a16:creationId xmlns:a16="http://schemas.microsoft.com/office/drawing/2014/main" id="{9499D2B0-6091-882C-8206-F0D07CD51151}"/>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67E1CFA8-579B-77C3-3213-5873203D342D}"/>
                </a:ext>
              </a:extLst>
            </p:cNvPr>
            <p:cNvSpPr txBox="1"/>
            <p:nvPr/>
          </p:nvSpPr>
          <p:spPr>
            <a:xfrm>
              <a:off x="836293" y="548635"/>
              <a:ext cx="8022910" cy="93913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Theo em, vì sao phải bảo vệ của công?</a:t>
              </a:r>
              <a:endParaRPr kumimoji="0" lang="vi-VN" sz="44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A0B2A11E-527B-AD5D-CE92-52197EFDF391}"/>
              </a:ext>
            </a:extLst>
          </p:cNvPr>
          <p:cNvSpPr txBox="1"/>
          <p:nvPr/>
        </p:nvSpPr>
        <p:spPr>
          <a:xfrm>
            <a:off x="3833681" y="3260784"/>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Cần bảo vệ của công vì điều đó thể hiện ý thức trách nhiệm và nếp sống văn minh của mỗi người. Bảo vệ của công giúp cho các tài sản chung luôn bền, đẹp và được sử dụng một cách dài lâu.</a:t>
            </a:r>
          </a:p>
        </p:txBody>
      </p:sp>
      <p:sp>
        <p:nvSpPr>
          <p:cNvPr id="7" name="Freeform: Shape 34">
            <a:extLst>
              <a:ext uri="{FF2B5EF4-FFF2-40B4-BE49-F238E27FC236}">
                <a16:creationId xmlns:a16="http://schemas.microsoft.com/office/drawing/2014/main" id="{DB431A75-E458-9208-04E5-BA3F8487CA46}"/>
              </a:ext>
            </a:extLst>
          </p:cNvPr>
          <p:cNvSpPr/>
          <p:nvPr/>
        </p:nvSpPr>
        <p:spPr>
          <a:xfrm>
            <a:off x="3018815" y="23114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3724955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4A9972F-B8E8-B8E6-A38D-B9E40E92F742}"/>
              </a:ext>
            </a:extLst>
          </p:cNvPr>
          <p:cNvPicPr>
            <a:picLocks noChangeAspect="1"/>
          </p:cNvPicPr>
          <p:nvPr/>
        </p:nvPicPr>
        <p:blipFill>
          <a:blip r:embed="rId4"/>
          <a:stretch>
            <a:fillRect/>
          </a:stretch>
        </p:blipFill>
        <p:spPr>
          <a:xfrm>
            <a:off x="2038433" y="2649411"/>
            <a:ext cx="6876884" cy="1444877"/>
          </a:xfrm>
          <a:prstGeom prst="rect">
            <a:avLst/>
          </a:prstGeom>
        </p:spPr>
      </p:pic>
    </p:spTree>
    <p:custDataLst>
      <p:tags r:id="rId1"/>
    </p:custDataLst>
    <p:extLst>
      <p:ext uri="{BB962C8B-B14F-4D97-AF65-F5344CB8AC3E}">
        <p14:creationId xmlns:p14="http://schemas.microsoft.com/office/powerpoint/2010/main" val="3191894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A13D5-9C2A-CC3E-CEE5-86B74D5FB8CC}"/>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340" y="1764142"/>
            <a:ext cx="4442085" cy="4891815"/>
          </a:xfrm>
          <a:prstGeom prst="rect">
            <a:avLst/>
          </a:prstGeom>
        </p:spPr>
      </p:pic>
      <p:sp>
        <p:nvSpPr>
          <p:cNvPr id="3" name="Rounded Rectangular Callout 16">
            <a:extLst>
              <a:ext uri="{FF2B5EF4-FFF2-40B4-BE49-F238E27FC236}">
                <a16:creationId xmlns:a16="http://schemas.microsoft.com/office/drawing/2014/main" id="{D254D985-9114-8B90-6F58-5377DBB15F05}"/>
              </a:ext>
            </a:extLst>
          </p:cNvPr>
          <p:cNvSpPr/>
          <p:nvPr/>
        </p:nvSpPr>
        <p:spPr>
          <a:xfrm>
            <a:off x="3752850" y="1219200"/>
            <a:ext cx="7277100" cy="2215352"/>
          </a:xfrm>
          <a:prstGeom prst="wedgeRoundRectCallout">
            <a:avLst>
              <a:gd name="adj1" fmla="val -17289"/>
              <a:gd name="adj2" fmla="val 42333"/>
              <a:gd name="adj3" fmla="val 16667"/>
            </a:avLst>
          </a:prstGeom>
          <a:solidFill>
            <a:schemeClr val="accent4">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Chia </a:t>
            </a:r>
            <a:r>
              <a:rPr kumimoji="0" lang="en-US" sz="40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sẻ</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những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việc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chứng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kiến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hoặc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smtClean="0">
                <a:ln>
                  <a:noFill/>
                </a:ln>
                <a:solidFill>
                  <a:srgbClr val="E6F7FF">
                    <a:lumMod val="25000"/>
                  </a:srgbClr>
                </a:solidFill>
                <a:effectLst/>
                <a:uLnTx/>
                <a:uFillTx/>
                <a:latin typeface="Arial" panose="020B0604020202020204" pitchFamily="34" charset="0"/>
                <a:ea typeface="+mn-ea"/>
                <a:cs typeface="+mn-cs"/>
                <a:sym typeface="Arial"/>
              </a:rPr>
              <a:t>làm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để</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góp</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phần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bảo</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vệ</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err="1">
                <a:ln>
                  <a:noFill/>
                </a:ln>
                <a:solidFill>
                  <a:srgbClr val="E6F7FF">
                    <a:lumMod val="25000"/>
                  </a:srgbClr>
                </a:solidFill>
                <a:effectLst/>
                <a:uLnTx/>
                <a:uFillTx/>
                <a:latin typeface="Arial" panose="020B0604020202020204" pitchFamily="34" charset="0"/>
                <a:ea typeface="+mn-ea"/>
                <a:cs typeface="+mn-cs"/>
                <a:sym typeface="Arial"/>
              </a:rPr>
              <a:t>của</a:t>
            </a:r>
            <a:r>
              <a:rPr kumimoji="0" lang="en-US" sz="4000" b="0" i="0" u="none" strike="noStrike" kern="1200" cap="none" spc="0" normalizeH="0" noProof="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smtClean="0">
                <a:ln>
                  <a:noFill/>
                </a:ln>
                <a:solidFill>
                  <a:srgbClr val="E6F7FF">
                    <a:lumMod val="25000"/>
                  </a:srgbClr>
                </a:solidFill>
                <a:effectLst/>
                <a:uLnTx/>
                <a:uFillTx/>
                <a:latin typeface="Arial" panose="020B0604020202020204" pitchFamily="34" charset="0"/>
                <a:ea typeface="+mn-ea"/>
                <a:cs typeface="+mn-cs"/>
                <a:sym typeface="Arial"/>
              </a:rPr>
              <a:t>công</a:t>
            </a:r>
            <a:r>
              <a:rPr lang="en-US" sz="4000" dirty="0">
                <a:solidFill>
                  <a:srgbClr val="E6F7FF">
                    <a:lumMod val="25000"/>
                  </a:srgbClr>
                </a:solidFill>
                <a:latin typeface="Arial" panose="020B0604020202020204" pitchFamily="34" charset="0"/>
                <a:sym typeface="Arial"/>
              </a:rPr>
              <a:t>?</a:t>
            </a:r>
            <a:endParaRPr kumimoji="0" lang="vi-VN"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custDataLst>
      <p:tags r:id="rId1"/>
    </p:custDataLst>
    <p:extLst>
      <p:ext uri="{BB962C8B-B14F-4D97-AF65-F5344CB8AC3E}">
        <p14:creationId xmlns:p14="http://schemas.microsoft.com/office/powerpoint/2010/main" val="841109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628102" y="2846132"/>
            <a:ext cx="4772332" cy="3008978"/>
            <a:chOff x="1235349" y="785665"/>
            <a:chExt cx="9960347" cy="190507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38979" y="792254"/>
              <a:ext cx="9565135" cy="189848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rPr>
                <a:t>QUIZZI</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ustDataLst>
      <p:tags r:id="rId1"/>
    </p:custDataLst>
    <p:extLst>
      <p:ext uri="{BB962C8B-B14F-4D97-AF65-F5344CB8AC3E}">
        <p14:creationId xmlns:p14="http://schemas.microsoft.com/office/powerpoint/2010/main" val="2879158911"/>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3"/>
          <a:stretch>
            <a:fillRect/>
          </a:stretch>
        </p:blipFill>
        <p:spPr>
          <a:xfrm>
            <a:off x="3870960" y="3753485"/>
            <a:ext cx="3763645" cy="2509520"/>
          </a:xfrm>
          <a:prstGeom prst="rect">
            <a:avLst/>
          </a:prstGeom>
        </p:spPr>
      </p:pic>
      <p:pic>
        <p:nvPicPr>
          <p:cNvPr id="3" name="Picture 2"/>
          <p:cNvPicPr>
            <a:picLocks noChangeAspect="1"/>
          </p:cNvPicPr>
          <p:nvPr/>
        </p:nvPicPr>
        <p:blipFill>
          <a:blip r:embed="rId4"/>
          <a:stretch>
            <a:fillRect/>
          </a:stretch>
        </p:blipFill>
        <p:spPr>
          <a:xfrm>
            <a:off x="778333" y="1508548"/>
            <a:ext cx="10839627" cy="1975275"/>
          </a:xfrm>
          <a:prstGeom prst="rect">
            <a:avLst/>
          </a:prstGeom>
        </p:spPr>
      </p:pic>
    </p:spTree>
    <p:custDataLst>
      <p:tags r:id="rId1"/>
    </p:custDataLst>
    <p:extLst>
      <p:ext uri="{BB962C8B-B14F-4D97-AF65-F5344CB8AC3E}">
        <p14:creationId xmlns:p14="http://schemas.microsoft.com/office/powerpoint/2010/main" val="4093102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7" descr="Ảnh có chứa trong nhà">
            <a:extLst>
              <a:ext uri="{FF2B5EF4-FFF2-40B4-BE49-F238E27FC236}">
                <a16:creationId xmlns:a16="http://schemas.microsoft.com/office/drawing/2014/main" id="{01D8A3FC-2991-5F68-9450-4D5A599B58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863305" y="-2174251"/>
            <a:ext cx="4270068" cy="10256872"/>
          </a:xfrm>
          <a:prstGeom prst="rect">
            <a:avLst/>
          </a:prstGeom>
        </p:spPr>
      </p:pic>
      <p:sp>
        <p:nvSpPr>
          <p:cNvPr id="4" name="Hộp Văn bản 40">
            <a:extLst>
              <a:ext uri="{FF2B5EF4-FFF2-40B4-BE49-F238E27FC236}">
                <a16:creationId xmlns:a16="http://schemas.microsoft.com/office/drawing/2014/main" id="{6F61C3C0-27D7-8176-340A-695B38CD3192}"/>
              </a:ext>
            </a:extLst>
          </p:cNvPr>
          <p:cNvSpPr txBox="1"/>
          <p:nvPr/>
        </p:nvSpPr>
        <p:spPr>
          <a:xfrm>
            <a:off x="2460653" y="1806515"/>
            <a:ext cx="7206565" cy="2308324"/>
          </a:xfrm>
          <a:prstGeom prst="rect">
            <a:avLst/>
          </a:prstGeom>
          <a:noFill/>
        </p:spPr>
        <p:txBody>
          <a:bodyPr wrap="square" rtlCol="0">
            <a:spAutoFit/>
          </a:bodyPr>
          <a:lstStyle/>
          <a:p>
            <a:pPr lvl="0" algn="ctr">
              <a:defRPr/>
            </a:pPr>
            <a:r>
              <a:rPr lang="vi-VN" sz="4800" b="1" dirty="0">
                <a:solidFill>
                  <a:srgbClr val="C71A29"/>
                </a:solidFill>
                <a:latin typeface="Calibri" panose="020F0502020204030204" pitchFamily="34" charset="0"/>
                <a:cs typeface="Calibri" panose="020F0502020204030204" pitchFamily="34" charset="0"/>
              </a:rPr>
              <a:t>Các tài sản phục vụ nhu cầu của nhiều người, được gọi là của công.</a:t>
            </a:r>
            <a:endParaRPr kumimoji="0" lang="en-US" sz="4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01955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id="{7291D4D3-762A-450E-BDA7-DCC8AA5CA3C0}"/>
              </a:ext>
            </a:extLst>
          </p:cNvPr>
          <p:cNvSpPr txBox="1"/>
          <p:nvPr/>
        </p:nvSpPr>
        <p:spPr>
          <a:xfrm>
            <a:off x="3087120" y="976421"/>
            <a:ext cx="5828846" cy="584775"/>
          </a:xfrm>
          <a:prstGeom prst="rect">
            <a:avLst/>
          </a:prstGeom>
          <a:noFill/>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6"/>
          <a:stretch>
            <a:fillRect/>
          </a:stretch>
        </p:blipFill>
        <p:spPr>
          <a:xfrm>
            <a:off x="4426318" y="1686659"/>
            <a:ext cx="3225064" cy="646232"/>
          </a:xfrm>
          <a:prstGeom prst="rect">
            <a:avLst/>
          </a:prstGeom>
        </p:spPr>
      </p:pic>
      <p:pic>
        <p:nvPicPr>
          <p:cNvPr id="11" name="Picture 10">
            <a:extLst>
              <a:ext uri="{FF2B5EF4-FFF2-40B4-BE49-F238E27FC236}">
                <a16:creationId xmlns:a16="http://schemas.microsoft.com/office/drawing/2014/main" id="{B85B5B83-8CA6-ED72-882F-7A1D8BDC0189}"/>
              </a:ext>
            </a:extLst>
          </p:cNvPr>
          <p:cNvPicPr>
            <a:picLocks noChangeAspect="1"/>
          </p:cNvPicPr>
          <p:nvPr/>
        </p:nvPicPr>
        <p:blipFill>
          <a:blip r:embed="rId7"/>
          <a:stretch>
            <a:fillRect/>
          </a:stretch>
        </p:blipFill>
        <p:spPr>
          <a:xfrm>
            <a:off x="2457526" y="2124710"/>
            <a:ext cx="7029297" cy="2932430"/>
          </a:xfrm>
          <a:prstGeom prst="rect">
            <a:avLst/>
          </a:prstGeom>
        </p:spPr>
      </p:pic>
    </p:spTree>
    <p:custDataLst>
      <p:tags r:id="rId1"/>
    </p:custDataLst>
    <p:extLst>
      <p:ext uri="{BB962C8B-B14F-4D97-AF65-F5344CB8AC3E}">
        <p14:creationId xmlns:p14="http://schemas.microsoft.com/office/powerpoint/2010/main" val="2932460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69AF57C9-F02B-4EC9-5B4E-499D0333BC43}"/>
              </a:ext>
            </a:extLst>
          </p:cNvPr>
          <p:cNvPicPr>
            <a:picLocks noChangeAspect="1"/>
          </p:cNvPicPr>
          <p:nvPr/>
        </p:nvPicPr>
        <p:blipFill>
          <a:blip r:embed="rId4"/>
          <a:stretch>
            <a:fillRect/>
          </a:stretch>
        </p:blipFill>
        <p:spPr>
          <a:xfrm>
            <a:off x="1824294" y="2455096"/>
            <a:ext cx="7267062" cy="1566808"/>
          </a:xfrm>
          <a:prstGeom prst="rect">
            <a:avLst/>
          </a:prstGeom>
        </p:spPr>
      </p:pic>
    </p:spTree>
    <p:custDataLst>
      <p:tags r:id="rId1"/>
    </p:custDataLst>
    <p:extLst>
      <p:ext uri="{BB962C8B-B14F-4D97-AF65-F5344CB8AC3E}">
        <p14:creationId xmlns:p14="http://schemas.microsoft.com/office/powerpoint/2010/main" val="990915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2009775"/>
            <a:chOff x="1023019" y="401794"/>
            <a:chExt cx="9960347" cy="1928488"/>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839640"/>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1: Tìm hiểu một số biểu hiện của bảo vệ của công.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ustDataLst>
      <p:tags r:id="rId1"/>
    </p:custDataLst>
    <p:extLst>
      <p:ext uri="{BB962C8B-B14F-4D97-AF65-F5344CB8AC3E}">
        <p14:creationId xmlns:p14="http://schemas.microsoft.com/office/powerpoint/2010/main" val="3429660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trường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hợp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1DBA5107-0386-8AE0-5C58-30C072193B73}"/>
              </a:ext>
            </a:extLst>
          </p:cNvPr>
          <p:cNvPicPr>
            <a:picLocks noChangeAspect="1"/>
          </p:cNvPicPr>
          <p:nvPr/>
        </p:nvPicPr>
        <p:blipFill>
          <a:blip r:embed="rId3"/>
          <a:stretch>
            <a:fillRect/>
          </a:stretch>
        </p:blipFill>
        <p:spPr>
          <a:xfrm>
            <a:off x="1028700" y="1214437"/>
            <a:ext cx="4560940" cy="2222749"/>
          </a:xfrm>
          <a:prstGeom prst="rect">
            <a:avLst/>
          </a:prstGeom>
        </p:spPr>
      </p:pic>
      <p:pic>
        <p:nvPicPr>
          <p:cNvPr id="6" name="Picture 5">
            <a:extLst>
              <a:ext uri="{FF2B5EF4-FFF2-40B4-BE49-F238E27FC236}">
                <a16:creationId xmlns:a16="http://schemas.microsoft.com/office/drawing/2014/main" id="{8C5D3DB5-0119-0CFF-C3E9-50622AC5F4B9}"/>
              </a:ext>
            </a:extLst>
          </p:cNvPr>
          <p:cNvPicPr>
            <a:picLocks noChangeAspect="1"/>
          </p:cNvPicPr>
          <p:nvPr/>
        </p:nvPicPr>
        <p:blipFill>
          <a:blip r:embed="rId4"/>
          <a:stretch>
            <a:fillRect/>
          </a:stretch>
        </p:blipFill>
        <p:spPr>
          <a:xfrm>
            <a:off x="5589640" y="1288604"/>
            <a:ext cx="5589637" cy="2217638"/>
          </a:xfrm>
          <a:prstGeom prst="rect">
            <a:avLst/>
          </a:prstGeom>
        </p:spPr>
      </p:pic>
      <p:pic>
        <p:nvPicPr>
          <p:cNvPr id="8" name="Picture 7">
            <a:extLst>
              <a:ext uri="{FF2B5EF4-FFF2-40B4-BE49-F238E27FC236}">
                <a16:creationId xmlns:a16="http://schemas.microsoft.com/office/drawing/2014/main" id="{9E045BBF-E216-E7FD-D7C8-DD6E8BBE443F}"/>
              </a:ext>
            </a:extLst>
          </p:cNvPr>
          <p:cNvPicPr>
            <a:picLocks noChangeAspect="1"/>
          </p:cNvPicPr>
          <p:nvPr/>
        </p:nvPicPr>
        <p:blipFill>
          <a:blip r:embed="rId5"/>
          <a:stretch>
            <a:fillRect/>
          </a:stretch>
        </p:blipFill>
        <p:spPr>
          <a:xfrm>
            <a:off x="1028700" y="3649464"/>
            <a:ext cx="4560940" cy="2370306"/>
          </a:xfrm>
          <a:prstGeom prst="rect">
            <a:avLst/>
          </a:prstGeom>
        </p:spPr>
      </p:pic>
      <p:pic>
        <p:nvPicPr>
          <p:cNvPr id="9" name="Picture 8">
            <a:extLst>
              <a:ext uri="{FF2B5EF4-FFF2-40B4-BE49-F238E27FC236}">
                <a16:creationId xmlns:a16="http://schemas.microsoft.com/office/drawing/2014/main" id="{01E3BE1F-4F02-9A6A-F12B-F49D5AA25811}"/>
              </a:ext>
            </a:extLst>
          </p:cNvPr>
          <p:cNvPicPr>
            <a:picLocks noChangeAspect="1"/>
          </p:cNvPicPr>
          <p:nvPr/>
        </p:nvPicPr>
        <p:blipFill>
          <a:blip r:embed="rId6"/>
          <a:stretch>
            <a:fillRect/>
          </a:stretch>
        </p:blipFill>
        <p:spPr>
          <a:xfrm>
            <a:off x="5750796" y="3649464"/>
            <a:ext cx="5428481" cy="2205646"/>
          </a:xfrm>
          <a:prstGeom prst="rect">
            <a:avLst/>
          </a:prstGeom>
        </p:spPr>
      </p:pic>
    </p:spTree>
    <p:custDataLst>
      <p:tags r:id="rId1"/>
    </p:custDataLst>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72B061-D30F-D804-EF1C-BBC7E4088C9C}"/>
              </a:ext>
            </a:extLst>
          </p:cNvPr>
          <p:cNvGrpSpPr/>
          <p:nvPr/>
        </p:nvGrpSpPr>
        <p:grpSpPr>
          <a:xfrm>
            <a:off x="1226128" y="3238500"/>
            <a:ext cx="3879272" cy="2369716"/>
            <a:chOff x="203200" y="3859933"/>
            <a:chExt cx="4928176" cy="2812019"/>
          </a:xfrm>
        </p:grpSpPr>
        <p:pic>
          <p:nvPicPr>
            <p:cNvPr id="3" name="Picture 2">
              <a:extLst>
                <a:ext uri="{FF2B5EF4-FFF2-40B4-BE49-F238E27FC236}">
                  <a16:creationId xmlns:a16="http://schemas.microsoft.com/office/drawing/2014/main" id="{B92FC0AD-A1FD-8AA6-57FD-B11F7BB3D2D8}"/>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4" name="TextBox 3">
              <a:extLst>
                <a:ext uri="{FF2B5EF4-FFF2-40B4-BE49-F238E27FC236}">
                  <a16:creationId xmlns:a16="http://schemas.microsoft.com/office/drawing/2014/main" id="{082963E5-28B0-5EBC-1EB8-6523D8286156}"/>
                </a:ext>
              </a:extLst>
            </p:cNvPr>
            <p:cNvSpPr txBox="1"/>
            <p:nvPr/>
          </p:nvSpPr>
          <p:spPr>
            <a:xfrm>
              <a:off x="203200" y="3859933"/>
              <a:ext cx="4928176" cy="693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5BB216D4-A2B7-88BB-0DAA-EB3BC679023D}"/>
              </a:ext>
            </a:extLst>
          </p:cNvPr>
          <p:cNvGrpSpPr/>
          <p:nvPr/>
        </p:nvGrpSpPr>
        <p:grpSpPr>
          <a:xfrm>
            <a:off x="3310519" y="1599806"/>
            <a:ext cx="7566506" cy="1283063"/>
            <a:chOff x="291094" y="1066406"/>
            <a:chExt cx="7900406" cy="1283063"/>
          </a:xfrm>
        </p:grpSpPr>
        <p:sp>
          <p:nvSpPr>
            <p:cNvPr id="5" name="Hình chữ nhật: Góc Tròn 4">
              <a:extLst>
                <a:ext uri="{FF2B5EF4-FFF2-40B4-BE49-F238E27FC236}">
                  <a16:creationId xmlns:a16="http://schemas.microsoft.com/office/drawing/2014/main" id="{1E41EE4A-0DF4-06C0-12EE-A1AC1A1CCAC4}"/>
                </a:ext>
              </a:extLst>
            </p:cNvPr>
            <p:cNvSpPr/>
            <p:nvPr/>
          </p:nvSpPr>
          <p:spPr>
            <a:xfrm>
              <a:off x="1025976" y="1194884"/>
              <a:ext cx="7165524" cy="1078376"/>
            </a:xfrm>
            <a:custGeom>
              <a:avLst/>
              <a:gdLst>
                <a:gd name="connsiteX0" fmla="*/ 0 w 7165524"/>
                <a:gd name="connsiteY0" fmla="*/ 179733 h 1078376"/>
                <a:gd name="connsiteX1" fmla="*/ 179733 w 7165524"/>
                <a:gd name="connsiteY1" fmla="*/ 0 h 1078376"/>
                <a:gd name="connsiteX2" fmla="*/ 6985791 w 7165524"/>
                <a:gd name="connsiteY2" fmla="*/ 0 h 1078376"/>
                <a:gd name="connsiteX3" fmla="*/ 7165524 w 7165524"/>
                <a:gd name="connsiteY3" fmla="*/ 179733 h 1078376"/>
                <a:gd name="connsiteX4" fmla="*/ 7165524 w 7165524"/>
                <a:gd name="connsiteY4" fmla="*/ 898643 h 1078376"/>
                <a:gd name="connsiteX5" fmla="*/ 6985791 w 7165524"/>
                <a:gd name="connsiteY5" fmla="*/ 1078376 h 1078376"/>
                <a:gd name="connsiteX6" fmla="*/ 179733 w 7165524"/>
                <a:gd name="connsiteY6" fmla="*/ 1078376 h 1078376"/>
                <a:gd name="connsiteX7" fmla="*/ 0 w 7165524"/>
                <a:gd name="connsiteY7" fmla="*/ 898643 h 1078376"/>
                <a:gd name="connsiteX8" fmla="*/ 0 w 71655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5524" h="1078376" fill="none" extrusionOk="0">
                  <a:moveTo>
                    <a:pt x="0" y="179733"/>
                  </a:moveTo>
                  <a:cubicBezTo>
                    <a:pt x="9591" y="70133"/>
                    <a:pt x="75327" y="4966"/>
                    <a:pt x="179733" y="0"/>
                  </a:cubicBezTo>
                  <a:cubicBezTo>
                    <a:pt x="3158713" y="22936"/>
                    <a:pt x="6085301" y="-134525"/>
                    <a:pt x="6985791" y="0"/>
                  </a:cubicBezTo>
                  <a:cubicBezTo>
                    <a:pt x="7088105" y="-13653"/>
                    <a:pt x="7156399" y="79336"/>
                    <a:pt x="7165524" y="179733"/>
                  </a:cubicBezTo>
                  <a:cubicBezTo>
                    <a:pt x="7159518" y="400904"/>
                    <a:pt x="7137377" y="610712"/>
                    <a:pt x="7165524" y="898643"/>
                  </a:cubicBezTo>
                  <a:cubicBezTo>
                    <a:pt x="7160372" y="996678"/>
                    <a:pt x="7093135" y="1074724"/>
                    <a:pt x="6985791" y="1078376"/>
                  </a:cubicBezTo>
                  <a:cubicBezTo>
                    <a:pt x="5311164" y="989804"/>
                    <a:pt x="3038254" y="1059187"/>
                    <a:pt x="179733" y="1078376"/>
                  </a:cubicBezTo>
                  <a:cubicBezTo>
                    <a:pt x="66871" y="1092529"/>
                    <a:pt x="-10227" y="981807"/>
                    <a:pt x="0" y="898643"/>
                  </a:cubicBezTo>
                  <a:cubicBezTo>
                    <a:pt x="-21052" y="548349"/>
                    <a:pt x="57023" y="388564"/>
                    <a:pt x="0" y="179733"/>
                  </a:cubicBezTo>
                  <a:close/>
                </a:path>
                <a:path w="7165524" h="1078376" stroke="0" extrusionOk="0">
                  <a:moveTo>
                    <a:pt x="0" y="179733"/>
                  </a:moveTo>
                  <a:cubicBezTo>
                    <a:pt x="14743" y="88979"/>
                    <a:pt x="77778" y="8290"/>
                    <a:pt x="179733" y="0"/>
                  </a:cubicBezTo>
                  <a:cubicBezTo>
                    <a:pt x="1210996" y="-9402"/>
                    <a:pt x="4505035" y="-138905"/>
                    <a:pt x="6985791" y="0"/>
                  </a:cubicBezTo>
                  <a:cubicBezTo>
                    <a:pt x="7087603" y="-893"/>
                    <a:pt x="7166806" y="84693"/>
                    <a:pt x="7165524" y="179733"/>
                  </a:cubicBezTo>
                  <a:cubicBezTo>
                    <a:pt x="7147686" y="301853"/>
                    <a:pt x="7229302" y="717805"/>
                    <a:pt x="7165524" y="898643"/>
                  </a:cubicBezTo>
                  <a:cubicBezTo>
                    <a:pt x="7176824" y="1004517"/>
                    <a:pt x="7084875" y="1081895"/>
                    <a:pt x="6985791" y="1078376"/>
                  </a:cubicBezTo>
                  <a:cubicBezTo>
                    <a:pt x="6180456" y="1056043"/>
                    <a:pt x="2965726"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xmln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6">
              <a:extLst>
                <a:ext uri="{FF2B5EF4-FFF2-40B4-BE49-F238E27FC236}">
                  <a16:creationId xmlns:a16="http://schemas.microsoft.com/office/drawing/2014/main" id="{1EC9995B-AE64-A321-7EF8-3B6F27A8572C}"/>
                </a:ext>
              </a:extLst>
            </p:cNvPr>
            <p:cNvSpPr txBox="1"/>
            <p:nvPr/>
          </p:nvSpPr>
          <p:spPr>
            <a:xfrm>
              <a:off x="1936455" y="1230193"/>
              <a:ext cx="6205867" cy="1077218"/>
            </a:xfrm>
            <a:prstGeom prst="rect">
              <a:avLst/>
            </a:prstGeom>
            <a:noFill/>
          </p:spPr>
          <p:txBody>
            <a:bodyPr wrap="square" rtlCol="0">
              <a:spAutoFit/>
            </a:bodyPr>
            <a:lstStyle/>
            <a:p>
              <a:r>
                <a:rPr lang="en-US" sz="3200" b="1" i="1" dirty="0" err="1">
                  <a:latin typeface="Calibri" panose="020F0502020204030204" pitchFamily="34" charset="0"/>
                  <a:cs typeface="Calibri" panose="020F0502020204030204" pitchFamily="34" charset="0"/>
                </a:rPr>
                <a:t>Hãy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các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biểu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hiện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bảo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vệ</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công</a:t>
              </a:r>
              <a:r>
                <a:rPr lang="en-US" sz="3200" b="1" i="1"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7" name="Hình ảnh 17" descr="Ảnh có chứa mẫu họa&#10;&#10;Mô tả được tạo tự động">
              <a:extLst>
                <a:ext uri="{FF2B5EF4-FFF2-40B4-BE49-F238E27FC236}">
                  <a16:creationId xmlns:a16="http://schemas.microsoft.com/office/drawing/2014/main" id="{98F3E7AD-92AD-5DD2-6EFD-52DFF59803BF}"/>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custDataLst>
      <p:tags r:id="rId1"/>
    </p:custDataLst>
    <p:extLst>
      <p:ext uri="{BB962C8B-B14F-4D97-AF65-F5344CB8AC3E}">
        <p14:creationId xmlns:p14="http://schemas.microsoft.com/office/powerpoint/2010/main" val="2861398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924548" y="2647950"/>
            <a:ext cx="4876802" cy="178117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a:t>
            </a: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hông viết, vẽ lên của công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7931F2DF-7A8E-83C6-9C03-53A386968C09}"/>
              </a:ext>
            </a:extLst>
          </p:cNvPr>
          <p:cNvPicPr>
            <a:picLocks noChangeAspect="1"/>
          </p:cNvPicPr>
          <p:nvPr/>
        </p:nvPicPr>
        <p:blipFill>
          <a:blip r:embed="rId4"/>
          <a:stretch>
            <a:fillRect/>
          </a:stretch>
        </p:blipFill>
        <p:spPr>
          <a:xfrm>
            <a:off x="1000124" y="2652712"/>
            <a:ext cx="4848225" cy="2222749"/>
          </a:xfrm>
          <a:prstGeom prst="rect">
            <a:avLst/>
          </a:prstGeom>
        </p:spPr>
      </p:pic>
    </p:spTree>
    <p:custDataLst>
      <p:tags r:id="rId1"/>
    </p:custDataLst>
    <p:extLst>
      <p:ext uri="{BB962C8B-B14F-4D97-AF65-F5344CB8AC3E}">
        <p14:creationId xmlns:p14="http://schemas.microsoft.com/office/powerpoint/2010/main" val="2853951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Đạo đức 4 - Bài 5. BẢO VỆ CỦA CÔNG (T1)"/>
  <p:tag name="ISPRING_ULTRA_SCORM_COURSE_ID" val="B16620DE-B29F-4D80-93E7-76F3470EAA6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r\uFFFD$\uFFFD{B09C515C-14D3-4518-A862-3D99D48CE07F}&quot;,&quot;D:\\Spring 11 - BGĐT&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Đạo đức 4 - Bài 5. BẢO VỆ CỦA CÔNG (T1)"/>
</p:tagLst>
</file>

<file path=ppt/tags/tag10.xml><?xml version="1.0" encoding="utf-8"?>
<p:tagLst xmlns:a="http://schemas.openxmlformats.org/drawingml/2006/main" xmlns:r="http://schemas.openxmlformats.org/officeDocument/2006/relationships" xmlns:p="http://schemas.openxmlformats.org/presentationml/2006/main">
  <p:tag name="GENSWF_SLIDE_UID" val="{63F47145-206B-44BE-AF01-C490C508F2FB}:492"/>
</p:tagLst>
</file>

<file path=ppt/tags/tag11.xml><?xml version="1.0" encoding="utf-8"?>
<p:tagLst xmlns:a="http://schemas.openxmlformats.org/drawingml/2006/main" xmlns:r="http://schemas.openxmlformats.org/officeDocument/2006/relationships" xmlns:p="http://schemas.openxmlformats.org/presentationml/2006/main">
  <p:tag name="GENSWF_SLIDE_UID" val="{00BA16CE-CB6B-4E3D-B949-2712AF1B902F}:331"/>
</p:tagLst>
</file>

<file path=ppt/tags/tag12.xml><?xml version="1.0" encoding="utf-8"?>
<p:tagLst xmlns:a="http://schemas.openxmlformats.org/drawingml/2006/main" xmlns:r="http://schemas.openxmlformats.org/officeDocument/2006/relationships" xmlns:p="http://schemas.openxmlformats.org/presentationml/2006/main">
  <p:tag name="GENSWF_SLIDE_UID" val="{4F6697E0-6AAA-44AA-BF19-1DC9CF00B6AA}:493"/>
</p:tagLst>
</file>

<file path=ppt/tags/tag13.xml><?xml version="1.0" encoding="utf-8"?>
<p:tagLst xmlns:a="http://schemas.openxmlformats.org/drawingml/2006/main" xmlns:r="http://schemas.openxmlformats.org/officeDocument/2006/relationships" xmlns:p="http://schemas.openxmlformats.org/presentationml/2006/main">
  <p:tag name="GENSWF_SLIDE_UID" val="{F26EC46E-A9C7-45A9-AE45-D9E63DF241C4}:494"/>
</p:tagLst>
</file>

<file path=ppt/tags/tag14.xml><?xml version="1.0" encoding="utf-8"?>
<p:tagLst xmlns:a="http://schemas.openxmlformats.org/drawingml/2006/main" xmlns:r="http://schemas.openxmlformats.org/officeDocument/2006/relationships" xmlns:p="http://schemas.openxmlformats.org/presentationml/2006/main">
  <p:tag name="GENSWF_SLIDE_UID" val="{079E356D-EB11-4C11-BA3B-C8B546AF9FFD}:564"/>
</p:tagLst>
</file>

<file path=ppt/tags/tag15.xml><?xml version="1.0" encoding="utf-8"?>
<p:tagLst xmlns:a="http://schemas.openxmlformats.org/drawingml/2006/main" xmlns:r="http://schemas.openxmlformats.org/officeDocument/2006/relationships" xmlns:p="http://schemas.openxmlformats.org/presentationml/2006/main">
  <p:tag name="GENSWF_SLIDE_UID" val="{3BAA8D5E-A887-4640-86EE-D328E596A336}:495"/>
</p:tagLst>
</file>

<file path=ppt/tags/tag16.xml><?xml version="1.0" encoding="utf-8"?>
<p:tagLst xmlns:a="http://schemas.openxmlformats.org/drawingml/2006/main" xmlns:r="http://schemas.openxmlformats.org/officeDocument/2006/relationships" xmlns:p="http://schemas.openxmlformats.org/presentationml/2006/main">
  <p:tag name="GENSWF_SLIDE_UID" val="{0B09D2F8-C251-4291-BE8A-C3EBB1DAC45A}:496"/>
</p:tagLst>
</file>

<file path=ppt/tags/tag17.xml><?xml version="1.0" encoding="utf-8"?>
<p:tagLst xmlns:a="http://schemas.openxmlformats.org/drawingml/2006/main" xmlns:r="http://schemas.openxmlformats.org/officeDocument/2006/relationships" xmlns:p="http://schemas.openxmlformats.org/presentationml/2006/main">
  <p:tag name="GENSWF_SLIDE_UID" val="{B55B68E7-FDAE-48CA-AA2F-6D928940B86E}:560"/>
</p:tagLst>
</file>

<file path=ppt/tags/tag18.xml><?xml version="1.0" encoding="utf-8"?>
<p:tagLst xmlns:a="http://schemas.openxmlformats.org/drawingml/2006/main" xmlns:r="http://schemas.openxmlformats.org/officeDocument/2006/relationships" xmlns:p="http://schemas.openxmlformats.org/presentationml/2006/main">
  <p:tag name="GENSWF_SLIDE_UID" val="{E29A3EAB-C4C9-4BD0-9C5D-00D085710874}:561"/>
</p:tagLst>
</file>

<file path=ppt/tags/tag19.xml><?xml version="1.0" encoding="utf-8"?>
<p:tagLst xmlns:a="http://schemas.openxmlformats.org/drawingml/2006/main" xmlns:r="http://schemas.openxmlformats.org/officeDocument/2006/relationships" xmlns:p="http://schemas.openxmlformats.org/presentationml/2006/main">
  <p:tag name="GENSWF_SLIDE_UID" val="{47D204CD-22A6-4695-BF10-E335CF255AF1}:562"/>
</p:tagLst>
</file>

<file path=ppt/tags/tag2.xml><?xml version="1.0" encoding="utf-8"?>
<p:tagLst xmlns:a="http://schemas.openxmlformats.org/drawingml/2006/main" xmlns:r="http://schemas.openxmlformats.org/officeDocument/2006/relationships" xmlns:p="http://schemas.openxmlformats.org/presentationml/2006/main">
  <p:tag name="GENSWF_SLIDE_UID" val="{B51D552B-0E85-4ED1-8388-DE06A079E045}:327"/>
</p:tagLst>
</file>

<file path=ppt/tags/tag20.xml><?xml version="1.0" encoding="utf-8"?>
<p:tagLst xmlns:a="http://schemas.openxmlformats.org/drawingml/2006/main" xmlns:r="http://schemas.openxmlformats.org/officeDocument/2006/relationships" xmlns:p="http://schemas.openxmlformats.org/presentationml/2006/main">
  <p:tag name="GENSWF_SLIDE_UID" val="{C92A06FC-829F-4E07-BA12-356E70DD4F67}:563"/>
</p:tagLst>
</file>

<file path=ppt/tags/tag21.xml><?xml version="1.0" encoding="utf-8"?>
<p:tagLst xmlns:a="http://schemas.openxmlformats.org/drawingml/2006/main" xmlns:r="http://schemas.openxmlformats.org/officeDocument/2006/relationships" xmlns:p="http://schemas.openxmlformats.org/presentationml/2006/main">
  <p:tag name="GENSWF_SLIDE_UID" val="{EC06A38B-236F-4923-905A-684654D053FD}:353"/>
</p:tagLst>
</file>

<file path=ppt/tags/tag3.xml><?xml version="1.0" encoding="utf-8"?>
<p:tagLst xmlns:a="http://schemas.openxmlformats.org/drawingml/2006/main" xmlns:r="http://schemas.openxmlformats.org/officeDocument/2006/relationships" xmlns:p="http://schemas.openxmlformats.org/presentationml/2006/main">
  <p:tag name="GENSWF_SLIDE_UID" val="{95E063B3-53FC-4A15-AD4F-89FD8BEFB6BF}:334"/>
</p:tagLst>
</file>

<file path=ppt/tags/tag4.xml><?xml version="1.0" encoding="utf-8"?>
<p:tagLst xmlns:a="http://schemas.openxmlformats.org/drawingml/2006/main" xmlns:r="http://schemas.openxmlformats.org/officeDocument/2006/relationships" xmlns:p="http://schemas.openxmlformats.org/presentationml/2006/main">
  <p:tag name="GENSWF_SLIDE_UID" val="{717B2F8D-106A-48BE-8DC0-B0BB4DD0861D}:489"/>
</p:tagLst>
</file>

<file path=ppt/tags/tag5.xml><?xml version="1.0" encoding="utf-8"?>
<p:tagLst xmlns:a="http://schemas.openxmlformats.org/drawingml/2006/main" xmlns:r="http://schemas.openxmlformats.org/officeDocument/2006/relationships" xmlns:p="http://schemas.openxmlformats.org/presentationml/2006/main">
  <p:tag name="GENSWF_SLIDE_UID" val="{DEFF8777-3F51-433A-95A0-4269619FBF48}:325"/>
</p:tagLst>
</file>

<file path=ppt/tags/tag6.xml><?xml version="1.0" encoding="utf-8"?>
<p:tagLst xmlns:a="http://schemas.openxmlformats.org/drawingml/2006/main" xmlns:r="http://schemas.openxmlformats.org/officeDocument/2006/relationships" xmlns:p="http://schemas.openxmlformats.org/presentationml/2006/main">
  <p:tag name="GENSWF_SLIDE_UID" val="{0CE8F8A7-51E3-475A-8166-42618DEDEE27}:491"/>
</p:tagLst>
</file>

<file path=ppt/tags/tag7.xml><?xml version="1.0" encoding="utf-8"?>
<p:tagLst xmlns:a="http://schemas.openxmlformats.org/drawingml/2006/main" xmlns:r="http://schemas.openxmlformats.org/officeDocument/2006/relationships" xmlns:p="http://schemas.openxmlformats.org/presentationml/2006/main">
  <p:tag name="GENSWF_SLIDE_UID" val="{94A1ED0B-6F66-4883-A237-9A476C61D4A8}:256"/>
</p:tagLst>
</file>

<file path=ppt/tags/tag8.xml><?xml version="1.0" encoding="utf-8"?>
<p:tagLst xmlns:a="http://schemas.openxmlformats.org/drawingml/2006/main" xmlns:r="http://schemas.openxmlformats.org/officeDocument/2006/relationships" xmlns:p="http://schemas.openxmlformats.org/presentationml/2006/main">
  <p:tag name="GENSWF_SLIDE_UID" val="{A7FFC618-2F12-4A06-8B25-C1B48219C3C1}:329"/>
</p:tagLst>
</file>

<file path=ppt/tags/tag9.xml><?xml version="1.0" encoding="utf-8"?>
<p:tagLst xmlns:a="http://schemas.openxmlformats.org/drawingml/2006/main" xmlns:r="http://schemas.openxmlformats.org/officeDocument/2006/relationships" xmlns:p="http://schemas.openxmlformats.org/presentationml/2006/main">
  <p:tag name="GENSWF_SLIDE_UID" val="{2380C9A9-0EEF-42E7-B480-2931440D4502}:330"/>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223</TotalTime>
  <Words>735</Words>
  <Application>Microsoft Office PowerPoint</Application>
  <PresentationFormat>Widescreen</PresentationFormat>
  <Paragraphs>32</Paragraphs>
  <Slides>20</Slides>
  <Notes>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20</vt:i4>
      </vt:variant>
    </vt:vector>
  </HeadingPairs>
  <TitlesOfParts>
    <vt:vector size="38" baseType="lpstr">
      <vt:lpstr>Chango</vt:lpstr>
      <vt:lpstr>等线</vt:lpstr>
      <vt:lpstr>等线 Light</vt:lpstr>
      <vt:lpstr>微软雅黑</vt:lpstr>
      <vt:lpstr>SimSun</vt:lpstr>
      <vt:lpstr>SVN-Hole Hearted</vt:lpstr>
      <vt:lpstr>字魂64号-萌趣软糖体</vt:lpstr>
      <vt:lpstr>字魂79号-萌趣奶油体</vt:lpstr>
      <vt:lpstr>汉仪正圆-45W</vt:lpstr>
      <vt:lpstr>汉仪润圆-65W</vt:lpstr>
      <vt:lpstr>Arial</vt:lpstr>
      <vt:lpstr>Calibri</vt:lpstr>
      <vt:lpstr>Cambria</vt:lpstr>
      <vt:lpstr>Times New Roman</vt:lpstr>
      <vt:lpstr>Wingdings</vt:lpstr>
      <vt:lpstr>2_Office 主题​​</vt:lpstr>
      <vt:lpstr>3_Office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 4 - Bài 5. BẢO VỆ CỦA CÔNG (T1)</dc:title>
  <dc:subject>9Slide.vn</dc:subject>
  <dc:creator>huong</dc:creator>
  <dc:description>9Slide.vn</dc:description>
  <cp:lastModifiedBy>STD</cp:lastModifiedBy>
  <cp:revision>30</cp:revision>
  <dcterms:created xsi:type="dcterms:W3CDTF">2023-09-19T07:45:31Z</dcterms:created>
  <dcterms:modified xsi:type="dcterms:W3CDTF">2024-12-27T02:39:33Z</dcterms:modified>
  <cp:category>9Slide.vn</cp:category>
</cp:coreProperties>
</file>