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83" r:id="rId2"/>
    <p:sldId id="275" r:id="rId3"/>
    <p:sldId id="261" r:id="rId4"/>
    <p:sldId id="276" r:id="rId5"/>
    <p:sldId id="279" r:id="rId6"/>
    <p:sldId id="284" r:id="rId7"/>
    <p:sldId id="280" r:id="rId8"/>
    <p:sldId id="262" r:id="rId9"/>
    <p:sldId id="281" r:id="rId10"/>
    <p:sldId id="282" r:id="rId11"/>
    <p:sldId id="270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BCC5B-A614-4AC7-9815-A12080F726F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F699A-1865-45B6-AA45-099C7065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4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F699A-1865-45B6-AA45-099C7065FB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8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9" y="3178965"/>
            <a:ext cx="12193964" cy="3674688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93293" y="3902821"/>
            <a:ext cx="3670116" cy="2977776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3506180" y="4835918"/>
            <a:ext cx="3094442" cy="221841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81332" y="-358590"/>
            <a:ext cx="4459667" cy="2325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141" y="1750381"/>
            <a:ext cx="10289551" cy="2353732"/>
          </a:xfrm>
          <a:prstGeom prst="rect">
            <a:avLst/>
          </a:prstGeom>
          <a:noFill/>
        </p:spPr>
        <p:txBody>
          <a:bodyPr wrap="square" lIns="91324" tIns="45662" rIns="91324" bIns="45662">
            <a:spAutoFit/>
          </a:bodyPr>
          <a:lstStyle/>
          <a:p>
            <a:pPr algn="ctr" defTabSz="913158">
              <a:defRPr/>
            </a:pPr>
            <a:endParaRPr lang="en-US" altLang="zh-CN" sz="2896" b="1" i="1" kern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 defTabSz="913158">
              <a:defRPr/>
            </a:pPr>
            <a:r>
              <a:rPr lang="en-US" altLang="zh-CN" sz="5400" b="1" kern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ĐẠO ĐỨC LỚP 2</a:t>
            </a:r>
            <a:endParaRPr lang="en-US" altLang="zh-CN" sz="54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 defTabSz="913158">
              <a:defRPr/>
            </a:pPr>
            <a:endParaRPr lang="en-US" altLang="zh-CN" sz="2800" b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 defTabSz="913158">
              <a:defRPr/>
            </a:pPr>
            <a:r>
              <a:rPr lang="en-US" altLang="zh-CN" sz="3600" b="1" kern="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GV </a:t>
            </a:r>
            <a:r>
              <a:rPr lang="en-US" altLang="zh-CN" sz="3600" b="1" kern="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dạy</a:t>
            </a:r>
            <a:r>
              <a:rPr lang="en-US" altLang="zh-CN" sz="3600" b="1" ker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Hoàng Thị Mai Hương</a:t>
            </a:r>
            <a:endParaRPr lang="en-US" altLang="zh-CN" sz="3600" b="1" kern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57">
            <a:extLst>
              <a:ext uri="{FF2B5EF4-FFF2-40B4-BE49-F238E27FC236}">
                <a16:creationId xmlns:a16="http://schemas.microsoft.com/office/drawing/2014/main" id="{4FE7C2A7-585B-47FF-91AF-CFF608F04A0A}"/>
              </a:ext>
            </a:extLst>
          </p:cNvPr>
          <p:cNvSpPr/>
          <p:nvPr/>
        </p:nvSpPr>
        <p:spPr>
          <a:xfrm>
            <a:off x="2156346" y="354842"/>
            <a:ext cx="7847463" cy="6196084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  <p:sp>
        <p:nvSpPr>
          <p:cNvPr id="4" name="Rectangle 3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3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98313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967010" y="2950474"/>
            <a:ext cx="10403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72F98"/>
              </a:buClr>
            </a:pPr>
            <a:r>
              <a:rPr lang="vi-VN" sz="4000" smtClean="0">
                <a:solidFill>
                  <a:srgbClr val="000000"/>
                </a:solidFill>
              </a:rPr>
              <a:t>Chia </a:t>
            </a:r>
            <a:r>
              <a:rPr lang="vi-VN" sz="4000">
                <a:solidFill>
                  <a:srgbClr val="000000"/>
                </a:solidFill>
              </a:rPr>
              <a:t>sẻ với bạn những đồ dùng cá nhân của em và cách bảo quản chúng?</a:t>
            </a:r>
            <a:endParaRPr lang="vi-VN" sz="40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521122" y="1961861"/>
            <a:ext cx="529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72F98"/>
              </a:buClr>
            </a:pPr>
            <a:r>
              <a:rPr lang="en-US" sz="4000" b="1" smtClean="0">
                <a:solidFill>
                  <a:srgbClr val="FF0000"/>
                </a:solidFill>
              </a:rPr>
              <a:t>THẢO LUẬN 2 PHÚT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-95534" y="923330"/>
            <a:ext cx="9549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404528" y="240522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2659217" y="1065683"/>
            <a:ext cx="7755585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00"/>
                </a:solidFill>
              </a:rPr>
              <a:t>Trò chơi </a:t>
            </a:r>
            <a:r>
              <a:rPr lang="vi-VN" sz="3200" smtClean="0">
                <a:solidFill>
                  <a:srgbClr val="000000"/>
                </a:solidFill>
              </a:rPr>
              <a:t>“Ai </a:t>
            </a:r>
            <a:r>
              <a:rPr lang="vi-VN" sz="3200" dirty="0">
                <a:solidFill>
                  <a:srgbClr val="000000"/>
                </a:solidFill>
              </a:rPr>
              <a:t>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1670396" y="1694610"/>
            <a:ext cx="8933913" cy="4810488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279801" y="126619"/>
            <a:ext cx="3077547" cy="1489289"/>
            <a:chOff x="569797" y="1124402"/>
            <a:chExt cx="307754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7" y="1124402"/>
              <a:ext cx="3077547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08181" y="871263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163773" y="2311907"/>
            <a:ext cx="11709779" cy="3583926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951631" y="712546"/>
            <a:ext cx="838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THẢO LUẬN 2 PHÚT</a:t>
            </a:r>
          </a:p>
          <a:p>
            <a:pPr algn="ctr"/>
            <a:r>
              <a:rPr lang="en-US" sz="3600" b="1" smtClean="0">
                <a:solidFill>
                  <a:schemeClr val="bg2"/>
                </a:solidFill>
              </a:rPr>
              <a:t>Tranh vẽ gì?</a:t>
            </a:r>
            <a:endParaRPr lang="vi-VN" sz="3600" b="1" dirty="0">
              <a:solidFill>
                <a:schemeClr val="bg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163773" y="2311907"/>
            <a:ext cx="11709779" cy="3583926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6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240971" y="628662"/>
            <a:ext cx="10022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THẢO LUẬN 2 PHÚT</a:t>
            </a:r>
          </a:p>
          <a:p>
            <a:pPr algn="ctr"/>
            <a:r>
              <a:rPr lang="en-US" sz="3600" b="1" smtClean="0">
                <a:solidFill>
                  <a:schemeClr val="bg2"/>
                </a:solidFill>
              </a:rPr>
              <a:t>Các bạn trong tranh đã làm gì để bảo quản đồ dùng cá nhân?</a:t>
            </a:r>
            <a:endParaRPr lang="vi-VN" sz="3600" b="1" dirty="0">
              <a:solidFill>
                <a:schemeClr val="bg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163773" y="2311907"/>
            <a:ext cx="11709779" cy="3583926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5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589" y="981140"/>
            <a:ext cx="104372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 dụng và bảo quản  đồ dùng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 nhân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Nên : Sắp xếp theo từng loại, từng ngăn theo từng vị trí và để đúng nơi, đúng </a:t>
            </a: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chỗ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 mỗi lần sử dụng và cần lau chùi , giặt sạch sẽ đồ dùng cá nhân để tránh nhầm lẫn và dễ tìm khi cần .</a:t>
            </a:r>
            <a:endParaRPr lang="en-US" sz="2800" b="1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*Không nên : Vứt bừa bãi, bỏ lộn xộn , để bẩn. Sách vở không được vẽ bẩn , tẩy xóa xé vở tùy tiện … Chúng ta nên học tập những việc làm của các bạn. </a:t>
            </a:r>
            <a:endParaRPr lang="en-US" sz="28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5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9732" y="2562226"/>
            <a:ext cx="5415675" cy="295488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-42194" y="128979"/>
            <a:ext cx="3428969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77419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569673" y="2762399"/>
            <a:ext cx="5245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4536" y="2543983"/>
            <a:ext cx="5415675" cy="29548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1983603" y="923653"/>
            <a:ext cx="8981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THẢO LUẬN 2 PHÚT</a:t>
            </a:r>
          </a:p>
          <a:p>
            <a:pPr algn="ctr"/>
            <a:r>
              <a:rPr lang="vi-VN" sz="2800" b="1" smtClean="0">
                <a:solidFill>
                  <a:srgbClr val="00B050"/>
                </a:solidFill>
              </a:rPr>
              <a:t>Vì </a:t>
            </a:r>
            <a:r>
              <a:rPr lang="vi-VN" sz="2800" b="1">
                <a:solidFill>
                  <a:srgbClr val="00B050"/>
                </a:solidFill>
              </a:rPr>
              <a:t>sao bút Linh luôn bền , đẹp?</a:t>
            </a:r>
          </a:p>
          <a:p>
            <a:pPr algn="ctr"/>
            <a:r>
              <a:rPr lang="vi-VN" sz="2800" b="1" smtClean="0">
                <a:solidFill>
                  <a:srgbClr val="00B050"/>
                </a:solidFill>
              </a:rPr>
              <a:t>Vì </a:t>
            </a:r>
            <a:r>
              <a:rPr lang="vi-VN" sz="2800" b="1">
                <a:solidFill>
                  <a:srgbClr val="00B050"/>
                </a:solidFill>
              </a:rPr>
              <a:t>sao đồ dùng của Mai hay bị hỏng?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686280" y="2779318"/>
            <a:ext cx="5245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9592667" y="6322217"/>
            <a:ext cx="1670396" cy="261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38895" y="5734207"/>
            <a:ext cx="6753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Nếu </a:t>
            </a:r>
            <a:r>
              <a:rPr lang="vi-VN" sz="2800" b="1">
                <a:solidFill>
                  <a:srgbClr val="FF0000"/>
                </a:solidFill>
              </a:rPr>
              <a:t>là em thì em sẽ làm như thế nào ?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2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Đạo đức 2 - Bai7.Baoquandodungcanhan tiết 1"/>
  <p:tag name="ISPRING_ULTRA_SCORM_COURSE_ID" val="F15F4662-DAC2-4B99-99DF-C5AB8BC2442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r\uFFFD$\uFFFD{B09C515C-14D3-4518-A862-3D99D48CE07F}&quot;,&quot;D:\\Spring 11 - BGĐ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ạo đức 2 - Bai7.Baoquandodungcanhan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DCED0A-CE41-4F6A-96D0-CD4F369AB72B}:2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E8DAED-4859-4F85-B9A9-0D1454D84EEF}: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FBDFB-857B-4761-8EBD-4E6BA2C77CA9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DE3DDB-2BBA-4B2A-B69B-FDE9167B4EF9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5638BC-ECA9-4F70-926E-AA0E2F640F22}: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B2F005-8D61-4AF8-8A29-D81CB065F7E9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50D23D-382C-4BE9-96FB-0650D02BD288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F3857-F421-47F3-A516-034EC281AFBC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8B0ABE-4468-47BB-A044-CDFF51DBC94E}:2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4C4C95-3832-4490-9CDC-4F3A75FE704B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5FD53F-4186-4663-B74D-CF4EA6FD16BF}:262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383</Words>
  <Application>Microsoft Office PowerPoint</Application>
  <PresentationFormat>Widescreen</PresentationFormat>
  <Paragraphs>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SimSun</vt:lpstr>
      <vt:lpstr>UTM Cookies</vt:lpstr>
      <vt:lpstr>Arial</vt:lpstr>
      <vt:lpstr>Calibri</vt:lpstr>
      <vt:lpstr>Times New Roman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2 - Bai7.Baoquandodungcanhan tiết 1</dc:title>
  <dc:creator>Phạm Thanh Hằng (ADAS – GV)</dc:creator>
  <cp:lastModifiedBy>STD</cp:lastModifiedBy>
  <cp:revision>63</cp:revision>
  <dcterms:created xsi:type="dcterms:W3CDTF">2021-06-11T02:39:36Z</dcterms:created>
  <dcterms:modified xsi:type="dcterms:W3CDTF">2024-12-07T13:57:08Z</dcterms:modified>
</cp:coreProperties>
</file>