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1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6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xmlns="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xmlns="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xmlns="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xmlns="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xmlns="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xmlns="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xmlns="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xmlns="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xmlns="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xmlns="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xmlns="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xmlns="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xmlns="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xmlns="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xmlns="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xmlns="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xmlns="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xmlns="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xmlns="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xmlns="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xmlns="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xmlns="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xmlns="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xmlns="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xmlns="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xmlns="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xmlns="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xmlns="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xmlns="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xmlns="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xmlns="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xmlns="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xmlns="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xmlns="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xmlns="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xmlns="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xmlns="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xmlns="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xmlns="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xmlns="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xmlns="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xmlns="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xmlns="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xmlns="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xmlns="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xmlns="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xmlns="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xmlns="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xmlns="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xmlns="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xmlns="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xmlns="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xmlns="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xmlns="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xmlns="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xmlns="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xmlns="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xmlns="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xmlns="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xmlns="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xmlns="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xmlns="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xmlns="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xmlns="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xmlns="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xmlns="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xmlns="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xmlns="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xmlns="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xmlns="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xmlns="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xmlns="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xmlns="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xmlns="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xmlns="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xmlns="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xmlns="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xmlns="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xmlns="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xmlns="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xmlns="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xmlns="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xmlns="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xmlns="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xmlns="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xmlns="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xmlns="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xmlns="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xmlns="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xmlns="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xmlns="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xmlns="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xmlns="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xmlns="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xmlns="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xmlns="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xmlns="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xmlns="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xmlns="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xmlns="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xmlns="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xmlns="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xmlns="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xmlns="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xmlns="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xmlns="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xmlns="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xmlns="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xmlns="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xmlns="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xmlns="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xmlns="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xmlns="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xmlns="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xmlns="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xmlns="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xmlns="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xmlns="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xmlns="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xmlns="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xmlns="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xmlns="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xmlns="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xmlns="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xmlns="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xmlns="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xmlns="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xmlns="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xmlns="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xmlns="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xmlns="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xmlns="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xmlns="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xmlns="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xmlns="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xmlns="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xmlns="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xmlns="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xmlns="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xmlns="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xmlns="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xmlns="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xmlns="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xmlns="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xmlns="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xmlns="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xmlns="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xmlns="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xmlns="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xmlns="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xmlns="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xmlns="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xmlns="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xmlns="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xmlns="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xmlns="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xmlns="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xmlns="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xmlns="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xmlns="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xmlns="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xmlns="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xmlns="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xmlns="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xmlns="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xmlns="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xmlns="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xmlns="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xmlns="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xmlns="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xmlns="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xmlns="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xmlns="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xmlns="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xmlns="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xmlns="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xmlns="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xmlns="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xmlns="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xmlns="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xmlns="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xmlns="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xmlns="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xmlns="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xmlns="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xmlns="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xmlns="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xmlns="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xmlns="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xmlns="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xmlns="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xmlns="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xmlns="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xmlns="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xmlns="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xmlns="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xmlns="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xmlns="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xmlns="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xmlns="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xmlns="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xmlns="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xmlns="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xmlns="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xmlns="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xmlns="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xmlns="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xmlns="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xmlns="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xmlns="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xmlns="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987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8431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95;p14">
              <a:extLst>
                <a:ext uri="{FF2B5EF4-FFF2-40B4-BE49-F238E27FC236}">
                  <a16:creationId xmlns:a16="http://schemas.microsoft.com/office/drawing/2014/main" xmlns="" id="{D06F31EF-754A-4F9F-A77D-7C1C58F47361}"/>
                </a:ext>
              </a:extLst>
            </p:cNvPr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99;p14">
              <a:extLst>
                <a:ext uri="{FF2B5EF4-FFF2-40B4-BE49-F238E27FC236}">
                  <a16:creationId xmlns:a16="http://schemas.microsoft.com/office/drawing/2014/main" xmlns="" id="{B5709D43-3D83-463A-9E8C-6FA8BF6FE3F4}"/>
                </a:ext>
              </a:extLst>
            </p:cNvPr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02;p14">
              <a:extLst>
                <a:ext uri="{FF2B5EF4-FFF2-40B4-BE49-F238E27FC236}">
                  <a16:creationId xmlns:a16="http://schemas.microsoft.com/office/drawing/2014/main" xmlns="" id="{7E2F91D5-68DF-48A6-8869-7FD6B10D5313}"/>
                </a:ext>
              </a:extLst>
            </p:cNvPr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5;p14">
              <a:extLst>
                <a:ext uri="{FF2B5EF4-FFF2-40B4-BE49-F238E27FC236}">
                  <a16:creationId xmlns:a16="http://schemas.microsoft.com/office/drawing/2014/main" xmlns="" id="{18466ED5-E416-4DE1-A4F7-CD23EAA77B79}"/>
                </a:ext>
              </a:extLst>
            </p:cNvPr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8;p14">
              <a:extLst>
                <a:ext uri="{FF2B5EF4-FFF2-40B4-BE49-F238E27FC236}">
                  <a16:creationId xmlns:a16="http://schemas.microsoft.com/office/drawing/2014/main" xmlns="" id="{11848AC2-1101-45B6-ABB6-4FD06AA8642A}"/>
                </a:ext>
              </a:extLst>
            </p:cNvPr>
            <p:cNvSpPr/>
            <p:nvPr/>
          </p:nvSpPr>
          <p:spPr>
            <a:xfrm>
              <a:off x="8341543" y="292270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1;p14">
              <a:extLst>
                <a:ext uri="{FF2B5EF4-FFF2-40B4-BE49-F238E27FC236}">
                  <a16:creationId xmlns:a16="http://schemas.microsoft.com/office/drawing/2014/main" xmlns="" id="{87C36489-2782-4D32-8AFF-590446FE6759}"/>
                </a:ext>
              </a:extLst>
            </p:cNvPr>
            <p:cNvSpPr/>
            <p:nvPr/>
          </p:nvSpPr>
          <p:spPr>
            <a:xfrm>
              <a:off x="8341543" y="348363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515326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940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6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2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3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3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2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C96-BDDD-4BF3-8109-0F706CB149A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50737-7B22-4492-863D-F01FEB205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9.wdp"/><Relationship Id="rId18" Type="http://schemas.openxmlformats.org/officeDocument/2006/relationships/image" Target="../media/image12.png"/><Relationship Id="rId3" Type="http://schemas.microsoft.com/office/2007/relationships/hdphoto" Target="../media/hdphoto4.wdp"/><Relationship Id="rId7" Type="http://schemas.microsoft.com/office/2007/relationships/hdphoto" Target="../media/hdphoto6.wdp"/><Relationship Id="rId12" Type="http://schemas.openxmlformats.org/officeDocument/2006/relationships/image" Target="../media/image9.png"/><Relationship Id="rId17" Type="http://schemas.microsoft.com/office/2007/relationships/hdphoto" Target="../media/hdphoto11.wdp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11" Type="http://schemas.microsoft.com/office/2007/relationships/hdphoto" Target="../media/hdphoto8.wdp"/><Relationship Id="rId5" Type="http://schemas.microsoft.com/office/2007/relationships/hdphoto" Target="../media/hdphoto5.wdp"/><Relationship Id="rId15" Type="http://schemas.microsoft.com/office/2007/relationships/hdphoto" Target="../media/hdphoto10.wdp"/><Relationship Id="rId10" Type="http://schemas.openxmlformats.org/officeDocument/2006/relationships/image" Target="../media/image8.png"/><Relationship Id="rId19" Type="http://schemas.microsoft.com/office/2007/relationships/hdphoto" Target="../media/hdphoto12.wdp"/><Relationship Id="rId4" Type="http://schemas.openxmlformats.org/officeDocument/2006/relationships/image" Target="../media/image5.png"/><Relationship Id="rId9" Type="http://schemas.microsoft.com/office/2007/relationships/hdphoto" Target="../media/hdphoto7.wdp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5044254-DE52-4029-B43E-ACD26C567FBA}"/>
              </a:ext>
            </a:extLst>
          </p:cNvPr>
          <p:cNvGrpSpPr/>
          <p:nvPr/>
        </p:nvGrpSpPr>
        <p:grpSpPr>
          <a:xfrm>
            <a:off x="993911" y="106016"/>
            <a:ext cx="2654064" cy="107789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:a16="http://schemas.microsoft.com/office/drawing/2014/main" xmlns="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" name="Rectangle: Top Corners Rounded 2">
                <a:extLst>
                  <a:ext uri="{FF2B5EF4-FFF2-40B4-BE49-F238E27FC236}">
                    <a16:creationId xmlns:a16="http://schemas.microsoft.com/office/drawing/2014/main" xmlns="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CHỦ ĐỀ 1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3265339" y="317237"/>
            <a:ext cx="616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ÔN TẬP VÀ BỔ SUNG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2289532" y="1594356"/>
            <a:ext cx="7420429" cy="275152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BÀI 3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CÁC THÀNH PHẦN CỦA 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PHÉP CỘNG, PHÉP TRỪ</a:t>
            </a:r>
          </a:p>
        </p:txBody>
      </p:sp>
    </p:spTree>
    <p:extLst>
      <p:ext uri="{BB962C8B-B14F-4D97-AF65-F5344CB8AC3E}">
        <p14:creationId xmlns:p14="http://schemas.microsoft.com/office/powerpoint/2010/main" val="4236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hông có mô tả.">
            <a:extLst>
              <a:ext uri="{FF2B5EF4-FFF2-40B4-BE49-F238E27FC236}">
                <a16:creationId xmlns:a16="http://schemas.microsoft.com/office/drawing/2014/main" xmlns="" id="{AD557C5A-C255-4C78-87E6-665317A38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157247" y="120848"/>
            <a:ext cx="2783540" cy="108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4C0F931-482B-274C-AC72-6864C961D75D}"/>
              </a:ext>
            </a:extLst>
          </p:cNvPr>
          <p:cNvSpPr txBox="1"/>
          <p:nvPr/>
        </p:nvSpPr>
        <p:spPr>
          <a:xfrm>
            <a:off x="4707041" y="466613"/>
            <a:ext cx="2777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dirty="0"/>
              <a:t>Số hạng, tổng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xmlns="" id="{838F6D19-1DC5-A344-B56D-6D8F3BFDA999}"/>
              </a:ext>
            </a:extLst>
          </p:cNvPr>
          <p:cNvSpPr/>
          <p:nvPr/>
        </p:nvSpPr>
        <p:spPr>
          <a:xfrm>
            <a:off x="4587484" y="260632"/>
            <a:ext cx="3017032" cy="935182"/>
          </a:xfrm>
          <a:prstGeom prst="roundRect">
            <a:avLst/>
          </a:prstGeom>
          <a:noFill/>
          <a:ln w="28575">
            <a:solidFill>
              <a:srgbClr val="81C95B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9EA6A6D-DC47-4246-A0C1-5323E91319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33000"/>
                    </a14:imgEffect>
                    <a14:imgEffect>
                      <a14:brightnessContrast brigh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87" t="6640"/>
          <a:stretch/>
        </p:blipFill>
        <p:spPr>
          <a:xfrm>
            <a:off x="1326238" y="1534766"/>
            <a:ext cx="5465137" cy="192757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138138FD-108B-BF45-9397-EFBF2C1B11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569" b="93780" l="9551" r="89888">
                        <a14:foregroundMark x1="24719" y1="24880" x2="67416" y2="28230"/>
                        <a14:foregroundMark x1="67416" y1="27273" x2="26966" y2="21053"/>
                        <a14:foregroundMark x1="67416" y1="93780" x2="67416" y2="93780"/>
                        <a14:foregroundMark x1="38764" y1="12440" x2="38764" y2="12440"/>
                        <a14:foregroundMark x1="41573" y1="12440" x2="61798" y2="14833"/>
                        <a14:foregroundMark x1="61798" y1="13876" x2="40449" y2="12440"/>
                        <a14:foregroundMark x1="40449" y1="11483" x2="62360" y2="12440"/>
                        <a14:foregroundMark x1="62360" y1="12440" x2="64607" y2="13397"/>
                        <a14:foregroundMark x1="56180" y1="36842" x2="51685" y2="34450"/>
                      </a14:backgroundRemoval>
                    </a14:imgEffect>
                    <a14:imgEffect>
                      <a14:sharpenSoften amount="27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313">
            <a:off x="9671411" y="1715969"/>
            <a:ext cx="1707395" cy="2004750"/>
          </a:xfrm>
          <a:prstGeom prst="rect">
            <a:avLst/>
          </a:prstGeom>
        </p:spPr>
      </p:pic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xmlns="" id="{25EA6013-7E67-034B-9D36-BB0351535865}"/>
              </a:ext>
            </a:extLst>
          </p:cNvPr>
          <p:cNvSpPr/>
          <p:nvPr/>
        </p:nvSpPr>
        <p:spPr>
          <a:xfrm>
            <a:off x="7807988" y="852604"/>
            <a:ext cx="2536546" cy="921898"/>
          </a:xfrm>
          <a:prstGeom prst="wedgeRoundRectCallout">
            <a:avLst>
              <a:gd name="adj1" fmla="val 38889"/>
              <a:gd name="adj2" fmla="val 783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56E6917-7C48-2E46-AC41-8CDF7E90AC50}"/>
              </a:ext>
            </a:extLst>
          </p:cNvPr>
          <p:cNvSpPr/>
          <p:nvPr/>
        </p:nvSpPr>
        <p:spPr>
          <a:xfrm>
            <a:off x="7807988" y="898241"/>
            <a:ext cx="25365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400" dirty="0"/>
              <a:t>Có tất cả bao nhiêu con cá?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F7EF86E7-64FA-3D40-A5C6-3BC2B5E28142}"/>
              </a:ext>
            </a:extLst>
          </p:cNvPr>
          <p:cNvSpPr/>
          <p:nvPr/>
        </p:nvSpPr>
        <p:spPr>
          <a:xfrm>
            <a:off x="7281146" y="2681907"/>
            <a:ext cx="31727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/>
              <a:t>6 + 3 = 9</a:t>
            </a:r>
          </a:p>
          <a:p>
            <a:r>
              <a:rPr lang="x-none" sz="2400" dirty="0"/>
              <a:t>Có tất cả 9 con cá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3F49F5F3-A722-BF46-9F89-0D927E6D9D74}"/>
              </a:ext>
            </a:extLst>
          </p:cNvPr>
          <p:cNvSpPr/>
          <p:nvPr/>
        </p:nvSpPr>
        <p:spPr>
          <a:xfrm>
            <a:off x="1271588" y="3600754"/>
            <a:ext cx="9279506" cy="2773171"/>
          </a:xfrm>
          <a:prstGeom prst="roundRect">
            <a:avLst/>
          </a:prstGeom>
          <a:solidFill>
            <a:srgbClr val="FFE285">
              <a:alpha val="85000"/>
            </a:srgbClr>
          </a:solidFill>
          <a:ln>
            <a:solidFill>
              <a:srgbClr val="FFE285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249B2C73-DE33-5941-BF82-FF69031650DC}"/>
              </a:ext>
            </a:extLst>
          </p:cNvPr>
          <p:cNvSpPr/>
          <p:nvPr/>
        </p:nvSpPr>
        <p:spPr>
          <a:xfrm>
            <a:off x="2392443" y="3866016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3CE561D-F7FA-1645-A396-FC83B773FD40}"/>
              </a:ext>
            </a:extLst>
          </p:cNvPr>
          <p:cNvSpPr txBox="1"/>
          <p:nvPr/>
        </p:nvSpPr>
        <p:spPr>
          <a:xfrm>
            <a:off x="3742294" y="3972889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6A9E1B99-BCD5-C84C-9992-6829CA85A03B}"/>
              </a:ext>
            </a:extLst>
          </p:cNvPr>
          <p:cNvSpPr/>
          <p:nvPr/>
        </p:nvSpPr>
        <p:spPr>
          <a:xfrm>
            <a:off x="5591318" y="3866016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80E8278-0C67-5E4D-8E5B-7A693B3240FC}"/>
              </a:ext>
            </a:extLst>
          </p:cNvPr>
          <p:cNvSpPr txBox="1"/>
          <p:nvPr/>
        </p:nvSpPr>
        <p:spPr>
          <a:xfrm>
            <a:off x="6688424" y="3972889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78023970-C700-F244-99FF-9A78C039F25C}"/>
              </a:ext>
            </a:extLst>
          </p:cNvPr>
          <p:cNvSpPr/>
          <p:nvPr/>
        </p:nvSpPr>
        <p:spPr>
          <a:xfrm>
            <a:off x="8515518" y="3879303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xmlns="" id="{E3225007-6AA7-9243-A487-A6331DD16698}"/>
              </a:ext>
            </a:extLst>
          </p:cNvPr>
          <p:cNvSpPr/>
          <p:nvPr/>
        </p:nvSpPr>
        <p:spPr>
          <a:xfrm>
            <a:off x="1760019" y="4693029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solidFill>
                  <a:srgbClr val="FF0000"/>
                </a:solidFill>
              </a:rPr>
              <a:t>Số hạng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39E630E8-77CB-DF4B-9878-C4B0E60751C4}"/>
              </a:ext>
            </a:extLst>
          </p:cNvPr>
          <p:cNvSpPr/>
          <p:nvPr/>
        </p:nvSpPr>
        <p:spPr>
          <a:xfrm>
            <a:off x="4985309" y="4693028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solidFill>
                  <a:srgbClr val="FF0000"/>
                </a:solidFill>
              </a:rPr>
              <a:t>Số hạng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039AA5FF-29E5-1D43-9134-AE7C018B507C}"/>
              </a:ext>
            </a:extLst>
          </p:cNvPr>
          <p:cNvSpPr/>
          <p:nvPr/>
        </p:nvSpPr>
        <p:spPr>
          <a:xfrm>
            <a:off x="8016046" y="4687905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solidFill>
                  <a:srgbClr val="FF0000"/>
                </a:solidFill>
              </a:rPr>
              <a:t>Tổng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xmlns="" id="{513D04D6-B31B-AC4A-88A4-E0A1A018BEED}"/>
              </a:ext>
            </a:extLst>
          </p:cNvPr>
          <p:cNvSpPr/>
          <p:nvPr/>
        </p:nvSpPr>
        <p:spPr>
          <a:xfrm rot="5400000">
            <a:off x="4075075" y="2959175"/>
            <a:ext cx="401243" cy="5031356"/>
          </a:xfrm>
          <a:prstGeom prst="rightBrace">
            <a:avLst>
              <a:gd name="adj1" fmla="val 6001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AFD42E6-1AE5-F847-A74A-9778B727A543}"/>
              </a:ext>
            </a:extLst>
          </p:cNvPr>
          <p:cNvSpPr/>
          <p:nvPr/>
        </p:nvSpPr>
        <p:spPr>
          <a:xfrm>
            <a:off x="1796572" y="5744505"/>
            <a:ext cx="49948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800" dirty="0"/>
              <a:t>6 + 3 cũng gọi là tổng.</a:t>
            </a:r>
          </a:p>
        </p:txBody>
      </p:sp>
    </p:spTree>
    <p:extLst>
      <p:ext uri="{BB962C8B-B14F-4D97-AF65-F5344CB8AC3E}">
        <p14:creationId xmlns:p14="http://schemas.microsoft.com/office/powerpoint/2010/main" val="305569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6" presetClass="emph" presetSubtype="0" repeatCount="2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" dur="500" tmFilter="0, 0; .2, .5; .8, .5; 1, 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6" dur="250" autoRev="1" fill="hold"/>
                                            <p:tgtEl>
                                              <p:spTgt spid="2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7" presetID="26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8" dur="500" tmFilter="0, 0; .2, .5; .8, .5; 1, 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9" dur="250" autoRev="1" fill="hold"/>
                                            <p:tgtEl>
                                              <p:spTgt spid="21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0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/>
          <p:bldP spid="20" grpId="1"/>
          <p:bldP spid="21" grpId="0" animBg="1"/>
          <p:bldP spid="21" grpId="1" animBg="1"/>
          <p:bldP spid="26" grpId="0" animBg="1"/>
          <p:bldP spid="27" grpId="0"/>
          <p:bldP spid="28" grpId="0" build="p"/>
          <p:bldP spid="4" grpId="0" animBg="1"/>
          <p:bldP spid="30" grpId="0" animBg="1"/>
          <p:bldP spid="8" grpId="0"/>
          <p:bldP spid="32" grpId="0" animBg="1"/>
          <p:bldP spid="33" grpId="0"/>
          <p:bldP spid="34" grpId="0" animBg="1"/>
          <p:bldP spid="35" grpId="0" animBg="1"/>
          <p:bldP spid="37" grpId="0" animBg="1"/>
          <p:bldP spid="42" grpId="0" animBg="1"/>
          <p:bldP spid="9" grpId="0" animBg="1"/>
          <p:bldP spid="4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6" presetClass="emph" presetSubtype="0" repeatCount="2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" dur="500" tmFilter="0, 0; .2, .5; .8, .5; 1, 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6" dur="250" autoRev="1" fill="hold"/>
                                            <p:tgtEl>
                                              <p:spTgt spid="2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7" presetID="26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8" dur="500" tmFilter="0, 0; .2, .5; .8, .5; 1, 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9" dur="250" autoRev="1" fill="hold"/>
                                            <p:tgtEl>
                                              <p:spTgt spid="21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0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/>
          <p:bldP spid="20" grpId="1"/>
          <p:bldP spid="21" grpId="0" animBg="1"/>
          <p:bldP spid="21" grpId="1" animBg="1"/>
          <p:bldP spid="26" grpId="0" animBg="1"/>
          <p:bldP spid="27" grpId="0"/>
          <p:bldP spid="28" grpId="0" build="p"/>
          <p:bldP spid="4" grpId="0" animBg="1"/>
          <p:bldP spid="30" grpId="0" animBg="1"/>
          <p:bldP spid="8" grpId="0"/>
          <p:bldP spid="32" grpId="0" animBg="1"/>
          <p:bldP spid="33" grpId="0"/>
          <p:bldP spid="34" grpId="0" animBg="1"/>
          <p:bldP spid="35" grpId="0" animBg="1"/>
          <p:bldP spid="37" grpId="0" animBg="1"/>
          <p:bldP spid="42" grpId="0" animBg="1"/>
          <p:bldP spid="9" grpId="0" animBg="1"/>
          <p:bldP spid="43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hông có mô tả.">
            <a:extLst>
              <a:ext uri="{FF2B5EF4-FFF2-40B4-BE49-F238E27FC236}">
                <a16:creationId xmlns:a16="http://schemas.microsoft.com/office/drawing/2014/main" xmlns="" id="{9D54AE05-8A99-457D-B438-FD1B2C6191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135560" y="107247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4D819D5-7711-9E42-981E-B0A9BED2D81B}"/>
              </a:ext>
            </a:extLst>
          </p:cNvPr>
          <p:cNvGrpSpPr/>
          <p:nvPr/>
        </p:nvGrpSpPr>
        <p:grpSpPr>
          <a:xfrm>
            <a:off x="5331368" y="256535"/>
            <a:ext cx="605826" cy="830997"/>
            <a:chOff x="3174278" y="237323"/>
            <a:chExt cx="605826" cy="830997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C82575A4-88F7-D34D-B0B5-81085FEC9A08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E451656B-C2D2-3745-9C3D-BA776BAA5F4D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377527C-1354-B34E-9A27-5261A9BC6210}"/>
              </a:ext>
            </a:extLst>
          </p:cNvPr>
          <p:cNvSpPr txBox="1"/>
          <p:nvPr/>
        </p:nvSpPr>
        <p:spPr>
          <a:xfrm>
            <a:off x="5991563" y="481644"/>
            <a:ext cx="919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/>
              <a:t>Số?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B33949F1-1A7B-1C4C-8367-426B16DB76E0}"/>
              </a:ext>
            </a:extLst>
          </p:cNvPr>
          <p:cNvSpPr/>
          <p:nvPr/>
        </p:nvSpPr>
        <p:spPr>
          <a:xfrm>
            <a:off x="4587484" y="266282"/>
            <a:ext cx="3017032" cy="935182"/>
          </a:xfrm>
          <a:prstGeom prst="roundRect">
            <a:avLst/>
          </a:prstGeom>
          <a:noFill/>
          <a:ln w="28575">
            <a:solidFill>
              <a:srgbClr val="81C95B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aphicFrame>
        <p:nvGraphicFramePr>
          <p:cNvPr id="87" name="Table 7">
            <a:extLst>
              <a:ext uri="{FF2B5EF4-FFF2-40B4-BE49-F238E27FC236}">
                <a16:creationId xmlns:a16="http://schemas.microsoft.com/office/drawing/2014/main" xmlns="" id="{5A16902F-1C07-BE44-A0EB-E954B63972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58348" y="1953771"/>
          <a:ext cx="8951843" cy="334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579">
                  <a:extLst>
                    <a:ext uri="{9D8B030D-6E8A-4147-A177-3AD203B41FA5}">
                      <a16:colId xmlns:a16="http://schemas.microsoft.com/office/drawing/2014/main" xmlns="" val="2730818847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xmlns="" val="2084869629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xmlns="" val="496326188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xmlns="" val="3763388343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xmlns="" val="2554407999"/>
                    </a:ext>
                  </a:extLst>
                </a:gridCol>
              </a:tblGrid>
              <a:tr h="1189947">
                <a:tc>
                  <a:txBody>
                    <a:bodyPr/>
                    <a:lstStyle/>
                    <a:p>
                      <a:pPr algn="ctr"/>
                      <a:r>
                        <a:rPr lang="x-none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Số hạng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b="0" dirty="0">
                          <a:solidFill>
                            <a:schemeClr val="tx1"/>
                          </a:solidFill>
                          <a:latin typeface="+mn-lt"/>
                        </a:rPr>
                        <a:t>62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4669738"/>
                  </a:ext>
                </a:extLst>
              </a:tr>
              <a:tr h="1155327">
                <a:tc>
                  <a:txBody>
                    <a:bodyPr/>
                    <a:lstStyle/>
                    <a:p>
                      <a:pPr algn="ctr"/>
                      <a:r>
                        <a:rPr lang="x-none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Số hạng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x-non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9958744"/>
                  </a:ext>
                </a:extLst>
              </a:tr>
              <a:tr h="1001825">
                <a:tc>
                  <a:txBody>
                    <a:bodyPr/>
                    <a:lstStyle/>
                    <a:p>
                      <a:pPr algn="ctr"/>
                      <a:r>
                        <a:rPr lang="x-none" sz="2800" dirty="0">
                          <a:solidFill>
                            <a:schemeClr val="tx1"/>
                          </a:solidFill>
                        </a:rPr>
                        <a:t>Tổng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>
                          <a:solidFill>
                            <a:schemeClr val="tx1"/>
                          </a:solidFill>
                        </a:rPr>
                        <a:t>?</a:t>
                      </a:r>
                      <a:endParaRPr lang="x-non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597642"/>
                  </a:ext>
                </a:extLst>
              </a:tr>
            </a:tbl>
          </a:graphicData>
        </a:graphic>
      </p:graphicFrame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1BFDA5F1-4E85-FB4A-8669-873F9D912863}"/>
              </a:ext>
            </a:extLst>
          </p:cNvPr>
          <p:cNvSpPr/>
          <p:nvPr/>
        </p:nvSpPr>
        <p:spPr>
          <a:xfrm>
            <a:off x="5623452" y="4509368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dirty="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ED82FBA9-39D9-9248-AD3C-471DC7A77450}"/>
              </a:ext>
            </a:extLst>
          </p:cNvPr>
          <p:cNvSpPr/>
          <p:nvPr/>
        </p:nvSpPr>
        <p:spPr>
          <a:xfrm>
            <a:off x="7352861" y="4509368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0A185D63-3B62-2B43-9446-535681FA3FDA}"/>
              </a:ext>
            </a:extLst>
          </p:cNvPr>
          <p:cNvSpPr/>
          <p:nvPr/>
        </p:nvSpPr>
        <p:spPr>
          <a:xfrm>
            <a:off x="9082270" y="4509367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dirty="0">
                <a:solidFill>
                  <a:srgbClr val="FF0000"/>
                </a:solidFill>
              </a:rPr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428928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 animBg="1"/>
          <p:bldP spid="88" grpId="0" animBg="1"/>
          <p:bldP spid="94" grpId="0" animBg="1"/>
          <p:bldP spid="9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1"/>
          <p:bldP spid="11" grpId="0" animBg="1"/>
          <p:bldP spid="88" grpId="0" animBg="1"/>
          <p:bldP spid="94" grpId="0" animBg="1"/>
          <p:bldP spid="95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B3BB26BA-8639-C648-B4B7-72D44B69FE5E}"/>
              </a:ext>
            </a:extLst>
          </p:cNvPr>
          <p:cNvGrpSpPr/>
          <p:nvPr/>
        </p:nvGrpSpPr>
        <p:grpSpPr>
          <a:xfrm>
            <a:off x="816102" y="237056"/>
            <a:ext cx="605826" cy="830997"/>
            <a:chOff x="3174278" y="237323"/>
            <a:chExt cx="605826" cy="83099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066251AE-E76C-E545-8121-1575A00EA05E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AAAA6012-434E-2046-9EF1-B14C33BF4033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D18EF11-E00A-A54A-8E9E-1BC0A581AC63}"/>
              </a:ext>
            </a:extLst>
          </p:cNvPr>
          <p:cNvSpPr txBox="1"/>
          <p:nvPr/>
        </p:nvSpPr>
        <p:spPr>
          <a:xfrm>
            <a:off x="1476297" y="462165"/>
            <a:ext cx="8372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/>
              <a:t>Đặt tính rồi tính tổng, biết các số hạng là: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E33E9B5-3C86-E54F-A74C-C8CD7E665D9F}"/>
              </a:ext>
            </a:extLst>
          </p:cNvPr>
          <p:cNvGrpSpPr/>
          <p:nvPr/>
        </p:nvGrpSpPr>
        <p:grpSpPr>
          <a:xfrm>
            <a:off x="7761095" y="1480932"/>
            <a:ext cx="3458817" cy="3896135"/>
            <a:chOff x="7545942" y="1480932"/>
            <a:chExt cx="3458817" cy="389613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xmlns="" id="{E9B4B7AD-52AC-344B-88D4-2ABE84B0C3A4}"/>
                </a:ext>
              </a:extLst>
            </p:cNvPr>
            <p:cNvGrpSpPr/>
            <p:nvPr/>
          </p:nvGrpSpPr>
          <p:grpSpPr>
            <a:xfrm>
              <a:off x="7545942" y="1480932"/>
              <a:ext cx="3458817" cy="3896135"/>
              <a:chOff x="7545942" y="1480932"/>
              <a:chExt cx="3458817" cy="3896135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xmlns="" id="{7E23A10D-5B40-D945-A0E5-BBFC3C735B2A}"/>
                  </a:ext>
                </a:extLst>
              </p:cNvPr>
              <p:cNvGrpSpPr/>
              <p:nvPr/>
            </p:nvGrpSpPr>
            <p:grpSpPr>
              <a:xfrm>
                <a:off x="7545942" y="1480932"/>
                <a:ext cx="3458817" cy="3896135"/>
                <a:chOff x="6944139" y="1152943"/>
                <a:chExt cx="3836504" cy="4515675"/>
              </a:xfrm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xmlns="" id="{F5B6A79A-3FE6-7944-9DBA-4461032442C1}"/>
                    </a:ext>
                  </a:extLst>
                </p:cNvPr>
                <p:cNvSpPr/>
                <p:nvPr/>
              </p:nvSpPr>
              <p:spPr>
                <a:xfrm>
                  <a:off x="7096539" y="1437862"/>
                  <a:ext cx="3684104" cy="4230756"/>
                </a:xfrm>
                <a:prstGeom prst="rect">
                  <a:avLst/>
                </a:prstGeom>
                <a:solidFill>
                  <a:srgbClr val="EBF2DE">
                    <a:alpha val="88000"/>
                  </a:srgbClr>
                </a:solidFill>
                <a:ln>
                  <a:solidFill>
                    <a:srgbClr val="EBF2DE"/>
                  </a:solidFill>
                  <a:extLst>
                    <a:ext uri="{C807C97D-BFC1-408E-A445-0C87EB9F89A2}">
                      <ask:lineSketchStyleProps xmlns:ask="http://schemas.microsoft.com/office/drawing/2018/sketchyshapes" xmlns="" sd="86837363">
                        <a:custGeom>
                          <a:avLst/>
                          <a:gdLst>
                            <a:gd name="connsiteX0" fmla="*/ 0 w 3321420"/>
                            <a:gd name="connsiteY0" fmla="*/ 0 h 3650306"/>
                            <a:gd name="connsiteX1" fmla="*/ 564641 w 3321420"/>
                            <a:gd name="connsiteY1" fmla="*/ 0 h 3650306"/>
                            <a:gd name="connsiteX2" fmla="*/ 1129283 w 3321420"/>
                            <a:gd name="connsiteY2" fmla="*/ 0 h 3650306"/>
                            <a:gd name="connsiteX3" fmla="*/ 1793567 w 3321420"/>
                            <a:gd name="connsiteY3" fmla="*/ 0 h 3650306"/>
                            <a:gd name="connsiteX4" fmla="*/ 2358208 w 3321420"/>
                            <a:gd name="connsiteY4" fmla="*/ 0 h 3650306"/>
                            <a:gd name="connsiteX5" fmla="*/ 3321420 w 3321420"/>
                            <a:gd name="connsiteY5" fmla="*/ 0 h 3650306"/>
                            <a:gd name="connsiteX6" fmla="*/ 3321420 w 3321420"/>
                            <a:gd name="connsiteY6" fmla="*/ 535378 h 3650306"/>
                            <a:gd name="connsiteX7" fmla="*/ 3321420 w 3321420"/>
                            <a:gd name="connsiteY7" fmla="*/ 1070756 h 3650306"/>
                            <a:gd name="connsiteX8" fmla="*/ 3321420 w 3321420"/>
                            <a:gd name="connsiteY8" fmla="*/ 1715644 h 3650306"/>
                            <a:gd name="connsiteX9" fmla="*/ 3321420 w 3321420"/>
                            <a:gd name="connsiteY9" fmla="*/ 2214519 h 3650306"/>
                            <a:gd name="connsiteX10" fmla="*/ 3321420 w 3321420"/>
                            <a:gd name="connsiteY10" fmla="*/ 2822903 h 3650306"/>
                            <a:gd name="connsiteX11" fmla="*/ 3321420 w 3321420"/>
                            <a:gd name="connsiteY11" fmla="*/ 3650306 h 3650306"/>
                            <a:gd name="connsiteX12" fmla="*/ 2590708 w 3321420"/>
                            <a:gd name="connsiteY12" fmla="*/ 3650306 h 3650306"/>
                            <a:gd name="connsiteX13" fmla="*/ 1859995 w 3321420"/>
                            <a:gd name="connsiteY13" fmla="*/ 3650306 h 3650306"/>
                            <a:gd name="connsiteX14" fmla="*/ 1295354 w 3321420"/>
                            <a:gd name="connsiteY14" fmla="*/ 3650306 h 3650306"/>
                            <a:gd name="connsiteX15" fmla="*/ 664284 w 3321420"/>
                            <a:gd name="connsiteY15" fmla="*/ 3650306 h 3650306"/>
                            <a:gd name="connsiteX16" fmla="*/ 0 w 3321420"/>
                            <a:gd name="connsiteY16" fmla="*/ 3650306 h 3650306"/>
                            <a:gd name="connsiteX17" fmla="*/ 0 w 3321420"/>
                            <a:gd name="connsiteY17" fmla="*/ 3078425 h 3650306"/>
                            <a:gd name="connsiteX18" fmla="*/ 0 w 3321420"/>
                            <a:gd name="connsiteY18" fmla="*/ 2397034 h 3650306"/>
                            <a:gd name="connsiteX19" fmla="*/ 0 w 3321420"/>
                            <a:gd name="connsiteY19" fmla="*/ 1715644 h 3650306"/>
                            <a:gd name="connsiteX20" fmla="*/ 0 w 3321420"/>
                            <a:gd name="connsiteY20" fmla="*/ 1070756 h 3650306"/>
                            <a:gd name="connsiteX21" fmla="*/ 0 w 3321420"/>
                            <a:gd name="connsiteY21" fmla="*/ 0 h 365030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</a:cxnLst>
                          <a:rect l="l" t="t" r="r" b="b"/>
                          <a:pathLst>
                            <a:path w="3321420" h="3650306" fill="none" extrusionOk="0">
                              <a:moveTo>
                                <a:pt x="0" y="0"/>
                              </a:moveTo>
                              <a:cubicBezTo>
                                <a:pt x="193367" y="24616"/>
                                <a:pt x="401962" y="-16517"/>
                                <a:pt x="564641" y="0"/>
                              </a:cubicBezTo>
                              <a:cubicBezTo>
                                <a:pt x="727320" y="16517"/>
                                <a:pt x="955231" y="4311"/>
                                <a:pt x="1129283" y="0"/>
                              </a:cubicBezTo>
                              <a:cubicBezTo>
                                <a:pt x="1303335" y="-4311"/>
                                <a:pt x="1568445" y="-10374"/>
                                <a:pt x="1793567" y="0"/>
                              </a:cubicBezTo>
                              <a:cubicBezTo>
                                <a:pt x="2018689" y="10374"/>
                                <a:pt x="2107616" y="-2195"/>
                                <a:pt x="2358208" y="0"/>
                              </a:cubicBezTo>
                              <a:cubicBezTo>
                                <a:pt x="2608800" y="2195"/>
                                <a:pt x="3052899" y="-7359"/>
                                <a:pt x="3321420" y="0"/>
                              </a:cubicBezTo>
                              <a:cubicBezTo>
                                <a:pt x="3318523" y="178540"/>
                                <a:pt x="3344597" y="404183"/>
                                <a:pt x="3321420" y="535378"/>
                              </a:cubicBezTo>
                              <a:cubicBezTo>
                                <a:pt x="3298243" y="666573"/>
                                <a:pt x="3339035" y="808659"/>
                                <a:pt x="3321420" y="1070756"/>
                              </a:cubicBezTo>
                              <a:cubicBezTo>
                                <a:pt x="3303805" y="1332853"/>
                                <a:pt x="3337976" y="1446141"/>
                                <a:pt x="3321420" y="1715644"/>
                              </a:cubicBezTo>
                              <a:cubicBezTo>
                                <a:pt x="3304864" y="1985147"/>
                                <a:pt x="3309765" y="2014470"/>
                                <a:pt x="3321420" y="2214519"/>
                              </a:cubicBezTo>
                              <a:cubicBezTo>
                                <a:pt x="3333075" y="2414568"/>
                                <a:pt x="3294221" y="2657655"/>
                                <a:pt x="3321420" y="2822903"/>
                              </a:cubicBezTo>
                              <a:cubicBezTo>
                                <a:pt x="3348619" y="2988151"/>
                                <a:pt x="3300305" y="3391133"/>
                                <a:pt x="3321420" y="3650306"/>
                              </a:cubicBezTo>
                              <a:cubicBezTo>
                                <a:pt x="3026824" y="3664067"/>
                                <a:pt x="2868889" y="3652193"/>
                                <a:pt x="2590708" y="3650306"/>
                              </a:cubicBezTo>
                              <a:cubicBezTo>
                                <a:pt x="2312527" y="3648419"/>
                                <a:pt x="2221982" y="3679002"/>
                                <a:pt x="1859995" y="3650306"/>
                              </a:cubicBezTo>
                              <a:cubicBezTo>
                                <a:pt x="1498008" y="3621610"/>
                                <a:pt x="1512935" y="3657730"/>
                                <a:pt x="1295354" y="3650306"/>
                              </a:cubicBezTo>
                              <a:cubicBezTo>
                                <a:pt x="1077773" y="3642882"/>
                                <a:pt x="964826" y="3680083"/>
                                <a:pt x="664284" y="3650306"/>
                              </a:cubicBezTo>
                              <a:cubicBezTo>
                                <a:pt x="363742" y="3620530"/>
                                <a:pt x="326508" y="3656157"/>
                                <a:pt x="0" y="3650306"/>
                              </a:cubicBezTo>
                              <a:cubicBezTo>
                                <a:pt x="-14184" y="3530571"/>
                                <a:pt x="23790" y="3308327"/>
                                <a:pt x="0" y="3078425"/>
                              </a:cubicBezTo>
                              <a:cubicBezTo>
                                <a:pt x="-23790" y="2848523"/>
                                <a:pt x="1801" y="2674046"/>
                                <a:pt x="0" y="2397034"/>
                              </a:cubicBezTo>
                              <a:cubicBezTo>
                                <a:pt x="-1801" y="2120022"/>
                                <a:pt x="789" y="1899917"/>
                                <a:pt x="0" y="1715644"/>
                              </a:cubicBezTo>
                              <a:cubicBezTo>
                                <a:pt x="-789" y="1531371"/>
                                <a:pt x="2143" y="1286655"/>
                                <a:pt x="0" y="1070756"/>
                              </a:cubicBezTo>
                              <a:cubicBezTo>
                                <a:pt x="-2143" y="854857"/>
                                <a:pt x="30142" y="398951"/>
                                <a:pt x="0" y="0"/>
                              </a:cubicBezTo>
                              <a:close/>
                            </a:path>
                            <a:path w="3321420" h="3650306" stroke="0" extrusionOk="0">
                              <a:moveTo>
                                <a:pt x="0" y="0"/>
                              </a:moveTo>
                              <a:cubicBezTo>
                                <a:pt x="340557" y="-22370"/>
                                <a:pt x="507679" y="22217"/>
                                <a:pt x="730712" y="0"/>
                              </a:cubicBezTo>
                              <a:cubicBezTo>
                                <a:pt x="953745" y="-22217"/>
                                <a:pt x="1057094" y="11048"/>
                                <a:pt x="1295354" y="0"/>
                              </a:cubicBezTo>
                              <a:cubicBezTo>
                                <a:pt x="1533614" y="-11048"/>
                                <a:pt x="1754531" y="194"/>
                                <a:pt x="1926424" y="0"/>
                              </a:cubicBezTo>
                              <a:cubicBezTo>
                                <a:pt x="2098317" y="-194"/>
                                <a:pt x="2247776" y="-14239"/>
                                <a:pt x="2524279" y="0"/>
                              </a:cubicBezTo>
                              <a:cubicBezTo>
                                <a:pt x="2800783" y="14239"/>
                                <a:pt x="2944064" y="3874"/>
                                <a:pt x="3321420" y="0"/>
                              </a:cubicBezTo>
                              <a:cubicBezTo>
                                <a:pt x="3297339" y="247784"/>
                                <a:pt x="3338682" y="410841"/>
                                <a:pt x="3321420" y="644887"/>
                              </a:cubicBezTo>
                              <a:cubicBezTo>
                                <a:pt x="3304158" y="878933"/>
                                <a:pt x="3346714" y="958676"/>
                                <a:pt x="3321420" y="1180266"/>
                              </a:cubicBezTo>
                              <a:cubicBezTo>
                                <a:pt x="3296126" y="1401856"/>
                                <a:pt x="3335609" y="1611093"/>
                                <a:pt x="3321420" y="1825153"/>
                              </a:cubicBezTo>
                              <a:cubicBezTo>
                                <a:pt x="3307231" y="2039213"/>
                                <a:pt x="3305669" y="2137349"/>
                                <a:pt x="3321420" y="2324028"/>
                              </a:cubicBezTo>
                              <a:cubicBezTo>
                                <a:pt x="3337171" y="2510707"/>
                                <a:pt x="3295879" y="2805078"/>
                                <a:pt x="3321420" y="2968916"/>
                              </a:cubicBezTo>
                              <a:cubicBezTo>
                                <a:pt x="3346961" y="3132754"/>
                                <a:pt x="3295190" y="3483522"/>
                                <a:pt x="3321420" y="3650306"/>
                              </a:cubicBezTo>
                              <a:cubicBezTo>
                                <a:pt x="3184653" y="3662182"/>
                                <a:pt x="2979174" y="3638212"/>
                                <a:pt x="2723564" y="3650306"/>
                              </a:cubicBezTo>
                              <a:cubicBezTo>
                                <a:pt x="2467954" y="3662400"/>
                                <a:pt x="2276661" y="3624148"/>
                                <a:pt x="2158923" y="3650306"/>
                              </a:cubicBezTo>
                              <a:cubicBezTo>
                                <a:pt x="2041185" y="3676464"/>
                                <a:pt x="1699746" y="3657154"/>
                                <a:pt x="1561067" y="3650306"/>
                              </a:cubicBezTo>
                              <a:cubicBezTo>
                                <a:pt x="1422388" y="3643458"/>
                                <a:pt x="1101194" y="3663957"/>
                                <a:pt x="830355" y="3650306"/>
                              </a:cubicBezTo>
                              <a:cubicBezTo>
                                <a:pt x="559516" y="3636655"/>
                                <a:pt x="366802" y="3679626"/>
                                <a:pt x="0" y="3650306"/>
                              </a:cubicBezTo>
                              <a:cubicBezTo>
                                <a:pt x="21421" y="3463778"/>
                                <a:pt x="-15145" y="3287657"/>
                                <a:pt x="0" y="3151431"/>
                              </a:cubicBezTo>
                              <a:cubicBezTo>
                                <a:pt x="15145" y="3015205"/>
                                <a:pt x="33595" y="2788788"/>
                                <a:pt x="0" y="2470040"/>
                              </a:cubicBezTo>
                              <a:cubicBezTo>
                                <a:pt x="-33595" y="2151292"/>
                                <a:pt x="-28483" y="1993087"/>
                                <a:pt x="0" y="1825153"/>
                              </a:cubicBezTo>
                              <a:cubicBezTo>
                                <a:pt x="28483" y="1657219"/>
                                <a:pt x="30155" y="1420939"/>
                                <a:pt x="0" y="1216769"/>
                              </a:cubicBezTo>
                              <a:cubicBezTo>
                                <a:pt x="-30155" y="1012599"/>
                                <a:pt x="-17436" y="853027"/>
                                <a:pt x="0" y="717894"/>
                              </a:cubicBezTo>
                              <a:cubicBezTo>
                                <a:pt x="17436" y="582762"/>
                                <a:pt x="10132" y="320032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Freehan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xmlns="" id="{367470C7-A469-954D-AE1B-F41E3D0BC7BA}"/>
                    </a:ext>
                  </a:extLst>
                </p:cNvPr>
                <p:cNvSpPr/>
                <p:nvPr/>
              </p:nvSpPr>
              <p:spPr>
                <a:xfrm>
                  <a:off x="6944139" y="1285462"/>
                  <a:ext cx="3684104" cy="4230756"/>
                </a:xfrm>
                <a:prstGeom prst="rect">
                  <a:avLst/>
                </a:prstGeom>
                <a:solidFill>
                  <a:srgbClr val="FADFCD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xmlns="" sd="86837363">
                        <a:custGeom>
                          <a:avLst/>
                          <a:gdLst>
                            <a:gd name="connsiteX0" fmla="*/ 0 w 3321420"/>
                            <a:gd name="connsiteY0" fmla="*/ 0 h 3650306"/>
                            <a:gd name="connsiteX1" fmla="*/ 3321420 w 3321420"/>
                            <a:gd name="connsiteY1" fmla="*/ 0 h 3650306"/>
                            <a:gd name="connsiteX2" fmla="*/ 3321420 w 3321420"/>
                            <a:gd name="connsiteY2" fmla="*/ 3650306 h 3650306"/>
                            <a:gd name="connsiteX3" fmla="*/ 0 w 3321420"/>
                            <a:gd name="connsiteY3" fmla="*/ 3650306 h 3650306"/>
                            <a:gd name="connsiteX4" fmla="*/ 0 w 3321420"/>
                            <a:gd name="connsiteY4" fmla="*/ 0 h 365030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321420" h="3650306" fill="none" extrusionOk="0">
                              <a:moveTo>
                                <a:pt x="0" y="0"/>
                              </a:moveTo>
                              <a:cubicBezTo>
                                <a:pt x="453979" y="106216"/>
                                <a:pt x="1936865" y="-142119"/>
                                <a:pt x="3321420" y="0"/>
                              </a:cubicBezTo>
                              <a:cubicBezTo>
                                <a:pt x="3320909" y="1813123"/>
                                <a:pt x="3320650" y="2771284"/>
                                <a:pt x="3321420" y="3650306"/>
                              </a:cubicBezTo>
                              <a:cubicBezTo>
                                <a:pt x="2512743" y="3621078"/>
                                <a:pt x="700533" y="3634612"/>
                                <a:pt x="0" y="3650306"/>
                              </a:cubicBezTo>
                              <a:cubicBezTo>
                                <a:pt x="-56229" y="2884595"/>
                                <a:pt x="-65128" y="1337974"/>
                                <a:pt x="0" y="0"/>
                              </a:cubicBezTo>
                              <a:close/>
                            </a:path>
                            <a:path w="3321420" h="3650306" stroke="0" extrusionOk="0">
                              <a:moveTo>
                                <a:pt x="0" y="0"/>
                              </a:moveTo>
                              <a:cubicBezTo>
                                <a:pt x="891725" y="-71603"/>
                                <a:pt x="1977199" y="126493"/>
                                <a:pt x="3321420" y="0"/>
                              </a:cubicBezTo>
                              <a:cubicBezTo>
                                <a:pt x="3232230" y="1130472"/>
                                <a:pt x="3477204" y="2576448"/>
                                <a:pt x="3321420" y="3650306"/>
                              </a:cubicBezTo>
                              <a:cubicBezTo>
                                <a:pt x="1702779" y="3695150"/>
                                <a:pt x="547223" y="3493419"/>
                                <a:pt x="0" y="3650306"/>
                              </a:cubicBezTo>
                              <a:cubicBezTo>
                                <a:pt x="-31925" y="2871978"/>
                                <a:pt x="67210" y="1574476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Curve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xmlns="" id="{1C0D4E9A-B829-9F41-961A-EA5AC79828F2}"/>
                    </a:ext>
                  </a:extLst>
                </p:cNvPr>
                <p:cNvSpPr/>
                <p:nvPr/>
              </p:nvSpPr>
              <p:spPr>
                <a:xfrm>
                  <a:off x="7447721" y="1172819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xmlns="" id="{954A8F5A-0C39-264A-861F-6871C1CB6AD3}"/>
                    </a:ext>
                  </a:extLst>
                </p:cNvPr>
                <p:cNvSpPr/>
                <p:nvPr/>
              </p:nvSpPr>
              <p:spPr>
                <a:xfrm>
                  <a:off x="8169967" y="1205950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xmlns="" id="{C3ED0A60-D338-BC4B-B87B-9C70D2C63954}"/>
                    </a:ext>
                  </a:extLst>
                </p:cNvPr>
                <p:cNvSpPr/>
                <p:nvPr/>
              </p:nvSpPr>
              <p:spPr>
                <a:xfrm>
                  <a:off x="8905463" y="1172819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xmlns="" id="{146F2A48-2415-654E-813A-2D979F8CC5C4}"/>
                    </a:ext>
                  </a:extLst>
                </p:cNvPr>
                <p:cNvSpPr/>
                <p:nvPr/>
              </p:nvSpPr>
              <p:spPr>
                <a:xfrm>
                  <a:off x="9574697" y="1152943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xmlns="" id="{59609C0E-FF1C-0940-84D9-A46E50843361}"/>
                    </a:ext>
                  </a:extLst>
                </p:cNvPr>
                <p:cNvSpPr/>
                <p:nvPr/>
              </p:nvSpPr>
              <p:spPr>
                <a:xfrm>
                  <a:off x="7411581" y="1216191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xmlns="" id="{7F259306-5E22-8144-8439-E9CD3EBC385F}"/>
                    </a:ext>
                  </a:extLst>
                </p:cNvPr>
                <p:cNvSpPr/>
                <p:nvPr/>
              </p:nvSpPr>
              <p:spPr>
                <a:xfrm>
                  <a:off x="8133827" y="1249322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xmlns="" id="{C93D1EA1-9573-8C44-969B-77E3350051C3}"/>
                    </a:ext>
                  </a:extLst>
                </p:cNvPr>
                <p:cNvSpPr/>
                <p:nvPr/>
              </p:nvSpPr>
              <p:spPr>
                <a:xfrm>
                  <a:off x="8869323" y="1216191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xmlns="" id="{22FEBC8B-A1A0-DC40-9E32-A4B20751EEC0}"/>
                    </a:ext>
                  </a:extLst>
                </p:cNvPr>
                <p:cNvSpPr/>
                <p:nvPr/>
              </p:nvSpPr>
              <p:spPr>
                <a:xfrm>
                  <a:off x="9538557" y="1196315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</p:grp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9479A983-73B1-3B43-9E14-CB805CB49F5A}"/>
                  </a:ext>
                </a:extLst>
              </p:cNvPr>
              <p:cNvSpPr txBox="1"/>
              <p:nvPr/>
            </p:nvSpPr>
            <p:spPr>
              <a:xfrm>
                <a:off x="7592824" y="1778216"/>
                <a:ext cx="10256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x-none" sz="2800" dirty="0"/>
                  <a:t>M:</a:t>
                </a:r>
              </a:p>
            </p:txBody>
          </p: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BE0378ED-B6E8-3740-85DE-271033A95502}"/>
                </a:ext>
              </a:extLst>
            </p:cNvPr>
            <p:cNvCxnSpPr/>
            <p:nvPr/>
          </p:nvCxnSpPr>
          <p:spPr>
            <a:xfrm>
              <a:off x="7962117" y="2726632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A86564C7-D58D-CE4A-A3DD-964AF5C4B305}"/>
                </a:ext>
              </a:extLst>
            </p:cNvPr>
            <p:cNvCxnSpPr/>
            <p:nvPr/>
          </p:nvCxnSpPr>
          <p:spPr>
            <a:xfrm>
              <a:off x="7982705" y="3515137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7E5F8287-04E7-3447-B3ED-7B98DDA1713E}"/>
                </a:ext>
              </a:extLst>
            </p:cNvPr>
            <p:cNvCxnSpPr/>
            <p:nvPr/>
          </p:nvCxnSpPr>
          <p:spPr>
            <a:xfrm>
              <a:off x="7982705" y="4303641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FB54F5EE-9479-5144-A2DA-5EB014D04ADE}"/>
              </a:ext>
            </a:extLst>
          </p:cNvPr>
          <p:cNvSpPr/>
          <p:nvPr/>
        </p:nvSpPr>
        <p:spPr>
          <a:xfrm>
            <a:off x="8900777" y="2099717"/>
            <a:ext cx="8707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42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xmlns="" id="{E7218E1A-441E-F14A-B933-1509A9A6388F}"/>
              </a:ext>
            </a:extLst>
          </p:cNvPr>
          <p:cNvSpPr/>
          <p:nvPr/>
        </p:nvSpPr>
        <p:spPr>
          <a:xfrm>
            <a:off x="8463847" y="2512955"/>
            <a:ext cx="543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+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77831C06-9B66-B54F-858B-1FCE661BBA1F}"/>
              </a:ext>
            </a:extLst>
          </p:cNvPr>
          <p:cNvSpPr/>
          <p:nvPr/>
        </p:nvSpPr>
        <p:spPr>
          <a:xfrm>
            <a:off x="8913151" y="2878367"/>
            <a:ext cx="1061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dirty="0"/>
              <a:t>35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4DCE35C4-877C-8F47-8728-7D434AC9D780}"/>
              </a:ext>
            </a:extLst>
          </p:cNvPr>
          <p:cNvCxnSpPr/>
          <p:nvPr/>
        </p:nvCxnSpPr>
        <p:spPr>
          <a:xfrm>
            <a:off x="8567385" y="3655576"/>
            <a:ext cx="141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A929D4D5-A1CE-744B-AB94-F74859F931B4}"/>
              </a:ext>
            </a:extLst>
          </p:cNvPr>
          <p:cNvSpPr/>
          <p:nvPr/>
        </p:nvSpPr>
        <p:spPr>
          <a:xfrm>
            <a:off x="9221899" y="3673817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5106B4B5-6BD4-F34C-A63F-4FF6622AB5FB}"/>
              </a:ext>
            </a:extLst>
          </p:cNvPr>
          <p:cNvSpPr/>
          <p:nvPr/>
        </p:nvSpPr>
        <p:spPr>
          <a:xfrm>
            <a:off x="8888667" y="3668507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36432672-01C3-5943-944B-313CF700D690}"/>
              </a:ext>
            </a:extLst>
          </p:cNvPr>
          <p:cNvSpPr/>
          <p:nvPr/>
        </p:nvSpPr>
        <p:spPr>
          <a:xfrm>
            <a:off x="737494" y="1259130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42 và 35</a:t>
            </a:r>
            <a:endParaRPr lang="x-none" sz="1400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xmlns="" id="{D9D7A1C6-9070-AD43-BC9C-34069AD1E607}"/>
              </a:ext>
            </a:extLst>
          </p:cNvPr>
          <p:cNvSpPr/>
          <p:nvPr/>
        </p:nvSpPr>
        <p:spPr>
          <a:xfrm>
            <a:off x="4786541" y="1220692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60 và 17</a:t>
            </a:r>
            <a:endParaRPr lang="x-none" sz="1400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xmlns="" id="{9740F48E-1638-FC40-8FB5-2656EFEA33F8}"/>
              </a:ext>
            </a:extLst>
          </p:cNvPr>
          <p:cNvSpPr/>
          <p:nvPr/>
        </p:nvSpPr>
        <p:spPr>
          <a:xfrm>
            <a:off x="747552" y="3689454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81 và 16</a:t>
            </a:r>
            <a:endParaRPr lang="x-none" sz="14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DC7317A5-D1BA-BC42-89BE-32A38EE3684A}"/>
              </a:ext>
            </a:extLst>
          </p:cNvPr>
          <p:cNvSpPr/>
          <p:nvPr/>
        </p:nvSpPr>
        <p:spPr>
          <a:xfrm>
            <a:off x="4787562" y="3653562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24 và 52</a:t>
            </a:r>
            <a:endParaRPr lang="x-none" sz="1400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66B38CA5-B73E-0346-90CB-936B035223D4}"/>
              </a:ext>
            </a:extLst>
          </p:cNvPr>
          <p:cNvGrpSpPr/>
          <p:nvPr/>
        </p:nvGrpSpPr>
        <p:grpSpPr>
          <a:xfrm>
            <a:off x="1102648" y="2147482"/>
            <a:ext cx="1467795" cy="1164642"/>
            <a:chOff x="1155435" y="2301436"/>
            <a:chExt cx="1614574" cy="1164642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48D202B1-3E64-CF44-A086-99790C9A0935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75E1968B-D784-8145-B82F-5646353B9F79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97D81491-4EB5-F549-82E4-87A5545237AA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xmlns="" id="{BE54816F-5591-4949-AFE0-9CA1683641C0}"/>
              </a:ext>
            </a:extLst>
          </p:cNvPr>
          <p:cNvGrpSpPr/>
          <p:nvPr/>
        </p:nvGrpSpPr>
        <p:grpSpPr>
          <a:xfrm>
            <a:off x="5096354" y="2151755"/>
            <a:ext cx="1467795" cy="1164642"/>
            <a:chOff x="1155435" y="2301436"/>
            <a:chExt cx="1614574" cy="1164642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380A79EB-17D5-584C-9359-A412A37299A5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57FD7902-B235-1641-A39B-85A888BCEA56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3CCED915-925C-D84A-A6F8-3314626B8BE0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6F8BEDA7-2D0E-9F4E-9432-367BD1414B02}"/>
              </a:ext>
            </a:extLst>
          </p:cNvPr>
          <p:cNvGrpSpPr/>
          <p:nvPr/>
        </p:nvGrpSpPr>
        <p:grpSpPr>
          <a:xfrm>
            <a:off x="1123726" y="4607931"/>
            <a:ext cx="1467795" cy="1164642"/>
            <a:chOff x="1155435" y="2301436"/>
            <a:chExt cx="1614574" cy="1164642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3F046799-0206-F945-A4E8-430CE55105E4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xmlns="" id="{56979AAE-0370-EC4C-9826-77F46C345430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xmlns="" id="{B966E7FE-9BF5-8A4A-AD71-635AC26A04C2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63169D79-044B-0F4C-9E2E-3C1C1F1D4B3B}"/>
              </a:ext>
            </a:extLst>
          </p:cNvPr>
          <p:cNvGrpSpPr/>
          <p:nvPr/>
        </p:nvGrpSpPr>
        <p:grpSpPr>
          <a:xfrm>
            <a:off x="5117432" y="4612204"/>
            <a:ext cx="1467795" cy="1164642"/>
            <a:chOff x="1155435" y="2301436"/>
            <a:chExt cx="1614574" cy="1164642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xmlns="" id="{C6B56A34-CE20-414F-BB5F-116E3A375A96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xmlns="" id="{7E593A1F-43DC-EA4C-B8BD-A103532810AB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xmlns="" id="{6A92004F-D558-9843-BE47-4A53B98D062B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BB16B0EA-A570-3140-9485-7801AFC72A23}"/>
              </a:ext>
            </a:extLst>
          </p:cNvPr>
          <p:cNvGrpSpPr/>
          <p:nvPr/>
        </p:nvGrpSpPr>
        <p:grpSpPr>
          <a:xfrm>
            <a:off x="1193285" y="1766087"/>
            <a:ext cx="1362139" cy="1683033"/>
            <a:chOff x="1193285" y="1766087"/>
            <a:chExt cx="1362139" cy="1683033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xmlns="" id="{C1237B1F-695D-684C-8F84-48CB0DE30620}"/>
                </a:ext>
              </a:extLst>
            </p:cNvPr>
            <p:cNvSpPr/>
            <p:nvPr/>
          </p:nvSpPr>
          <p:spPr>
            <a:xfrm>
              <a:off x="1509081" y="176608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/>
                <a:t>42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xmlns="" id="{5CF5CC00-419D-CB4E-AB19-DFB974900D39}"/>
                </a:ext>
              </a:extLst>
            </p:cNvPr>
            <p:cNvSpPr/>
            <p:nvPr/>
          </p:nvSpPr>
          <p:spPr>
            <a:xfrm>
              <a:off x="1193285" y="2048122"/>
              <a:ext cx="3946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xmlns="" id="{047666DD-C171-D04E-AC36-66981D923A39}"/>
                </a:ext>
              </a:extLst>
            </p:cNvPr>
            <p:cNvSpPr/>
            <p:nvPr/>
          </p:nvSpPr>
          <p:spPr>
            <a:xfrm>
              <a:off x="1494325" y="2330527"/>
              <a:ext cx="106109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 dirty="0"/>
                <a:t>35</a:t>
              </a:r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xmlns="" id="{935BECB5-1CA5-A742-A26F-E5EE9E521223}"/>
                </a:ext>
              </a:extLst>
            </p:cNvPr>
            <p:cNvCxnSpPr/>
            <p:nvPr/>
          </p:nvCxnSpPr>
          <p:spPr>
            <a:xfrm>
              <a:off x="1352662" y="2830299"/>
              <a:ext cx="88063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xmlns="" id="{E853F5E9-4801-2547-A33D-C772901D56F4}"/>
                </a:ext>
              </a:extLst>
            </p:cNvPr>
            <p:cNvSpPr/>
            <p:nvPr/>
          </p:nvSpPr>
          <p:spPr>
            <a:xfrm>
              <a:off x="1712961" y="2925900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xmlns="" id="{706BD874-8F85-4A49-A653-28F530237E2F}"/>
                </a:ext>
              </a:extLst>
            </p:cNvPr>
            <p:cNvSpPr/>
            <p:nvPr/>
          </p:nvSpPr>
          <p:spPr>
            <a:xfrm>
              <a:off x="1508066" y="2925404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126" name="Rectangle 125">
            <a:extLst>
              <a:ext uri="{FF2B5EF4-FFF2-40B4-BE49-F238E27FC236}">
                <a16:creationId xmlns:a16="http://schemas.microsoft.com/office/drawing/2014/main" xmlns="" id="{21B53F4D-5343-AD40-BC58-0B0322FB1B52}"/>
              </a:ext>
            </a:extLst>
          </p:cNvPr>
          <p:cNvSpPr/>
          <p:nvPr/>
        </p:nvSpPr>
        <p:spPr>
          <a:xfrm>
            <a:off x="5522126" y="177053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60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xmlns="" id="{5D35BEB0-5424-FD46-8713-D907D9B6324F}"/>
              </a:ext>
            </a:extLst>
          </p:cNvPr>
          <p:cNvSpPr/>
          <p:nvPr/>
        </p:nvSpPr>
        <p:spPr>
          <a:xfrm>
            <a:off x="5206330" y="205256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A105E394-57BA-E24A-809C-DC8F0992C154}"/>
              </a:ext>
            </a:extLst>
          </p:cNvPr>
          <p:cNvSpPr/>
          <p:nvPr/>
        </p:nvSpPr>
        <p:spPr>
          <a:xfrm>
            <a:off x="5507370" y="2334971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17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xmlns="" id="{9443629E-8164-684F-AE6F-5287BB9906B1}"/>
              </a:ext>
            </a:extLst>
          </p:cNvPr>
          <p:cNvCxnSpPr/>
          <p:nvPr/>
        </p:nvCxnSpPr>
        <p:spPr>
          <a:xfrm>
            <a:off x="5365707" y="2834743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xmlns="" id="{1D27A18C-371E-7846-9F30-AF2A1074B912}"/>
              </a:ext>
            </a:extLst>
          </p:cNvPr>
          <p:cNvSpPr/>
          <p:nvPr/>
        </p:nvSpPr>
        <p:spPr>
          <a:xfrm>
            <a:off x="5726006" y="293034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xmlns="" id="{0B66B150-5415-CF4C-B351-89B34A7E1BB4}"/>
              </a:ext>
            </a:extLst>
          </p:cNvPr>
          <p:cNvSpPr/>
          <p:nvPr/>
        </p:nvSpPr>
        <p:spPr>
          <a:xfrm>
            <a:off x="5521111" y="29298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xmlns="" id="{3AFFBB52-27EA-5442-9974-7B8EE2FF7F6A}"/>
              </a:ext>
            </a:extLst>
          </p:cNvPr>
          <p:cNvSpPr/>
          <p:nvPr/>
        </p:nvSpPr>
        <p:spPr>
          <a:xfrm>
            <a:off x="1537907" y="423181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81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xmlns="" id="{C6A7480C-2B7E-C341-BFC6-12F3F0E4DB82}"/>
              </a:ext>
            </a:extLst>
          </p:cNvPr>
          <p:cNvSpPr/>
          <p:nvPr/>
        </p:nvSpPr>
        <p:spPr>
          <a:xfrm>
            <a:off x="1222111" y="451384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1C15FA4F-0CB8-194B-BD4E-44CBB23B96FA}"/>
              </a:ext>
            </a:extLst>
          </p:cNvPr>
          <p:cNvSpPr/>
          <p:nvPr/>
        </p:nvSpPr>
        <p:spPr>
          <a:xfrm>
            <a:off x="1523151" y="4796251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16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xmlns="" id="{6EFC0088-21FF-DF4F-87A0-A785ABE3929F}"/>
              </a:ext>
            </a:extLst>
          </p:cNvPr>
          <p:cNvCxnSpPr/>
          <p:nvPr/>
        </p:nvCxnSpPr>
        <p:spPr>
          <a:xfrm>
            <a:off x="1381488" y="5296023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xmlns="" id="{84F34762-CFEC-F743-8EB6-383B96ECCC51}"/>
              </a:ext>
            </a:extLst>
          </p:cNvPr>
          <p:cNvSpPr/>
          <p:nvPr/>
        </p:nvSpPr>
        <p:spPr>
          <a:xfrm>
            <a:off x="1741787" y="53916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xmlns="" id="{A6E8F398-BBFA-2648-B00B-6EDB84CB9677}"/>
              </a:ext>
            </a:extLst>
          </p:cNvPr>
          <p:cNvSpPr/>
          <p:nvPr/>
        </p:nvSpPr>
        <p:spPr>
          <a:xfrm>
            <a:off x="1536892" y="53911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xmlns="" id="{ADE2B535-B7D1-CD42-897C-3A2D7189BBB6}"/>
              </a:ext>
            </a:extLst>
          </p:cNvPr>
          <p:cNvSpPr/>
          <p:nvPr/>
        </p:nvSpPr>
        <p:spPr>
          <a:xfrm>
            <a:off x="5581858" y="4244665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24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FE5CC65E-F004-C74D-94E1-E76296FDD188}"/>
              </a:ext>
            </a:extLst>
          </p:cNvPr>
          <p:cNvSpPr/>
          <p:nvPr/>
        </p:nvSpPr>
        <p:spPr>
          <a:xfrm>
            <a:off x="5266062" y="452670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xmlns="" id="{CF85A863-6D49-3B49-BC29-1BD6E950FBB1}"/>
              </a:ext>
            </a:extLst>
          </p:cNvPr>
          <p:cNvSpPr/>
          <p:nvPr/>
        </p:nvSpPr>
        <p:spPr>
          <a:xfrm>
            <a:off x="5567102" y="4809105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52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xmlns="" id="{088CB3D1-73DD-F044-9141-3950B6FA2F67}"/>
              </a:ext>
            </a:extLst>
          </p:cNvPr>
          <p:cNvCxnSpPr/>
          <p:nvPr/>
        </p:nvCxnSpPr>
        <p:spPr>
          <a:xfrm>
            <a:off x="5425439" y="5308877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xmlns="" id="{B8665051-B1CD-9542-BE36-3193467FAE74}"/>
              </a:ext>
            </a:extLst>
          </p:cNvPr>
          <p:cNvSpPr/>
          <p:nvPr/>
        </p:nvSpPr>
        <p:spPr>
          <a:xfrm>
            <a:off x="5785738" y="54044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xmlns="" id="{5F321BB3-AA12-3241-B842-A167DAD94802}"/>
              </a:ext>
            </a:extLst>
          </p:cNvPr>
          <p:cNvSpPr/>
          <p:nvPr/>
        </p:nvSpPr>
        <p:spPr>
          <a:xfrm>
            <a:off x="5580843" y="540398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832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7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5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26" grpId="0"/>
      <p:bldP spid="127" grpId="0"/>
      <p:bldP spid="128" grpId="0"/>
      <p:bldP spid="130" grpId="0"/>
      <p:bldP spid="131" grpId="0"/>
      <p:bldP spid="143" grpId="0"/>
      <p:bldP spid="144" grpId="0"/>
      <p:bldP spid="145" grpId="0"/>
      <p:bldP spid="147" grpId="0"/>
      <p:bldP spid="148" grpId="0"/>
      <p:bldP spid="149" grpId="0"/>
      <p:bldP spid="150" grpId="0"/>
      <p:bldP spid="151" grpId="0"/>
      <p:bldP spid="153" grpId="0"/>
      <p:bldP spid="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8B75EB2D-0DB7-E142-A4D0-84B32206F8F4}"/>
              </a:ext>
            </a:extLst>
          </p:cNvPr>
          <p:cNvGrpSpPr/>
          <p:nvPr/>
        </p:nvGrpSpPr>
        <p:grpSpPr>
          <a:xfrm>
            <a:off x="1421244" y="1162780"/>
            <a:ext cx="9743725" cy="2850768"/>
            <a:chOff x="1421244" y="1259765"/>
            <a:chExt cx="9743725" cy="285076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C7FCD540-841C-0940-91A0-A0C49375C20C}"/>
                </a:ext>
              </a:extLst>
            </p:cNvPr>
            <p:cNvSpPr/>
            <p:nvPr/>
          </p:nvSpPr>
          <p:spPr>
            <a:xfrm>
              <a:off x="1421244" y="1274678"/>
              <a:ext cx="2853044" cy="809303"/>
            </a:xfrm>
            <a:prstGeom prst="roundRect">
              <a:avLst/>
            </a:prstGeom>
            <a:solidFill>
              <a:srgbClr val="6DCFF6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200" dirty="0">
                  <a:solidFill>
                    <a:schemeClr val="tx1"/>
                  </a:solidFill>
                </a:rPr>
                <a:t>Số hạng</a:t>
              </a: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xmlns="" id="{B7E54B40-63F2-5648-811C-2F7C9AD33933}"/>
                </a:ext>
              </a:extLst>
            </p:cNvPr>
            <p:cNvSpPr/>
            <p:nvPr/>
          </p:nvSpPr>
          <p:spPr>
            <a:xfrm>
              <a:off x="4733273" y="1259765"/>
              <a:ext cx="2853044" cy="809303"/>
            </a:xfrm>
            <a:prstGeom prst="roundRect">
              <a:avLst/>
            </a:prstGeom>
            <a:solidFill>
              <a:srgbClr val="FFE285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200" dirty="0">
                  <a:solidFill>
                    <a:schemeClr val="tx1"/>
                  </a:solidFill>
                </a:rPr>
                <a:t>Số hạng</a:t>
              </a:r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xmlns="" id="{F5FA6BC9-5030-BD43-9EC3-2734DCC8824C}"/>
                </a:ext>
              </a:extLst>
            </p:cNvPr>
            <p:cNvSpPr/>
            <p:nvPr/>
          </p:nvSpPr>
          <p:spPr>
            <a:xfrm>
              <a:off x="8028069" y="1274678"/>
              <a:ext cx="2853044" cy="809303"/>
            </a:xfrm>
            <a:prstGeom prst="roundRect">
              <a:avLst/>
            </a:prstGeom>
            <a:solidFill>
              <a:srgbClr val="B7E47C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200" dirty="0">
                  <a:solidFill>
                    <a:schemeClr val="tx1"/>
                  </a:solidFill>
                </a:rPr>
                <a:t>Tổng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xmlns="" id="{82C8427E-149E-734A-A28D-DEFF45D4E0A1}"/>
                </a:ext>
              </a:extLst>
            </p:cNvPr>
            <p:cNvSpPr/>
            <p:nvPr/>
          </p:nvSpPr>
          <p:spPr>
            <a:xfrm>
              <a:off x="1421244" y="2229550"/>
              <a:ext cx="2853044" cy="187286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xmlns="" id="{673E3E7C-ECC3-0E49-B525-E27F5DF1FB0A}"/>
                </a:ext>
              </a:extLst>
            </p:cNvPr>
            <p:cNvSpPr/>
            <p:nvPr/>
          </p:nvSpPr>
          <p:spPr>
            <a:xfrm>
              <a:off x="4733273" y="2229550"/>
              <a:ext cx="2853044" cy="1872869"/>
            </a:xfrm>
            <a:prstGeom prst="roundRect">
              <a:avLst/>
            </a:prstGeom>
            <a:solidFill>
              <a:srgbClr val="FDE59B">
                <a:alpha val="70000"/>
              </a:srgbClr>
            </a:solidFill>
            <a:ln>
              <a:solidFill>
                <a:srgbClr val="FDE5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xmlns="" id="{48E08C3D-01FD-B94C-BB1C-4F8BD08B7178}"/>
                </a:ext>
              </a:extLst>
            </p:cNvPr>
            <p:cNvSpPr/>
            <p:nvPr/>
          </p:nvSpPr>
          <p:spPr>
            <a:xfrm>
              <a:off x="8028069" y="2237664"/>
              <a:ext cx="2853044" cy="1872869"/>
            </a:xfrm>
            <a:prstGeom prst="roundRect">
              <a:avLst/>
            </a:prstGeom>
            <a:solidFill>
              <a:srgbClr val="CFE6C5">
                <a:alpha val="89000"/>
              </a:srgbClr>
            </a:solidFill>
            <a:ln>
              <a:solidFill>
                <a:srgbClr val="CFE6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xmlns="" id="{70803003-A568-684F-A755-7032272562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346" b="89720" l="0" r="97357">
                          <a14:foregroundMark x1="5286" y1="68224" x2="0" y2="71963"/>
                          <a14:foregroundMark x1="59031" y1="85981" x2="96035" y2="60748"/>
                          <a14:foregroundMark x1="96035" y1="60748" x2="97357" y2="6074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7" r="-1"/>
            <a:stretch/>
          </p:blipFill>
          <p:spPr>
            <a:xfrm>
              <a:off x="1561971" y="2447073"/>
              <a:ext cx="2718725" cy="1294924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xmlns="" id="{0090A26C-355F-7044-9C77-1073B6BCC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600" b="89600" l="4622" r="89916">
                          <a14:foregroundMark x1="4622" y1="24800" x2="33193" y2="64000"/>
                          <a14:foregroundMark x1="33193" y1="64000" x2="34874" y2="67200"/>
                          <a14:foregroundMark x1="67647" y1="88800" x2="89496" y2="40800"/>
                          <a14:foregroundMark x1="89496" y1="40800" x2="89496" y2="408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3273" y="2424874"/>
              <a:ext cx="2853044" cy="1498447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xmlns="" id="{59608689-CEEC-0D48-8F64-AB648222F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630" b="89630" l="4858" r="89879">
                          <a14:foregroundMark x1="4858" y1="28889" x2="4858" y2="28889"/>
                          <a14:foregroundMark x1="29960" y1="16296" x2="14170" y2="20741"/>
                          <a14:foregroundMark x1="14170" y1="20741" x2="12146" y2="22222"/>
                          <a14:foregroundMark x1="12146" y1="21481" x2="26316" y2="14074"/>
                          <a14:foregroundMark x1="26316" y1="12593" x2="37247" y2="34074"/>
                          <a14:foregroundMark x1="37247" y1="34074" x2="37247" y2="32593"/>
                          <a14:foregroundMark x1="37247" y1="31111" x2="42915" y2="57778"/>
                          <a14:foregroundMark x1="42915" y1="57778" x2="42915" y2="49630"/>
                          <a14:foregroundMark x1="65182" y1="58519" x2="72470" y2="51111"/>
                          <a14:foregroundMark x1="72470" y1="49630" x2="70040" y2="3259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8069" y="2335875"/>
              <a:ext cx="3136900" cy="17145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644E62E-AC8B-5241-8655-377769D50ED6}"/>
              </a:ext>
            </a:extLst>
          </p:cNvPr>
          <p:cNvGrpSpPr/>
          <p:nvPr/>
        </p:nvGrpSpPr>
        <p:grpSpPr>
          <a:xfrm>
            <a:off x="761050" y="204193"/>
            <a:ext cx="605826" cy="830997"/>
            <a:chOff x="3174278" y="237323"/>
            <a:chExt cx="605826" cy="83099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xmlns="" id="{32E75710-C9BC-854B-9DBD-258BE7CDC6F4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26EF1E38-3E18-7443-A04C-FF5131302786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1CD122-EE3B-394C-B262-21A59707C4C6}"/>
              </a:ext>
            </a:extLst>
          </p:cNvPr>
          <p:cNvSpPr txBox="1"/>
          <p:nvPr/>
        </p:nvSpPr>
        <p:spPr>
          <a:xfrm>
            <a:off x="1421244" y="445109"/>
            <a:ext cx="10009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/>
              <a:t>Từ các số hạng và tổng,em hãy lập các phép cộng thích hợp. 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DC83585B-B835-7B4B-B625-81B4A65CACD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346" b="89720" l="0" r="97357">
                        <a14:foregroundMark x1="5286" y1="68224" x2="0" y2="71963"/>
                        <a14:foregroundMark x1="59031" y1="85981" x2="96035" y2="60748"/>
                        <a14:foregroundMark x1="96035" y1="60748" x2="97357" y2="60748"/>
                      </a14:backgroundRemoval>
                    </a14:imgEffect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4389"/>
          <a:stretch/>
        </p:blipFill>
        <p:spPr>
          <a:xfrm>
            <a:off x="2980675" y="2356890"/>
            <a:ext cx="1307524" cy="127668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74B12A6C-C2C9-A047-AEEB-0D36CF9E6C1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346" b="89720" l="0" r="97357">
                        <a14:foregroundMark x1="5286" y1="68224" x2="0" y2="71963"/>
                        <a14:foregroundMark x1="59031" y1="85981" x2="96035" y2="60748"/>
                        <a14:foregroundMark x1="96035" y1="60748" x2="97357" y2="60748"/>
                      </a14:backgroundRemoval>
                    </a14:imgEffect>
                    <a14:imgEffect>
                      <a14:sharpenSoften amoun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4389"/>
          <a:stretch/>
        </p:blipFill>
        <p:spPr>
          <a:xfrm>
            <a:off x="1541498" y="2356890"/>
            <a:ext cx="1239862" cy="12813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638356AE-177F-CA4C-8A24-092355E74A83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600" b="89600" l="4622" r="89916">
                        <a14:foregroundMark x1="4622" y1="24800" x2="33193" y2="64000"/>
                        <a14:foregroundMark x1="33193" y1="64000" x2="34874" y2="67200"/>
                        <a14:foregroundMark x1="67647" y1="88800" x2="89496" y2="40800"/>
                        <a14:foregroundMark x1="89496" y1="40800" x2="89496" y2="40800"/>
                      </a14:backgroundRemoval>
                    </a14:imgEffect>
                    <a14:imgEffect>
                      <a14:sharpenSoften amount="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2445"/>
          <a:stretch/>
        </p:blipFill>
        <p:spPr>
          <a:xfrm>
            <a:off x="4740776" y="2319270"/>
            <a:ext cx="1364570" cy="150706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F17533AC-E04F-DA4D-932D-CAF82D9BAA4C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600" b="89600" l="4622" r="89916">
                        <a14:foregroundMark x1="4622" y1="24800" x2="33193" y2="64000"/>
                        <a14:foregroundMark x1="33193" y1="64000" x2="34874" y2="67200"/>
                        <a14:foregroundMark x1="67647" y1="88800" x2="89496" y2="40800"/>
                        <a14:foregroundMark x1="89496" y1="40800" x2="89496" y2="40800"/>
                      </a14:backgroundRemoval>
                    </a14:imgEffect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809" r="4636"/>
          <a:stretch/>
        </p:blipFill>
        <p:spPr>
          <a:xfrm>
            <a:off x="6112849" y="2327889"/>
            <a:ext cx="1364570" cy="150706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2265F6AF-ADD3-2A4A-A60D-EC4913D36CB7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630" b="89630" l="4858" r="89879">
                        <a14:foregroundMark x1="4858" y1="28889" x2="4858" y2="28889"/>
                        <a14:foregroundMark x1="29960" y1="16296" x2="14170" y2="20741"/>
                        <a14:foregroundMark x1="14170" y1="20741" x2="12146" y2="22222"/>
                        <a14:foregroundMark x1="12146" y1="21481" x2="26316" y2="14074"/>
                        <a14:foregroundMark x1="26316" y1="12593" x2="37247" y2="34074"/>
                        <a14:foregroundMark x1="37247" y1="34074" x2="37247" y2="32593"/>
                        <a14:foregroundMark x1="37247" y1="31111" x2="42915" y2="57778"/>
                        <a14:foregroundMark x1="42915" y1="57778" x2="42915" y2="49630"/>
                        <a14:foregroundMark x1="65182" y1="58519" x2="72470" y2="51111"/>
                        <a14:foregroundMark x1="72470" y1="49630" x2="70040" y2="32593"/>
                      </a14:backgroundRemoval>
                    </a14:imgEffect>
                    <a14:imgEffect>
                      <a14:sharpenSoften amoun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1659"/>
          <a:stretch/>
        </p:blipFill>
        <p:spPr>
          <a:xfrm>
            <a:off x="8031999" y="2238890"/>
            <a:ext cx="1516424" cy="17145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60CD0BA6-13C9-ED46-B5D0-4EA369735B82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9630" b="89630" l="4858" r="89879">
                        <a14:foregroundMark x1="4858" y1="28889" x2="4858" y2="28889"/>
                        <a14:foregroundMark x1="29960" y1="16296" x2="14170" y2="20741"/>
                        <a14:foregroundMark x1="14170" y1="20741" x2="12146" y2="22222"/>
                        <a14:foregroundMark x1="12146" y1="21481" x2="26316" y2="14074"/>
                        <a14:foregroundMark x1="26316" y1="12593" x2="37247" y2="34074"/>
                        <a14:foregroundMark x1="37247" y1="34074" x2="37247" y2="32593"/>
                        <a14:foregroundMark x1="37247" y1="31111" x2="42915" y2="57778"/>
                        <a14:foregroundMark x1="42915" y1="57778" x2="42915" y2="49630"/>
                        <a14:foregroundMark x1="65182" y1="58519" x2="72470" y2="51111"/>
                        <a14:foregroundMark x1="72470" y1="49630" x2="70040" y2="32593"/>
                      </a14:backgroundRemoval>
                    </a14:imgEffect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149" r="4510"/>
          <a:stretch/>
        </p:blipFill>
        <p:spPr>
          <a:xfrm>
            <a:off x="9506617" y="2238890"/>
            <a:ext cx="1516424" cy="17145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F0758E1A-1B24-E74B-B232-BC0B1ACC1D9A}"/>
              </a:ext>
            </a:extLst>
          </p:cNvPr>
          <p:cNvSpPr txBox="1"/>
          <p:nvPr/>
        </p:nvSpPr>
        <p:spPr>
          <a:xfrm>
            <a:off x="2980675" y="4454075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FC739B17-5586-1D4C-838F-CD526E8D0AB6}"/>
              </a:ext>
            </a:extLst>
          </p:cNvPr>
          <p:cNvSpPr txBox="1"/>
          <p:nvPr/>
        </p:nvSpPr>
        <p:spPr>
          <a:xfrm>
            <a:off x="5663568" y="4454075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44A94E1-3D4E-E547-A087-119A343F086E}"/>
              </a:ext>
            </a:extLst>
          </p:cNvPr>
          <p:cNvSpPr txBox="1"/>
          <p:nvPr/>
        </p:nvSpPr>
        <p:spPr>
          <a:xfrm>
            <a:off x="2980675" y="5479252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6F0B58C2-994A-1244-9617-4D2EEC0A7DB9}"/>
              </a:ext>
            </a:extLst>
          </p:cNvPr>
          <p:cNvSpPr txBox="1"/>
          <p:nvPr/>
        </p:nvSpPr>
        <p:spPr>
          <a:xfrm>
            <a:off x="5663568" y="5479252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7910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0.01823 0.2560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" y="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16523 0.235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68" y="1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11111E-6 L -0.10703 0.2611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2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-0.09128 0.4055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70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05273 0.437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3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-0.22865 0.3849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2024-05-09T13:51:17Z</dcterms:created>
  <dcterms:modified xsi:type="dcterms:W3CDTF">2024-05-09T13:52:46Z</dcterms:modified>
</cp:coreProperties>
</file>