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47" r:id="rId3"/>
    <p:sldId id="436" r:id="rId4"/>
    <p:sldId id="437" r:id="rId5"/>
    <p:sldId id="438" r:id="rId6"/>
    <p:sldId id="439" r:id="rId7"/>
    <p:sldId id="440" r:id="rId8"/>
    <p:sldId id="441" r:id="rId9"/>
    <p:sldId id="442" r:id="rId10"/>
    <p:sldId id="432" r:id="rId11"/>
    <p:sldId id="444" r:id="rId12"/>
    <p:sldId id="445"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0" autoAdjust="0"/>
    <p:restoredTop sz="94660"/>
  </p:normalViewPr>
  <p:slideViewPr>
    <p:cSldViewPr>
      <p:cViewPr varScale="1">
        <p:scale>
          <a:sx n="52" d="100"/>
          <a:sy n="52" d="100"/>
        </p:scale>
        <p:origin x="-464" y="-5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15: THƯ VIỆN (T1,2)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037" y="5991691"/>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00719" y="5960975"/>
            <a:ext cx="3609413" cy="257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5215686" y="2057400"/>
            <a:ext cx="676013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MẶT TRỜI MỌC Ở ĐẰNG… TÂY</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9" name="Text Box 14">
            <a:extLst>
              <a:ext uri="{FF2B5EF4-FFF2-40B4-BE49-F238E27FC236}">
                <a16:creationId xmlns="" xmlns:a16="http://schemas.microsoft.com/office/drawing/2014/main" id="{321D5F29-B5E1-720F-DA53-54BBE5CAC968}"/>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2" name="Picture 1">
            <a:extLst>
              <a:ext uri="{FF2B5EF4-FFF2-40B4-BE49-F238E27FC236}">
                <a16:creationId xmlns="" xmlns:a16="http://schemas.microsoft.com/office/drawing/2014/main" id="{C1AA91D3-C569-AEFC-D937-F80CD2C0AA8B}"/>
              </a:ext>
            </a:extLst>
          </p:cNvPr>
          <p:cNvPicPr>
            <a:picLocks noChangeAspect="1"/>
          </p:cNvPicPr>
          <p:nvPr/>
        </p:nvPicPr>
        <p:blipFill>
          <a:blip r:embed="rId2"/>
          <a:stretch>
            <a:fillRect/>
          </a:stretch>
        </p:blipFill>
        <p:spPr>
          <a:xfrm>
            <a:off x="549330" y="3142342"/>
            <a:ext cx="3657600" cy="4477657"/>
          </a:xfrm>
          <a:prstGeom prst="rect">
            <a:avLst/>
          </a:prstGeom>
        </p:spPr>
      </p:pic>
      <p:pic>
        <p:nvPicPr>
          <p:cNvPr id="24" name="Picture 23" descr="Graphical user interface&#10;&#10;Description automatically generated with medium confidence">
            <a:extLst>
              <a:ext uri="{FF2B5EF4-FFF2-40B4-BE49-F238E27FC236}">
                <a16:creationId xmlns="" xmlns:a16="http://schemas.microsoft.com/office/drawing/2014/main" id="{6D351738-1A8E-63D3-AAE9-1DE0DC122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3" name="Picture 2">
            <a:extLst>
              <a:ext uri="{FF2B5EF4-FFF2-40B4-BE49-F238E27FC236}">
                <a16:creationId xmlns="" xmlns:a16="http://schemas.microsoft.com/office/drawing/2014/main" id="{EAA5175F-75D2-6C36-6F82-F78CB4774BD2}"/>
              </a:ext>
            </a:extLst>
          </p:cNvPr>
          <p:cNvPicPr>
            <a:picLocks noChangeAspect="1"/>
          </p:cNvPicPr>
          <p:nvPr/>
        </p:nvPicPr>
        <p:blipFill>
          <a:blip r:embed="rId4"/>
          <a:stretch>
            <a:fillRect/>
          </a:stretch>
        </p:blipFill>
        <p:spPr>
          <a:xfrm>
            <a:off x="8567904" y="3395451"/>
            <a:ext cx="3515126" cy="4224548"/>
          </a:xfrm>
          <a:prstGeom prst="rect">
            <a:avLst/>
          </a:prstGeom>
        </p:spPr>
      </p:pic>
      <p:pic>
        <p:nvPicPr>
          <p:cNvPr id="6" name="Picture 5">
            <a:extLst>
              <a:ext uri="{FF2B5EF4-FFF2-40B4-BE49-F238E27FC236}">
                <a16:creationId xmlns="" xmlns:a16="http://schemas.microsoft.com/office/drawing/2014/main" id="{81B8E144-36A1-27E2-CC62-9513F267A28C}"/>
              </a:ext>
            </a:extLst>
          </p:cNvPr>
          <p:cNvPicPr>
            <a:picLocks noChangeAspect="1"/>
          </p:cNvPicPr>
          <p:nvPr/>
        </p:nvPicPr>
        <p:blipFill>
          <a:blip r:embed="rId5"/>
          <a:stretch>
            <a:fillRect/>
          </a:stretch>
        </p:blipFill>
        <p:spPr>
          <a:xfrm>
            <a:off x="12176919" y="3341312"/>
            <a:ext cx="3657599" cy="4477657"/>
          </a:xfrm>
          <a:prstGeom prst="rect">
            <a:avLst/>
          </a:prstGeom>
        </p:spPr>
      </p:pic>
    </p:spTree>
    <p:extLst>
      <p:ext uri="{BB962C8B-B14F-4D97-AF65-F5344CB8AC3E}">
        <p14:creationId xmlns:p14="http://schemas.microsoft.com/office/powerpoint/2010/main" val="30081781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4475337" y="1962912"/>
            <a:ext cx="950333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1. Nghe – Kể: MẶT TRỜI MỌC Ở ĐẰNG … TÂY</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3" name="Text Box 14">
            <a:extLst>
              <a:ext uri="{FF2B5EF4-FFF2-40B4-BE49-F238E27FC236}">
                <a16:creationId xmlns="" xmlns:a16="http://schemas.microsoft.com/office/drawing/2014/main" id="{C55280F0-E35A-B1AC-BC1C-333C698C2967}"/>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2" name="TextBox 21">
            <a:extLst>
              <a:ext uri="{FF2B5EF4-FFF2-40B4-BE49-F238E27FC236}">
                <a16:creationId xmlns="" xmlns:a16="http://schemas.microsoft.com/office/drawing/2014/main" id="{5E648FA8-D50F-195A-62F4-C97CE597AA5E}"/>
              </a:ext>
            </a:extLst>
          </p:cNvPr>
          <p:cNvSpPr txBox="1"/>
          <p:nvPr/>
        </p:nvSpPr>
        <p:spPr>
          <a:xfrm>
            <a:off x="864228" y="2590800"/>
            <a:ext cx="14648974" cy="6986528"/>
          </a:xfrm>
          <a:prstGeom prst="rect">
            <a:avLst/>
          </a:prstGeom>
          <a:noFill/>
        </p:spPr>
        <p:txBody>
          <a:bodyPr wrap="square">
            <a:spAutoFit/>
          </a:bodyPr>
          <a:lstStyle/>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Thi hào người Nga Pu-skin giỏi ứng tác thơ từ thuở nhỏ. Có lần, trong giờ văn ở trường, thầy giáo bảo một học sinh làm thơ tả cảnh mặt trời mọc. Anh bạn này nghĩ mãi mới ra một câu :</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Mặt trời mới mọc ở đằng tây...</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Cả lớp cười ồ lên vì câu thơ vô lí quá. Ai chẳng biết đằng tây là phía mặt trời lặn.</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Thầy giáo bảo Pu-skin tìm cách chữa cho bạn. Pu-skin liền đứng dậy đọc tiếp :</a:t>
            </a:r>
          </a:p>
          <a:p>
            <a:r>
              <a:rPr lang="vi-VN" sz="3200">
                <a:solidFill>
                  <a:srgbClr val="0000CC"/>
                </a:solidFill>
                <a:latin typeface="Times New Roman" panose="02020603050405020304" pitchFamily="18" charset="0"/>
                <a:cs typeface="Times New Roman" panose="02020603050405020304" pitchFamily="18" charset="0"/>
              </a:rPr>
              <a:t>     </a:t>
            </a:r>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...Thiên hạ ngạc nhiên chuyện lạ này,</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Ngơ ngác nhìn nhau và tự hỏi :</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“Thức dậy hay là ngủ nữa đây ?"</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Thế là tránh được điều vô lí, mà bốn câu lại hợp thành một bài thơ ngộ nghĩnh. Sau đó ít lâu, bài thơ được đăng trên báo Người đưa tin châu Âu với đầu đề Gửi bạn làm thơ. Bạn bè trong lớp vô cùng hãnh diện về nhà thơ của lớp mình.</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Theo CHUYỆN LÀNG VĂN</a:t>
            </a:r>
          </a:p>
          <a:p>
            <a:endParaRPr lang="vi-VN" sz="32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65300"/>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4328319" y="2057400"/>
            <a:ext cx="1054140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2. Kể lại câu chuyện: MẶT TRỜI MỌC Ở ĐẰNG …TÂY</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Text Box 14">
            <a:extLst>
              <a:ext uri="{FF2B5EF4-FFF2-40B4-BE49-F238E27FC236}">
                <a16:creationId xmlns="" xmlns:a16="http://schemas.microsoft.com/office/drawing/2014/main" id="{A6D03E87-F065-4833-A501-CC1A6FD8CF38}"/>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25" name="Picture 24">
            <a:extLst>
              <a:ext uri="{FF2B5EF4-FFF2-40B4-BE49-F238E27FC236}">
                <a16:creationId xmlns="" xmlns:a16="http://schemas.microsoft.com/office/drawing/2014/main" id="{11D8F59D-6E13-56B5-441C-AAD880001C18}"/>
              </a:ext>
            </a:extLst>
          </p:cNvPr>
          <p:cNvPicPr>
            <a:picLocks noChangeAspect="1"/>
          </p:cNvPicPr>
          <p:nvPr/>
        </p:nvPicPr>
        <p:blipFill>
          <a:blip r:embed="rId2"/>
          <a:stretch>
            <a:fillRect/>
          </a:stretch>
        </p:blipFill>
        <p:spPr>
          <a:xfrm>
            <a:off x="549330" y="3142342"/>
            <a:ext cx="3657600" cy="4477657"/>
          </a:xfrm>
          <a:prstGeom prst="rect">
            <a:avLst/>
          </a:prstGeom>
        </p:spPr>
      </p:pic>
      <p:pic>
        <p:nvPicPr>
          <p:cNvPr id="26" name="Picture 25" descr="Graphical user interface&#10;&#10;Description automatically generated with medium confidence">
            <a:extLst>
              <a:ext uri="{FF2B5EF4-FFF2-40B4-BE49-F238E27FC236}">
                <a16:creationId xmlns="" xmlns:a16="http://schemas.microsoft.com/office/drawing/2014/main" id="{247A7F61-F188-1EE3-84AF-F807401D7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27" name="Picture 26">
            <a:extLst>
              <a:ext uri="{FF2B5EF4-FFF2-40B4-BE49-F238E27FC236}">
                <a16:creationId xmlns="" xmlns:a16="http://schemas.microsoft.com/office/drawing/2014/main" id="{EC52CD8C-F89E-975F-3DE7-15E21F6FDB29}"/>
              </a:ext>
            </a:extLst>
          </p:cNvPr>
          <p:cNvPicPr>
            <a:picLocks noChangeAspect="1"/>
          </p:cNvPicPr>
          <p:nvPr/>
        </p:nvPicPr>
        <p:blipFill>
          <a:blip r:embed="rId4"/>
          <a:stretch>
            <a:fillRect/>
          </a:stretch>
        </p:blipFill>
        <p:spPr>
          <a:xfrm>
            <a:off x="8567904" y="3395451"/>
            <a:ext cx="3515126" cy="4224548"/>
          </a:xfrm>
          <a:prstGeom prst="rect">
            <a:avLst/>
          </a:prstGeom>
        </p:spPr>
      </p:pic>
      <p:pic>
        <p:nvPicPr>
          <p:cNvPr id="28" name="Picture 27">
            <a:extLst>
              <a:ext uri="{FF2B5EF4-FFF2-40B4-BE49-F238E27FC236}">
                <a16:creationId xmlns="" xmlns:a16="http://schemas.microsoft.com/office/drawing/2014/main" id="{50C7270A-EB62-E35F-FA87-2235B2E0A481}"/>
              </a:ext>
            </a:extLst>
          </p:cNvPr>
          <p:cNvPicPr>
            <a:picLocks noChangeAspect="1"/>
          </p:cNvPicPr>
          <p:nvPr/>
        </p:nvPicPr>
        <p:blipFill>
          <a:blip r:embed="rId5"/>
          <a:stretch>
            <a:fillRect/>
          </a:stretch>
        </p:blipFill>
        <p:spPr>
          <a:xfrm>
            <a:off x="12176919" y="3341312"/>
            <a:ext cx="3657599" cy="4477657"/>
          </a:xfrm>
          <a:prstGeom prst="rect">
            <a:avLst/>
          </a:prstGeom>
        </p:spPr>
      </p:pic>
    </p:spTree>
    <p:extLst>
      <p:ext uri="{BB962C8B-B14F-4D97-AF65-F5344CB8AC3E}">
        <p14:creationId xmlns:p14="http://schemas.microsoft.com/office/powerpoint/2010/main" val="4250611621"/>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C181619D-A9F3-8804-FE91-39627B36F147}"/>
              </a:ext>
            </a:extLst>
          </p:cNvPr>
          <p:cNvSpPr/>
          <p:nvPr/>
        </p:nvSpPr>
        <p:spPr>
          <a:xfrm>
            <a:off x="1813719" y="1799488"/>
            <a:ext cx="11734800"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Giới thiệu với bạn về nơi đọc sách mà em yêu thích.</a:t>
            </a:r>
            <a:endParaRPr lang="vi-VN" sz="3600" b="1" dirty="0">
              <a:solidFill>
                <a:srgbClr val="FF0000"/>
              </a:solidFill>
              <a:latin typeface="Times New Roman" pitchFamily="18" charset="0"/>
              <a:cs typeface="Times New Roman" pitchFamily="18" charset="0"/>
            </a:endParaRPr>
          </a:p>
        </p:txBody>
      </p:sp>
      <p:sp>
        <p:nvSpPr>
          <p:cNvPr id="5" name="TextBox 4">
            <a:extLst>
              <a:ext uri="{FF2B5EF4-FFF2-40B4-BE49-F238E27FC236}">
                <a16:creationId xmlns="" xmlns:a16="http://schemas.microsoft.com/office/drawing/2014/main" id="{F5E06E1F-9EBF-513A-01F0-E82B55F337B3}"/>
              </a:ext>
            </a:extLst>
          </p:cNvPr>
          <p:cNvSpPr txBox="1"/>
          <p:nvPr/>
        </p:nvSpPr>
        <p:spPr>
          <a:xfrm>
            <a:off x="6765268" y="682143"/>
            <a:ext cx="2608984"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sp>
        <p:nvSpPr>
          <p:cNvPr id="6" name="TextBox 5">
            <a:extLst>
              <a:ext uri="{FF2B5EF4-FFF2-40B4-BE49-F238E27FC236}">
                <a16:creationId xmlns="" xmlns:a16="http://schemas.microsoft.com/office/drawing/2014/main" id="{C768EC21-B45A-2015-6424-64CC95612447}"/>
              </a:ext>
            </a:extLst>
          </p:cNvPr>
          <p:cNvSpPr txBox="1"/>
          <p:nvPr/>
        </p:nvSpPr>
        <p:spPr>
          <a:xfrm>
            <a:off x="4617134" y="149573"/>
            <a:ext cx="7013458"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7" name="Rectangle 95">
            <a:extLst>
              <a:ext uri="{FF2B5EF4-FFF2-40B4-BE49-F238E27FC236}">
                <a16:creationId xmlns="" xmlns:a16="http://schemas.microsoft.com/office/drawing/2014/main" id="{3F892887-EEC5-3EFD-E8DE-0945AAD3A112}"/>
              </a:ext>
            </a:extLst>
          </p:cNvPr>
          <p:cNvSpPr>
            <a:spLocks noChangeArrowheads="1"/>
          </p:cNvSpPr>
          <p:nvPr/>
        </p:nvSpPr>
        <p:spPr bwMode="auto">
          <a:xfrm>
            <a:off x="6442794" y="1182689"/>
            <a:ext cx="2941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KHỞI ĐỘNG</a:t>
            </a:r>
          </a:p>
        </p:txBody>
      </p:sp>
      <p:sp>
        <p:nvSpPr>
          <p:cNvPr id="10" name="Rectangle 9">
            <a:extLst>
              <a:ext uri="{FF2B5EF4-FFF2-40B4-BE49-F238E27FC236}">
                <a16:creationId xmlns="" xmlns:a16="http://schemas.microsoft.com/office/drawing/2014/main" id="{D49AA1C2-81FC-90AD-D35E-B44267B2689D}"/>
              </a:ext>
            </a:extLst>
          </p:cNvPr>
          <p:cNvSpPr/>
          <p:nvPr/>
        </p:nvSpPr>
        <p:spPr>
          <a:xfrm>
            <a:off x="4360507" y="2743200"/>
            <a:ext cx="7418506" cy="646331"/>
          </a:xfrm>
          <a:prstGeom prst="rect">
            <a:avLst/>
          </a:prstGeom>
        </p:spPr>
        <p:txBody>
          <a:bodyPr wrap="square">
            <a:spAutoFit/>
          </a:bodyPr>
          <a:lstStyle/>
          <a:p>
            <a:pPr algn="ctr"/>
            <a:r>
              <a:rPr lang="en-US" sz="3600" b="1">
                <a:solidFill>
                  <a:srgbClr val="0000FF"/>
                </a:solidFill>
                <a:latin typeface="Times New Roman" pitchFamily="18" charset="0"/>
                <a:cs typeface="Times New Roman" pitchFamily="18" charset="0"/>
              </a:rPr>
              <a:t>Cùng làm việc nhóm đôi</a:t>
            </a:r>
            <a:endParaRPr lang="vi-VN" sz="3600" b="1" dirty="0">
              <a:solidFill>
                <a:srgbClr val="0000FF"/>
              </a:solidFill>
              <a:latin typeface="Times New Roman" pitchFamily="18" charset="0"/>
              <a:cs typeface="Times New Roman" pitchFamily="18" charset="0"/>
            </a:endParaRPr>
          </a:p>
        </p:txBody>
      </p:sp>
      <p:pic>
        <p:nvPicPr>
          <p:cNvPr id="11" name="Picture 10">
            <a:extLst>
              <a:ext uri="{FF2B5EF4-FFF2-40B4-BE49-F238E27FC236}">
                <a16:creationId xmlns="" xmlns:a16="http://schemas.microsoft.com/office/drawing/2014/main" id="{D435627F-AA53-D60C-4A30-B679884C2944}"/>
              </a:ext>
            </a:extLst>
          </p:cNvPr>
          <p:cNvPicPr>
            <a:picLocks noChangeAspect="1"/>
          </p:cNvPicPr>
          <p:nvPr/>
        </p:nvPicPr>
        <p:blipFill>
          <a:blip r:embed="rId2"/>
          <a:stretch>
            <a:fillRect/>
          </a:stretch>
        </p:blipFill>
        <p:spPr>
          <a:xfrm>
            <a:off x="491215" y="3657600"/>
            <a:ext cx="5020246" cy="4525022"/>
          </a:xfrm>
          <a:prstGeom prst="rect">
            <a:avLst/>
          </a:prstGeom>
        </p:spPr>
      </p:pic>
      <p:pic>
        <p:nvPicPr>
          <p:cNvPr id="12" name="Picture 11">
            <a:extLst>
              <a:ext uri="{FF2B5EF4-FFF2-40B4-BE49-F238E27FC236}">
                <a16:creationId xmlns="" xmlns:a16="http://schemas.microsoft.com/office/drawing/2014/main" id="{824B7F3D-90C0-5708-B0CA-EC6BF4E3BC83}"/>
              </a:ext>
            </a:extLst>
          </p:cNvPr>
          <p:cNvPicPr>
            <a:picLocks noChangeAspect="1"/>
          </p:cNvPicPr>
          <p:nvPr/>
        </p:nvPicPr>
        <p:blipFill>
          <a:blip r:embed="rId3"/>
          <a:stretch>
            <a:fillRect/>
          </a:stretch>
        </p:blipFill>
        <p:spPr>
          <a:xfrm>
            <a:off x="5694007" y="3704578"/>
            <a:ext cx="4903904" cy="4525022"/>
          </a:xfrm>
          <a:prstGeom prst="rect">
            <a:avLst/>
          </a:prstGeom>
        </p:spPr>
      </p:pic>
      <p:pic>
        <p:nvPicPr>
          <p:cNvPr id="13" name="Picture 12">
            <a:extLst>
              <a:ext uri="{FF2B5EF4-FFF2-40B4-BE49-F238E27FC236}">
                <a16:creationId xmlns="" xmlns:a16="http://schemas.microsoft.com/office/drawing/2014/main" id="{7B2F4AF0-9BE8-5CA1-5252-84E394B64E50}"/>
              </a:ext>
            </a:extLst>
          </p:cNvPr>
          <p:cNvPicPr>
            <a:picLocks noChangeAspect="1"/>
          </p:cNvPicPr>
          <p:nvPr/>
        </p:nvPicPr>
        <p:blipFill>
          <a:blip r:embed="rId4"/>
          <a:stretch>
            <a:fillRect/>
          </a:stretch>
        </p:blipFill>
        <p:spPr>
          <a:xfrm>
            <a:off x="10765178" y="3644153"/>
            <a:ext cx="5105400" cy="4585447"/>
          </a:xfrm>
          <a:prstGeom prst="rect">
            <a:avLst/>
          </a:prstGeom>
        </p:spPr>
      </p:pic>
    </p:spTree>
    <p:extLst>
      <p:ext uri="{BB962C8B-B14F-4D97-AF65-F5344CB8AC3E}">
        <p14:creationId xmlns:p14="http://schemas.microsoft.com/office/powerpoint/2010/main" val="410956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1C3AD09E-7921-7B64-01C4-F46D982D96C9}"/>
              </a:ext>
            </a:extLst>
          </p:cNvPr>
          <p:cNvPicPr>
            <a:picLocks noChangeAspect="1"/>
          </p:cNvPicPr>
          <p:nvPr/>
        </p:nvPicPr>
        <p:blipFill>
          <a:blip r:embed="rId2"/>
          <a:stretch>
            <a:fillRect/>
          </a:stretch>
        </p:blipFill>
        <p:spPr>
          <a:xfrm>
            <a:off x="213519" y="152400"/>
            <a:ext cx="15849600" cy="8839199"/>
          </a:xfrm>
          <a:prstGeom prst="rect">
            <a:avLst/>
          </a:prstGeom>
        </p:spPr>
      </p:pic>
    </p:spTree>
    <p:extLst>
      <p:ext uri="{BB962C8B-B14F-4D97-AF65-F5344CB8AC3E}">
        <p14:creationId xmlns:p14="http://schemas.microsoft.com/office/powerpoint/2010/main" val="1780970014"/>
      </p:ext>
    </p:extLst>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5" y="2828092"/>
            <a:ext cx="14118684" cy="1323439"/>
          </a:xfrm>
          <a:prstGeom prst="rect">
            <a:avLst/>
          </a:prstGeom>
        </p:spPr>
        <p:txBody>
          <a:bodyPr wrap="square">
            <a:spAutoFit/>
          </a:bodyPr>
          <a:lstStyle/>
          <a:p>
            <a:r>
              <a:rPr lang="en-US" sz="4000" b="1">
                <a:solidFill>
                  <a:srgbClr val="0000CC"/>
                </a:solidFill>
                <a:latin typeface="Times New Roman" pitchFamily="18" charset="0"/>
                <a:cs typeface="Times New Roman" pitchFamily="18" charset="0"/>
              </a:rPr>
              <a:t>      Đ</a:t>
            </a:r>
            <a:r>
              <a:rPr lang="vi-VN" sz="4000" b="1">
                <a:solidFill>
                  <a:srgbClr val="0000CC"/>
                </a:solidFill>
                <a:latin typeface="Times New Roman" pitchFamily="18" charset="0"/>
                <a:cs typeface="Times New Roman" pitchFamily="18" charset="0"/>
              </a:rPr>
              <a:t>ọc đúng các tiếng dễ phát âm sai</a:t>
            </a:r>
            <a:r>
              <a:rPr lang="en-US" sz="4000" b="1">
                <a:solidFill>
                  <a:srgbClr val="0000CC"/>
                </a:solidFill>
                <a:latin typeface="Times New Roman" pitchFamily="18" charset="0"/>
                <a:cs typeface="Times New Roman" pitchFamily="18" charset="0"/>
              </a:rPr>
              <a:t>;</a:t>
            </a:r>
            <a:r>
              <a:rPr lang="vi-VN" sz="4000" b="1">
                <a:solidFill>
                  <a:srgbClr val="0000CC"/>
                </a:solidFill>
                <a:latin typeface="Times New Roman" pitchFamily="18" charset="0"/>
                <a:cs typeface="Times New Roman" pitchFamily="18" charset="0"/>
              </a:rPr>
              <a:t> Cách ngắt giọng ở những câu dài</a:t>
            </a:r>
            <a:r>
              <a:rPr lang="en-US" sz="4000" b="1">
                <a:solidFill>
                  <a:srgbClr val="0000CC"/>
                </a:solidFill>
                <a:latin typeface="Times New Roman" pitchFamily="18" charset="0"/>
                <a:cs typeface="Times New Roman" pitchFamily="18" charset="0"/>
              </a:rPr>
              <a:t>; </a:t>
            </a:r>
            <a:r>
              <a:rPr lang="vi-VN" sz="4000" b="1">
                <a:solidFill>
                  <a:srgbClr val="0000CC"/>
                </a:solidFill>
                <a:latin typeface="Times New Roman" pitchFamily="18" charset="0"/>
                <a:cs typeface="Times New Roman" pitchFamily="18" charset="0"/>
              </a:rPr>
              <a:t>Đọc diễn cảm lời của thầy hiệu trưởng.</a:t>
            </a:r>
            <a:endParaRPr lang="vi-VN" sz="4000" b="1" dirty="0" err="1">
              <a:solidFill>
                <a:srgbClr val="0000CC"/>
              </a:solidFill>
              <a:latin typeface="Times New Roman" pitchFamily="18" charset="0"/>
              <a:cs typeface="Times New Roman" pitchFamily="18" charset="0"/>
            </a:endParaRPr>
          </a:p>
        </p:txBody>
      </p:sp>
      <p:sp>
        <p:nvSpPr>
          <p:cNvPr id="3" name="Rectangle 2"/>
          <p:cNvSpPr/>
          <p:nvPr/>
        </p:nvSpPr>
        <p:spPr>
          <a:xfrm>
            <a:off x="1493838" y="5399452"/>
            <a:ext cx="13578681" cy="2169825"/>
          </a:xfrm>
          <a:prstGeom prst="rect">
            <a:avLst/>
          </a:prstGeom>
        </p:spPr>
        <p:txBody>
          <a:bodyPr wrap="square">
            <a:spAutoFit/>
          </a:bodyPr>
          <a:lstStyle/>
          <a:p>
            <a:pPr>
              <a:spcBef>
                <a:spcPts val="600"/>
              </a:spcBef>
              <a:spcAft>
                <a:spcPts val="300"/>
              </a:spcAft>
            </a:pPr>
            <a:r>
              <a:rPr lang="en-US" sz="4000" b="1">
                <a:solidFill>
                  <a:srgbClr val="0000CC"/>
                </a:solidFill>
                <a:latin typeface="Times New Roman" pitchFamily="18" charset="0"/>
                <a:cs typeface="Times New Roman" pitchFamily="18" charset="0"/>
              </a:rPr>
              <a:t>+ Đoạn 1: Từ đầu đến </a:t>
            </a:r>
            <a:r>
              <a:rPr lang="en-US" sz="4000" b="1" i="1">
                <a:solidFill>
                  <a:srgbClr val="0000CC"/>
                </a:solidFill>
                <a:latin typeface="Times New Roman" pitchFamily="18" charset="0"/>
                <a:cs typeface="Times New Roman" pitchFamily="18" charset="0"/>
              </a:rPr>
              <a:t>ngay tại đó nữa</a:t>
            </a:r>
            <a:r>
              <a:rPr lang="en-US" sz="4000" b="1">
                <a:solidFill>
                  <a:srgbClr val="0000CC"/>
                </a:solidFill>
                <a:latin typeface="Times New Roman" pitchFamily="18" charset="0"/>
                <a:cs typeface="Times New Roman" pitchFamily="18" charset="0"/>
              </a:rPr>
              <a:t>.</a:t>
            </a:r>
          </a:p>
          <a:p>
            <a:pPr>
              <a:spcBef>
                <a:spcPts val="600"/>
              </a:spcBef>
              <a:spcAft>
                <a:spcPts val="300"/>
              </a:spcAft>
            </a:pPr>
            <a:r>
              <a:rPr lang="en-US" sz="4000" b="1">
                <a:solidFill>
                  <a:srgbClr val="0000CC"/>
                </a:solidFill>
                <a:latin typeface="Times New Roman" pitchFamily="18" charset="0"/>
                <a:cs typeface="Times New Roman" pitchFamily="18" charset="0"/>
              </a:rPr>
              <a:t>+ Đoạn 2: Tiếp theo cho đến </a:t>
            </a:r>
            <a:r>
              <a:rPr lang="en-US" sz="4000" b="1" i="1">
                <a:solidFill>
                  <a:srgbClr val="0000CC"/>
                </a:solidFill>
                <a:latin typeface="Times New Roman" pitchFamily="18" charset="0"/>
                <a:cs typeface="Times New Roman" pitchFamily="18" charset="0"/>
              </a:rPr>
              <a:t>thật nhiều sách vào.</a:t>
            </a:r>
          </a:p>
          <a:p>
            <a:pPr>
              <a:spcBef>
                <a:spcPts val="600"/>
              </a:spcBef>
              <a:spcAft>
                <a:spcPts val="300"/>
              </a:spcAft>
            </a:pPr>
            <a:r>
              <a:rPr lang="en-US" sz="4000" b="1">
                <a:solidFill>
                  <a:srgbClr val="0000CC"/>
                </a:solidFill>
                <a:latin typeface="Times New Roman" pitchFamily="18" charset="0"/>
                <a:cs typeface="Times New Roman" pitchFamily="18" charset="0"/>
              </a:rPr>
              <a:t>+ Đoạn 3:  Còn lại.</a:t>
            </a:r>
            <a:endParaRPr lang="en-US"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Hướng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dẫn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đọc</a:t>
              </a:r>
              <a:r>
                <a:rPr lang="en-US" sz="3800" b="1" dirty="0">
                  <a:solidFill>
                    <a:srgbClr val="FF0066"/>
                  </a:solidFill>
                  <a:latin typeface="Times New Roman" pitchFamily="18" charset="0"/>
                  <a:cs typeface="Times New Roman" pitchFamily="18" charset="0"/>
                </a:rPr>
                <a:t>.</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6287920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2118520" y="3025914"/>
            <a:ext cx="2489983" cy="707886"/>
          </a:xfrm>
          <a:prstGeom prst="rect">
            <a:avLst/>
          </a:prstGeom>
        </p:spPr>
        <p:txBody>
          <a:bodyPr wrap="square">
            <a:spAutoFit/>
          </a:bodyPr>
          <a:lstStyle/>
          <a:p>
            <a:pPr algn="just"/>
            <a:r>
              <a:rPr lang="en-US" sz="4000" b="1">
                <a:solidFill>
                  <a:srgbClr val="0000FF"/>
                </a:solidFill>
                <a:latin typeface="Times New Roman" pitchFamily="18" charset="0"/>
                <a:cs typeface="Times New Roman" pitchFamily="18" charset="0"/>
              </a:rPr>
              <a:t>Th</a:t>
            </a:r>
            <a:r>
              <a:rPr lang="en-US" sz="4000" b="1">
                <a:solidFill>
                  <a:srgbClr val="FF0000"/>
                </a:solidFill>
                <a:latin typeface="Times New Roman" pitchFamily="18" charset="0"/>
                <a:cs typeface="Times New Roman" pitchFamily="18" charset="0"/>
              </a:rPr>
              <a:t>oải</a:t>
            </a:r>
            <a:r>
              <a:rPr lang="en-US" sz="4000" b="1">
                <a:solidFill>
                  <a:srgbClr val="0000FF"/>
                </a:solidFill>
                <a:latin typeface="Times New Roman" pitchFamily="18" charset="0"/>
                <a:cs typeface="Times New Roman" pitchFamily="18" charset="0"/>
              </a:rPr>
              <a:t> mái </a:t>
            </a:r>
            <a:endParaRPr lang="en-US" sz="4000" b="1" dirty="0">
              <a:solidFill>
                <a:srgbClr val="0000FF"/>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4797814" y="3009438"/>
            <a:ext cx="1951342"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l</a:t>
            </a:r>
            <a:r>
              <a:rPr lang="en-US" sz="4000" b="1">
                <a:solidFill>
                  <a:srgbClr val="0000CC"/>
                </a:solidFill>
                <a:latin typeface="Times New Roman" pitchFamily="18" charset="0"/>
                <a:cs typeface="Times New Roman" pitchFamily="18" charset="0"/>
              </a:rPr>
              <a:t>ớp học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6842919" y="2984255"/>
            <a:ext cx="1828800"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s</a:t>
            </a:r>
            <a:r>
              <a:rPr lang="en-US" sz="4000" b="1">
                <a:solidFill>
                  <a:srgbClr val="0000CC"/>
                </a:solidFill>
                <a:latin typeface="Times New Roman" pitchFamily="18" charset="0"/>
                <a:cs typeface="Times New Roman" pitchFamily="18" charset="0"/>
              </a:rPr>
              <a:t>ôi </a:t>
            </a:r>
            <a:r>
              <a:rPr lang="en-US" sz="4000" b="1">
                <a:solidFill>
                  <a:srgbClr val="FF0000"/>
                </a:solidFill>
                <a:latin typeface="Times New Roman" pitchFamily="18" charset="0"/>
                <a:cs typeface="Times New Roman" pitchFamily="18" charset="0"/>
              </a:rPr>
              <a:t>n</a:t>
            </a:r>
            <a:r>
              <a:rPr lang="en-US" sz="4000" b="1">
                <a:solidFill>
                  <a:srgbClr val="0000CC"/>
                </a:solidFill>
                <a:latin typeface="Times New Roman" pitchFamily="18" charset="0"/>
                <a:cs typeface="Times New Roman" pitchFamily="18" charset="0"/>
              </a:rPr>
              <a:t>ổi</a:t>
            </a:r>
            <a:endParaRPr lang="en-US" sz="4000" b="1" dirty="0">
              <a:solidFill>
                <a:srgbClr val="FF0000"/>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3566319" y="1266918"/>
            <a:ext cx="9220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11: LỜI GIẢI TOÁN ĐẶC BIỆT</a:t>
            </a:r>
          </a:p>
        </p:txBody>
      </p:sp>
      <p:sp>
        <p:nvSpPr>
          <p:cNvPr id="19" name="Rectangle 18">
            <a:extLst>
              <a:ext uri="{FF2B5EF4-FFF2-40B4-BE49-F238E27FC236}">
                <a16:creationId xmlns="" xmlns:a16="http://schemas.microsoft.com/office/drawing/2014/main" id="{4E9B42E3-102F-AA80-68C5-969E5564EEF2}"/>
              </a:ext>
            </a:extLst>
          </p:cNvPr>
          <p:cNvSpPr/>
          <p:nvPr/>
        </p:nvSpPr>
        <p:spPr>
          <a:xfrm>
            <a:off x="8767267" y="2973641"/>
            <a:ext cx="2114252"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m</a:t>
            </a:r>
            <a:r>
              <a:rPr lang="en-US" sz="4000" b="1">
                <a:solidFill>
                  <a:srgbClr val="FF0000"/>
                </a:solidFill>
                <a:latin typeface="Times New Roman" pitchFamily="18" charset="0"/>
                <a:cs typeface="Times New Roman" pitchFamily="18" charset="0"/>
              </a:rPr>
              <a:t>ột</a:t>
            </a:r>
            <a:r>
              <a:rPr lang="en-US" sz="4000" b="1">
                <a:solidFill>
                  <a:srgbClr val="0000CC"/>
                </a:solidFill>
                <a:latin typeface="Times New Roman" pitchFamily="18" charset="0"/>
                <a:cs typeface="Times New Roman" pitchFamily="18" charset="0"/>
              </a:rPr>
              <a:t> nửa</a:t>
            </a:r>
            <a:endParaRPr lang="en-US" sz="4000" b="1" dirty="0">
              <a:solidFill>
                <a:srgbClr val="FF0000"/>
              </a:solidFill>
              <a:latin typeface="Times New Roman" pitchFamily="18" charset="0"/>
              <a:cs typeface="Times New Roman" pitchFamily="18" charset="0"/>
            </a:endParaRPr>
          </a:p>
        </p:txBody>
      </p:sp>
      <p:sp>
        <p:nvSpPr>
          <p:cNvPr id="23" name="Rectangle 22">
            <a:extLst>
              <a:ext uri="{FF2B5EF4-FFF2-40B4-BE49-F238E27FC236}">
                <a16:creationId xmlns="" xmlns:a16="http://schemas.microsoft.com/office/drawing/2014/main" id="{B488C48F-C046-CA91-896D-C41021DC05D9}"/>
              </a:ext>
            </a:extLst>
          </p:cNvPr>
          <p:cNvSpPr/>
          <p:nvPr/>
        </p:nvSpPr>
        <p:spPr>
          <a:xfrm>
            <a:off x="11056114" y="2953388"/>
            <a:ext cx="3048000"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q</a:t>
            </a:r>
            <a:r>
              <a:rPr lang="en-US" sz="4000" b="1">
                <a:solidFill>
                  <a:srgbClr val="FF0000"/>
                </a:solidFill>
                <a:latin typeface="Times New Roman" pitchFamily="18" charset="0"/>
                <a:cs typeface="Times New Roman" pitchFamily="18" charset="0"/>
              </a:rPr>
              <a:t>uang</a:t>
            </a:r>
            <a:r>
              <a:rPr lang="en-US" sz="4000" b="1">
                <a:solidFill>
                  <a:srgbClr val="0000CC"/>
                </a:solidFill>
                <a:latin typeface="Times New Roman" pitchFamily="18" charset="0"/>
                <a:cs typeface="Times New Roman" pitchFamily="18" charset="0"/>
              </a:rPr>
              <a:t> cảnh</a:t>
            </a:r>
            <a:endParaRPr lang="en-US" sz="4000" b="1" dirty="0">
              <a:solidFill>
                <a:srgbClr val="FF0000"/>
              </a:solidFill>
              <a:latin typeface="Times New Roman" pitchFamily="18" charset="0"/>
              <a:cs typeface="Times New Roman" pitchFamily="18" charset="0"/>
            </a:endParaRPr>
          </a:p>
        </p:txBody>
      </p:sp>
      <p:sp>
        <p:nvSpPr>
          <p:cNvPr id="24" name="Rectangle 23">
            <a:extLst>
              <a:ext uri="{FF2B5EF4-FFF2-40B4-BE49-F238E27FC236}">
                <a16:creationId xmlns="" xmlns:a16="http://schemas.microsoft.com/office/drawing/2014/main" id="{1450F87F-0A49-BFE4-FBE0-E3D36FB2F0A4}"/>
              </a:ext>
            </a:extLst>
          </p:cNvPr>
          <p:cNvSpPr/>
          <p:nvPr/>
        </p:nvSpPr>
        <p:spPr>
          <a:xfrm>
            <a:off x="1164566" y="4457181"/>
            <a:ext cx="14048298" cy="1938992"/>
          </a:xfrm>
          <a:prstGeom prst="rect">
            <a:avLst/>
          </a:prstGeom>
        </p:spPr>
        <p:txBody>
          <a:bodyPr wrap="square">
            <a:spAutoFit/>
          </a:bodyPr>
          <a:lstStyle/>
          <a:p>
            <a:pPr indent="914400" algn="just"/>
            <a:r>
              <a:rPr lang="vi-VN" sz="4000" b="1">
                <a:solidFill>
                  <a:srgbClr val="0000CC"/>
                </a:solidFill>
                <a:latin typeface="Times New Roman" pitchFamily="18" charset="0"/>
                <a:cs typeface="Times New Roman" pitchFamily="18" charset="0"/>
              </a:rPr>
              <a:t>Quang cảnh thư viện lúc này hệt như một toa tàu điện đông đúc</a:t>
            </a:r>
            <a:r>
              <a:rPr lang="vi-VN" sz="4000" b="1">
                <a:solidFill>
                  <a:srgbClr val="FF0000"/>
                </a:solidFill>
                <a:latin typeface="Times New Roman" pitchFamily="18" charset="0"/>
                <a:cs typeface="Times New Roman" pitchFamily="18" charset="0"/>
              </a:rPr>
              <a:t>/</a:t>
            </a:r>
            <a:r>
              <a:rPr lang="vi-VN" sz="4000" b="1">
                <a:solidFill>
                  <a:srgbClr val="0000CC"/>
                </a:solidFill>
                <a:latin typeface="Times New Roman" pitchFamily="18" charset="0"/>
                <a:cs typeface="Times New Roman" pitchFamily="18" charset="0"/>
              </a:rPr>
              <a:t> với những hành khách đứng ngồi để đọc</a:t>
            </a:r>
            <a:r>
              <a:rPr lang="vi-VN" sz="4000" b="1">
                <a:solidFill>
                  <a:srgbClr val="FF0000"/>
                </a:solidFill>
                <a:latin typeface="Times New Roman" pitchFamily="18" charset="0"/>
                <a:cs typeface="Times New Roman" pitchFamily="18" charset="0"/>
              </a:rPr>
              <a:t>/</a:t>
            </a:r>
            <a:r>
              <a:rPr lang="vi-VN" sz="4000" b="1">
                <a:solidFill>
                  <a:srgbClr val="0000CC"/>
                </a:solidFill>
                <a:latin typeface="Times New Roman" pitchFamily="18" charset="0"/>
                <a:cs typeface="Times New Roman" pitchFamily="18" charset="0"/>
              </a:rPr>
              <a:t> quang cảnh trông thật </a:t>
            </a:r>
            <a:r>
              <a:rPr lang="vi-VN" sz="4000" b="1" smtClean="0">
                <a:solidFill>
                  <a:srgbClr val="0000CC"/>
                </a:solidFill>
                <a:latin typeface="Times New Roman" pitchFamily="18" charset="0"/>
                <a:cs typeface="Times New Roman" pitchFamily="18" charset="0"/>
              </a:rPr>
              <a:t>ngộ</a:t>
            </a:r>
            <a:r>
              <a:rPr lang="en-US" sz="4000" b="1" smtClean="0">
                <a:solidFill>
                  <a:srgbClr val="0000CC"/>
                </a:solidFill>
                <a:latin typeface="Times New Roman" pitchFamily="18" charset="0"/>
                <a:cs typeface="Times New Roman" pitchFamily="18" charset="0"/>
              </a:rPr>
              <a:t>.</a:t>
            </a:r>
            <a:r>
              <a:rPr lang="vi-VN" sz="4000" b="1" smtClean="0">
                <a:solidFill>
                  <a:srgbClr val="FF0000"/>
                </a:solidFill>
                <a:latin typeface="Times New Roman" pitchFamily="18" charset="0"/>
                <a:cs typeface="Times New Roman" pitchFamily="18" charset="0"/>
              </a:rPr>
              <a:t>//</a:t>
            </a:r>
            <a:endParaRPr lang="en-US" sz="4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649084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fade">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1: Đến trường sau kì nghỉ, các bạn học sinh đã phát hiện ra điều gì tuyệt vời?</a:t>
            </a:r>
            <a:endParaRPr lang="vi-VN" sz="3600" b="1" dirty="0">
              <a:solidFill>
                <a:srgbClr val="FF0000"/>
              </a:solidFill>
              <a:latin typeface="Times New Roman" pitchFamily="18" charset="0"/>
              <a:cs typeface="Times New Roman" pitchFamily="18" charset="0"/>
            </a:endParaRPr>
          </a:p>
        </p:txBody>
      </p:sp>
      <p:sp>
        <p:nvSpPr>
          <p:cNvPr id="12" name="Rectangle 11"/>
          <p:cNvSpPr/>
          <p:nvPr/>
        </p:nvSpPr>
        <p:spPr>
          <a:xfrm>
            <a:off x="5623719" y="4044561"/>
            <a:ext cx="10210801" cy="1200329"/>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Các bạn đã phát hiện ra một căn phòng mới đã biến thành thư viện.</a:t>
            </a:r>
            <a:endParaRPr lang="en-US" sz="3600" b="1" dirty="0">
              <a:solidFill>
                <a:srgbClr val="0000FF"/>
              </a:solidFill>
              <a:latin typeface="Times New Roman" pitchFamily="18" charset="0"/>
              <a:cs typeface="Times New Roman" pitchFamily="18" charset="0"/>
            </a:endParaRPr>
          </a:p>
        </p:txBody>
      </p:sp>
      <p:sp>
        <p:nvSpPr>
          <p:cNvPr id="40" name="Rectangle 39"/>
          <p:cNvSpPr/>
          <p:nvPr/>
        </p:nvSpPr>
        <p:spPr>
          <a:xfrm>
            <a:off x="5664213" y="5345922"/>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vi-VN" sz="3600" b="1" dirty="0">
                <a:solidFill>
                  <a:srgbClr val="FF0000"/>
                </a:solidFill>
                <a:latin typeface="Times New Roman" pitchFamily="18" charset="0"/>
                <a:cs typeface="Times New Roman" pitchFamily="18" charset="0"/>
              </a:rPr>
              <a:t>Thầy hiệu trưởng đã dặn các bạn học </a:t>
            </a:r>
            <a:r>
              <a:rPr lang="vi-VN" sz="3600" b="1">
                <a:solidFill>
                  <a:srgbClr val="FF0000"/>
                </a:solidFill>
                <a:latin typeface="Times New Roman" pitchFamily="18" charset="0"/>
                <a:cs typeface="Times New Roman" pitchFamily="18" charset="0"/>
              </a:rPr>
              <a:t>sinh </a:t>
            </a:r>
            <a:r>
              <a:rPr lang="vi-VN" sz="3600" b="1" smtClean="0">
                <a:solidFill>
                  <a:srgbClr val="FF0000"/>
                </a:solidFill>
                <a:latin typeface="Times New Roman" pitchFamily="18" charset="0"/>
                <a:cs typeface="Times New Roman" pitchFamily="18" charset="0"/>
              </a:rPr>
              <a:t>làm </a:t>
            </a:r>
            <a:r>
              <a:rPr lang="vi-VN" sz="3600" b="1">
                <a:solidFill>
                  <a:srgbClr val="FF0000"/>
                </a:solidFill>
                <a:latin typeface="Times New Roman" pitchFamily="18" charset="0"/>
                <a:cs typeface="Times New Roman" pitchFamily="18" charset="0"/>
              </a:rPr>
              <a:t>những điều gì?</a:t>
            </a:r>
            <a:endParaRPr lang="en-US" sz="3600" b="1" dirty="0">
              <a:solidFill>
                <a:srgbClr val="FF0000"/>
              </a:solidFill>
              <a:latin typeface="Times New Roman" pitchFamily="18" charset="0"/>
              <a:cs typeface="Times New Roman" pitchFamily="18" charset="0"/>
            </a:endParaRPr>
          </a:p>
        </p:txBody>
      </p:sp>
      <p:sp>
        <p:nvSpPr>
          <p:cNvPr id="41" name="Rectangle 40"/>
          <p:cNvSpPr/>
          <p:nvPr/>
        </p:nvSpPr>
        <p:spPr>
          <a:xfrm>
            <a:off x="5649132" y="6610772"/>
            <a:ext cx="10210801" cy="2308324"/>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Thầy hiệu trưởng dặn các bạn học sinh thoải mái vào thư viện, mượn sách về đọc và trả lại, mang sách của mình đến thu viện, có thể đọc bất kì quyển nào.</a:t>
            </a:r>
            <a:endParaRPr lang="en-US" sz="3600" b="1" dirty="0">
              <a:solidFill>
                <a:srgbClr val="0000CC"/>
              </a:solidFill>
              <a:latin typeface="Times New Roman" pitchFamily="18" charset="0"/>
              <a:cs typeface="Times New Roman" pitchFamily="18" charset="0"/>
            </a:endParaRPr>
          </a:p>
        </p:txBody>
      </p:sp>
      <p:sp>
        <p:nvSpPr>
          <p:cNvPr id="35" name="Text Box 14">
            <a:extLst>
              <a:ext uri="{FF2B5EF4-FFF2-40B4-BE49-F238E27FC236}">
                <a16:creationId xmlns="" xmlns:a16="http://schemas.microsoft.com/office/drawing/2014/main" id="{F0626E4D-8A93-FF7D-6197-B19BA729E868}"/>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36" name="Rectangle 35">
            <a:extLst>
              <a:ext uri="{FF2B5EF4-FFF2-40B4-BE49-F238E27FC236}">
                <a16:creationId xmlns="" xmlns:a16="http://schemas.microsoft.com/office/drawing/2014/main"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th</a:t>
            </a:r>
            <a:r>
              <a:rPr lang="en-US" sz="3600" b="1" smtClean="0">
                <a:solidFill>
                  <a:srgbClr val="FF0000"/>
                </a:solidFill>
                <a:latin typeface="Times New Roman" pitchFamily="18" charset="0"/>
                <a:cs typeface="Times New Roman" pitchFamily="18" charset="0"/>
              </a:rPr>
              <a:t>oải</a:t>
            </a:r>
            <a:r>
              <a:rPr lang="en-US" sz="3600" b="1" smtClean="0">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37" name="Rectangle 36">
            <a:extLst>
              <a:ext uri="{FF2B5EF4-FFF2-40B4-BE49-F238E27FC236}">
                <a16:creationId xmlns="" xmlns:a16="http://schemas.microsoft.com/office/drawing/2014/main"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a:t>
            </a:r>
            <a:r>
              <a:rPr lang="en-US" sz="3600" b="1" smtClean="0">
                <a:solidFill>
                  <a:srgbClr val="0000CC"/>
                </a:solidFill>
                <a:latin typeface="Times New Roman" pitchFamily="18" charset="0"/>
                <a:cs typeface="Times New Roman" pitchFamily="18" charset="0"/>
              </a:rPr>
              <a:t>học, </a:t>
            </a:r>
            <a:endParaRPr lang="en-US" sz="3600" b="1" dirty="0">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 xmlns:a16="http://schemas.microsoft.com/office/drawing/2014/main"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39" name="Rectangle 38">
            <a:extLst>
              <a:ext uri="{FF2B5EF4-FFF2-40B4-BE49-F238E27FC236}">
                <a16:creationId xmlns="" xmlns:a16="http://schemas.microsoft.com/office/drawing/2014/main"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nửa,</a:t>
            </a:r>
            <a:endParaRPr lang="en-US" sz="3600" b="1" dirty="0">
              <a:solidFill>
                <a:srgbClr val="FF0000"/>
              </a:solidFill>
              <a:latin typeface="Times New Roman" pitchFamily="18" charset="0"/>
              <a:cs typeface="Times New Roman" pitchFamily="18" charset="0"/>
            </a:endParaRPr>
          </a:p>
        </p:txBody>
      </p:sp>
      <p:sp>
        <p:nvSpPr>
          <p:cNvPr id="43" name="Rectangle 42">
            <a:extLst>
              <a:ext uri="{FF2B5EF4-FFF2-40B4-BE49-F238E27FC236}">
                <a16:creationId xmlns="" xmlns:a16="http://schemas.microsoft.com/office/drawing/2014/main"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5" name="Rectangle 44">
            <a:extLst>
              <a:ext uri="{FF2B5EF4-FFF2-40B4-BE49-F238E27FC236}">
                <a16:creationId xmlns="" xmlns:a16="http://schemas.microsoft.com/office/drawing/2014/main"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smtClean="0">
                <a:solidFill>
                  <a:srgbClr val="FF0000"/>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quang </a:t>
            </a:r>
            <a:r>
              <a:rPr lang="vi-VN" sz="3600" b="1">
                <a:solidFill>
                  <a:srgbClr val="0000CC"/>
                </a:solidFill>
                <a:latin typeface="Times New Roman" pitchFamily="18" charset="0"/>
                <a:cs typeface="Times New Roman" pitchFamily="18" charset="0"/>
              </a:rPr>
              <a:t>cảnh trông thật </a:t>
            </a:r>
            <a:r>
              <a:rPr lang="vi-VN" sz="3600" b="1" smtClean="0">
                <a:solidFill>
                  <a:srgbClr val="0000CC"/>
                </a:solidFill>
                <a:latin typeface="Times New Roman" pitchFamily="18" charset="0"/>
                <a:cs typeface="Times New Roman" pitchFamily="18" charset="0"/>
              </a:rPr>
              <a:t>ngộ</a:t>
            </a:r>
            <a:r>
              <a:rPr lang="en-US" sz="3600" b="1" smtClean="0">
                <a:solidFill>
                  <a:srgbClr val="0000CC"/>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827858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vi-VN" sz="3600" b="1">
                <a:solidFill>
                  <a:srgbClr val="FF0000"/>
                </a:solidFill>
                <a:latin typeface="Times New Roman" pitchFamily="18" charset="0"/>
                <a:cs typeface="Times New Roman" pitchFamily="18" charset="0"/>
              </a:rPr>
              <a:t>Câu 3: Vì sao bạn nhỏ thấy quang cảnh thư viện trông giống như một toa tàu đông đúc?</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569552" y="4030764"/>
            <a:ext cx="10210801" cy="1200329"/>
          </a:xfrm>
          <a:prstGeom prst="rect">
            <a:avLst/>
          </a:prstGeom>
        </p:spPr>
        <p:txBody>
          <a:bodyPr wrap="square">
            <a:spAutoFit/>
          </a:bodyPr>
          <a:lstStyle/>
          <a:p>
            <a:pPr algn="just"/>
            <a:r>
              <a:rPr lang="nl-NL" sz="3600" b="1">
                <a:solidFill>
                  <a:srgbClr val="0000FF"/>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Vì có người đứng, người ngồi để đọc sách, giống như những hành khách đứng ngồi trên tàu điện.</a:t>
            </a:r>
            <a:endParaRPr lang="en-US" sz="3600" b="1" dirty="0">
              <a:solidFill>
                <a:srgbClr val="0000FF"/>
              </a:solidFill>
              <a:latin typeface="Times New Roman" pitchFamily="18" charset="0"/>
              <a:cs typeface="Times New Roman" pitchFamily="18" charset="0"/>
            </a:endParaRPr>
          </a:p>
        </p:txBody>
      </p:sp>
      <p:sp>
        <p:nvSpPr>
          <p:cNvPr id="33" name="Text Box 14">
            <a:extLst>
              <a:ext uri="{FF2B5EF4-FFF2-40B4-BE49-F238E27FC236}">
                <a16:creationId xmlns="" xmlns:a16="http://schemas.microsoft.com/office/drawing/2014/main" id="{B846CECA-D0B9-C682-07A6-7EF06C0C137F}"/>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0" name="Rectangle 39">
            <a:extLst>
              <a:ext uri="{FF2B5EF4-FFF2-40B4-BE49-F238E27FC236}">
                <a16:creationId xmlns="" xmlns:a16="http://schemas.microsoft.com/office/drawing/2014/main" id="{6D7A8B3B-9D48-EE64-621A-80C8CBC32559}"/>
              </a:ext>
            </a:extLst>
          </p:cNvPr>
          <p:cNvSpPr/>
          <p:nvPr/>
        </p:nvSpPr>
        <p:spPr>
          <a:xfrm>
            <a:off x="5664213" y="5334000"/>
            <a:ext cx="10233818" cy="1200329"/>
          </a:xfrm>
          <a:prstGeom prst="rect">
            <a:avLst/>
          </a:prstGeom>
        </p:spPr>
        <p:txBody>
          <a:bodyPr wrap="square">
            <a:spAutoFit/>
          </a:bodyPr>
          <a:lstStyle/>
          <a:p>
            <a:pPr algn="just"/>
            <a:r>
              <a:rPr lang="vi-VN" sz="3600" b="1">
                <a:solidFill>
                  <a:srgbClr val="FF0000"/>
                </a:solidFill>
                <a:latin typeface="Times New Roman" pitchFamily="18" charset="0"/>
                <a:cs typeface="Times New Roman" pitchFamily="18" charset="0"/>
              </a:rPr>
              <a:t>Câu 4: Các bạn Hs cảm thấy như thế nào khi có thư viện mới?</a:t>
            </a:r>
            <a:endParaRPr lang="en-US" sz="3600" b="1" dirty="0">
              <a:solidFill>
                <a:srgbClr val="FF0000"/>
              </a:solidFill>
              <a:latin typeface="Times New Roman" pitchFamily="18" charset="0"/>
              <a:cs typeface="Times New Roman" pitchFamily="18" charset="0"/>
            </a:endParaRPr>
          </a:p>
        </p:txBody>
      </p:sp>
      <p:sp>
        <p:nvSpPr>
          <p:cNvPr id="41" name="Rectangle 40">
            <a:extLst>
              <a:ext uri="{FF2B5EF4-FFF2-40B4-BE49-F238E27FC236}">
                <a16:creationId xmlns="" xmlns:a16="http://schemas.microsoft.com/office/drawing/2014/main" id="{3D697C41-3E2A-E30C-10E0-BB948B74C74F}"/>
              </a:ext>
            </a:extLst>
          </p:cNvPr>
          <p:cNvSpPr/>
          <p:nvPr/>
        </p:nvSpPr>
        <p:spPr>
          <a:xfrm>
            <a:off x="5647840" y="6534329"/>
            <a:ext cx="10210801" cy="2308324"/>
          </a:xfrm>
          <a:prstGeom prst="rect">
            <a:avLst/>
          </a:prstGeom>
        </p:spPr>
        <p:txBody>
          <a:bodyPr wrap="square">
            <a:spAutoFit/>
          </a:bodyPr>
          <a:lstStyle/>
          <a:p>
            <a:pPr algn="just"/>
            <a:r>
              <a:rPr lang="nl-NL" sz="3600" b="1">
                <a:solidFill>
                  <a:srgbClr val="0000FF"/>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Các bạn hò reo vui sướng vì phát hiện ra một điều tuyệt vời; các bạn sôi nổi chọn sách, bạn nào đến trường cũng háo hức ghé vào thư viện; ai cũng vui lắm.</a:t>
            </a:r>
            <a:endParaRPr lang="en-US" sz="3600" b="1" dirty="0">
              <a:solidFill>
                <a:srgbClr val="0000FF"/>
              </a:solidFill>
              <a:latin typeface="Times New Roman" pitchFamily="18" charset="0"/>
              <a:cs typeface="Times New Roman" pitchFamily="18" charset="0"/>
            </a:endParaRPr>
          </a:p>
        </p:txBody>
      </p:sp>
      <p:cxnSp>
        <p:nvCxnSpPr>
          <p:cNvPr id="25" name="Straight Connector 24"/>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3" name="Rectangle 42">
            <a:extLst>
              <a:ext uri="{FF2B5EF4-FFF2-40B4-BE49-F238E27FC236}">
                <a16:creationId xmlns="" xmlns:a16="http://schemas.microsoft.com/office/drawing/2014/main"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th</a:t>
            </a:r>
            <a:r>
              <a:rPr lang="en-US" sz="3600" b="1" smtClean="0">
                <a:solidFill>
                  <a:srgbClr val="FF0000"/>
                </a:solidFill>
                <a:latin typeface="Times New Roman" pitchFamily="18" charset="0"/>
                <a:cs typeface="Times New Roman" pitchFamily="18" charset="0"/>
              </a:rPr>
              <a:t>oải</a:t>
            </a:r>
            <a:r>
              <a:rPr lang="en-US" sz="3600" b="1" smtClean="0">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44" name="Rectangle 43">
            <a:extLst>
              <a:ext uri="{FF2B5EF4-FFF2-40B4-BE49-F238E27FC236}">
                <a16:creationId xmlns="" xmlns:a16="http://schemas.microsoft.com/office/drawing/2014/main"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a:t>
            </a:r>
            <a:r>
              <a:rPr lang="en-US" sz="3600" b="1" smtClean="0">
                <a:solidFill>
                  <a:srgbClr val="0000CC"/>
                </a:solidFill>
                <a:latin typeface="Times New Roman" pitchFamily="18" charset="0"/>
                <a:cs typeface="Times New Roman" pitchFamily="18" charset="0"/>
              </a:rPr>
              <a:t>học, </a:t>
            </a:r>
            <a:endParaRPr lang="en-US" sz="3600" b="1" dirty="0">
              <a:solidFill>
                <a:srgbClr val="0000CC"/>
              </a:solidFill>
              <a:latin typeface="Times New Roman" pitchFamily="18" charset="0"/>
              <a:cs typeface="Times New Roman" pitchFamily="18" charset="0"/>
            </a:endParaRPr>
          </a:p>
        </p:txBody>
      </p:sp>
      <p:sp>
        <p:nvSpPr>
          <p:cNvPr id="45" name="Rectangle 44">
            <a:extLst>
              <a:ext uri="{FF2B5EF4-FFF2-40B4-BE49-F238E27FC236}">
                <a16:creationId xmlns="" xmlns:a16="http://schemas.microsoft.com/office/drawing/2014/main"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46" name="Rectangle 45">
            <a:extLst>
              <a:ext uri="{FF2B5EF4-FFF2-40B4-BE49-F238E27FC236}">
                <a16:creationId xmlns="" xmlns:a16="http://schemas.microsoft.com/office/drawing/2014/main"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nửa,</a:t>
            </a:r>
            <a:endParaRPr lang="en-US" sz="36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 xmlns:a16="http://schemas.microsoft.com/office/drawing/2014/main"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8" name="Rectangle 47">
            <a:extLst>
              <a:ext uri="{FF2B5EF4-FFF2-40B4-BE49-F238E27FC236}">
                <a16:creationId xmlns="" xmlns:a16="http://schemas.microsoft.com/office/drawing/2014/main"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smtClean="0">
                <a:solidFill>
                  <a:srgbClr val="FF0000"/>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quang </a:t>
            </a:r>
            <a:r>
              <a:rPr lang="vi-VN" sz="3600" b="1">
                <a:solidFill>
                  <a:srgbClr val="0000CC"/>
                </a:solidFill>
                <a:latin typeface="Times New Roman" pitchFamily="18" charset="0"/>
                <a:cs typeface="Times New Roman" pitchFamily="18" charset="0"/>
              </a:rPr>
              <a:t>cảnh trông thật </a:t>
            </a:r>
            <a:r>
              <a:rPr lang="vi-VN" sz="3600" b="1" smtClean="0">
                <a:solidFill>
                  <a:srgbClr val="0000CC"/>
                </a:solidFill>
                <a:latin typeface="Times New Roman" pitchFamily="18" charset="0"/>
                <a:cs typeface="Times New Roman" pitchFamily="18" charset="0"/>
              </a:rPr>
              <a:t>ngộ</a:t>
            </a:r>
            <a:r>
              <a:rPr lang="en-US" sz="3600" b="1" smtClean="0">
                <a:solidFill>
                  <a:srgbClr val="0000CC"/>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125847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5: Nói về thư viện mà em ước mơ?</a:t>
            </a:r>
            <a:endParaRPr lang="en-US" sz="3600" b="1" dirty="0">
              <a:solidFill>
                <a:srgbClr val="FF0000"/>
              </a:solidFill>
              <a:latin typeface="Times New Roman" pitchFamily="18" charset="0"/>
              <a:cs typeface="Times New Roman" pitchFamily="18" charset="0"/>
            </a:endParaRPr>
          </a:p>
        </p:txBody>
      </p:sp>
      <p:sp>
        <p:nvSpPr>
          <p:cNvPr id="33" name="Text Box 14">
            <a:extLst>
              <a:ext uri="{FF2B5EF4-FFF2-40B4-BE49-F238E27FC236}">
                <a16:creationId xmlns="" xmlns:a16="http://schemas.microsoft.com/office/drawing/2014/main" id="{B6CB3E77-5A2B-2C1F-D687-755A6E6A6E82}"/>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1" name="Rectangle 40">
            <a:extLst>
              <a:ext uri="{FF2B5EF4-FFF2-40B4-BE49-F238E27FC236}">
                <a16:creationId xmlns="" xmlns:a16="http://schemas.microsoft.com/office/drawing/2014/main" id="{0F131BEC-5D65-3D5F-3620-C9203131B36B}"/>
              </a:ext>
            </a:extLst>
          </p:cNvPr>
          <p:cNvSpPr/>
          <p:nvPr/>
        </p:nvSpPr>
        <p:spPr>
          <a:xfrm>
            <a:off x="5600701" y="3989562"/>
            <a:ext cx="10233818" cy="2862322"/>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Gợi ý: </a:t>
            </a:r>
          </a:p>
          <a:p>
            <a:pPr algn="just"/>
            <a:r>
              <a:rPr lang="en-US" sz="3600" b="1">
                <a:solidFill>
                  <a:srgbClr val="0000CC"/>
                </a:solidFill>
                <a:latin typeface="Times New Roman" pitchFamily="18" charset="0"/>
                <a:cs typeface="Times New Roman" pitchFamily="18" charset="0"/>
              </a:rPr>
              <a:t>  - Thư viện nằm ở đâu?</a:t>
            </a:r>
          </a:p>
          <a:p>
            <a:pPr algn="just"/>
            <a:r>
              <a:rPr lang="en-US" sz="3600" b="1">
                <a:solidFill>
                  <a:srgbClr val="0000CC"/>
                </a:solidFill>
                <a:latin typeface="Times New Roman" pitchFamily="18" charset="0"/>
                <a:cs typeface="Times New Roman" pitchFamily="18" charset="0"/>
              </a:rPr>
              <a:t>  - Thư viện trông như thế nào?</a:t>
            </a:r>
          </a:p>
          <a:p>
            <a:pPr algn="just"/>
            <a:r>
              <a:rPr lang="en-US" sz="3600" b="1">
                <a:solidFill>
                  <a:srgbClr val="0000CC"/>
                </a:solidFill>
                <a:latin typeface="Times New Roman" pitchFamily="18" charset="0"/>
                <a:cs typeface="Times New Roman" pitchFamily="18" charset="0"/>
              </a:rPr>
              <a:t>  - Thư viện có  những loại sách gì?</a:t>
            </a:r>
          </a:p>
          <a:p>
            <a:pPr algn="just"/>
            <a:r>
              <a:rPr lang="en-US" sz="3600" b="1">
                <a:solidFill>
                  <a:srgbClr val="0000CC"/>
                </a:solidFill>
                <a:latin typeface="Times New Roman" pitchFamily="18" charset="0"/>
                <a:cs typeface="Times New Roman" pitchFamily="18" charset="0"/>
              </a:rPr>
              <a:t>  - Thư viện có điều gì đặc biệt?</a:t>
            </a:r>
          </a:p>
        </p:txBody>
      </p:sp>
      <p:cxnSp>
        <p:nvCxnSpPr>
          <p:cNvPr id="23" name="Straight Connector 22"/>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 xmlns:a16="http://schemas.microsoft.com/office/drawing/2014/main"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th</a:t>
            </a:r>
            <a:r>
              <a:rPr lang="en-US" sz="3600" b="1" smtClean="0">
                <a:solidFill>
                  <a:srgbClr val="FF0000"/>
                </a:solidFill>
                <a:latin typeface="Times New Roman" pitchFamily="18" charset="0"/>
                <a:cs typeface="Times New Roman" pitchFamily="18" charset="0"/>
              </a:rPr>
              <a:t>oải</a:t>
            </a:r>
            <a:r>
              <a:rPr lang="en-US" sz="3600" b="1" smtClean="0">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25" name="Rectangle 24">
            <a:extLst>
              <a:ext uri="{FF2B5EF4-FFF2-40B4-BE49-F238E27FC236}">
                <a16:creationId xmlns="" xmlns:a16="http://schemas.microsoft.com/office/drawing/2014/main"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a:t>
            </a:r>
            <a:r>
              <a:rPr lang="en-US" sz="3600" b="1" smtClean="0">
                <a:solidFill>
                  <a:srgbClr val="0000CC"/>
                </a:solidFill>
                <a:latin typeface="Times New Roman" pitchFamily="18" charset="0"/>
                <a:cs typeface="Times New Roman" pitchFamily="18" charset="0"/>
              </a:rPr>
              <a:t>học, </a:t>
            </a:r>
            <a:endParaRPr lang="en-US" sz="36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 xmlns:a16="http://schemas.microsoft.com/office/drawing/2014/main"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43" name="Rectangle 42">
            <a:extLst>
              <a:ext uri="{FF2B5EF4-FFF2-40B4-BE49-F238E27FC236}">
                <a16:creationId xmlns="" xmlns:a16="http://schemas.microsoft.com/office/drawing/2014/main"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nửa,</a:t>
            </a:r>
            <a:endParaRPr lang="en-US" sz="3600" b="1" dirty="0">
              <a:solidFill>
                <a:srgbClr val="FF0000"/>
              </a:solidFill>
              <a:latin typeface="Times New Roman" pitchFamily="18" charset="0"/>
              <a:cs typeface="Times New Roman" pitchFamily="18" charset="0"/>
            </a:endParaRPr>
          </a:p>
        </p:txBody>
      </p:sp>
      <p:sp>
        <p:nvSpPr>
          <p:cNvPr id="44" name="Rectangle 43">
            <a:extLst>
              <a:ext uri="{FF2B5EF4-FFF2-40B4-BE49-F238E27FC236}">
                <a16:creationId xmlns="" xmlns:a16="http://schemas.microsoft.com/office/drawing/2014/main"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5" name="Rectangle 44">
            <a:extLst>
              <a:ext uri="{FF2B5EF4-FFF2-40B4-BE49-F238E27FC236}">
                <a16:creationId xmlns="" xmlns:a16="http://schemas.microsoft.com/office/drawing/2014/main"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smtClean="0">
                <a:solidFill>
                  <a:srgbClr val="FF0000"/>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quang </a:t>
            </a:r>
            <a:r>
              <a:rPr lang="vi-VN" sz="3600" b="1">
                <a:solidFill>
                  <a:srgbClr val="0000CC"/>
                </a:solidFill>
                <a:latin typeface="Times New Roman" pitchFamily="18" charset="0"/>
                <a:cs typeface="Times New Roman" pitchFamily="18" charset="0"/>
              </a:rPr>
              <a:t>cảnh trông thật </a:t>
            </a:r>
            <a:r>
              <a:rPr lang="vi-VN" sz="3600" b="1" smtClean="0">
                <a:solidFill>
                  <a:srgbClr val="0000CC"/>
                </a:solidFill>
                <a:latin typeface="Times New Roman" pitchFamily="18" charset="0"/>
                <a:cs typeface="Times New Roman" pitchFamily="18" charset="0"/>
              </a:rPr>
              <a:t>ngộ</a:t>
            </a:r>
            <a:r>
              <a:rPr lang="en-US" sz="3600" b="1" smtClean="0">
                <a:solidFill>
                  <a:srgbClr val="0000CC"/>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64922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5956026" y="3868223"/>
            <a:ext cx="9954694" cy="3218376"/>
            <a:chOff x="6314553" y="3868223"/>
            <a:chExt cx="9062768" cy="321837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36749" y="946027"/>
              <a:ext cx="3218376" cy="9062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35910" y="4442234"/>
              <a:ext cx="7886429" cy="1754326"/>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      Bài văn cho biết </a:t>
              </a:r>
              <a:r>
                <a:rPr lang="vi-VN" sz="3600" b="1">
                  <a:solidFill>
                    <a:srgbClr val="FF0000"/>
                  </a:solidFill>
                  <a:latin typeface="Times New Roman" pitchFamily="18" charset="0"/>
                  <a:cs typeface="Times New Roman" pitchFamily="18" charset="0"/>
                </a:rPr>
                <a:t>Thư viện với những chiếc giá đầy ắp sách luôn là một nơi đến tuyệt vời đối với các bạn học sinh.</a:t>
              </a:r>
              <a:endParaRPr lang="vi-VN" sz="3600" b="1" dirty="0">
                <a:solidFill>
                  <a:srgbClr val="FF0000"/>
                </a:solidFill>
                <a:latin typeface="Times New Roman" pitchFamily="18" charset="0"/>
                <a:cs typeface="Times New Roman" pitchFamily="18" charset="0"/>
              </a:endParaRPr>
            </a:p>
          </p:txBody>
        </p:sp>
      </p:grpSp>
      <p:sp>
        <p:nvSpPr>
          <p:cNvPr id="35" name="Text Box 14">
            <a:extLst>
              <a:ext uri="{FF2B5EF4-FFF2-40B4-BE49-F238E27FC236}">
                <a16:creationId xmlns="" xmlns:a16="http://schemas.microsoft.com/office/drawing/2014/main" id="{DE0E0705-5F66-4C9B-C699-298F744C5963}"/>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25" name="Straight Connector 24"/>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3" name="Rectangle 32">
            <a:extLst>
              <a:ext uri="{FF2B5EF4-FFF2-40B4-BE49-F238E27FC236}">
                <a16:creationId xmlns="" xmlns:a16="http://schemas.microsoft.com/office/drawing/2014/main"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smtClean="0">
                <a:solidFill>
                  <a:srgbClr val="0000FF"/>
                </a:solidFill>
                <a:latin typeface="Times New Roman" pitchFamily="18" charset="0"/>
                <a:cs typeface="Times New Roman" pitchFamily="18" charset="0"/>
              </a:rPr>
              <a:t>th</a:t>
            </a:r>
            <a:r>
              <a:rPr lang="en-US" sz="3600" b="1" smtClean="0">
                <a:solidFill>
                  <a:srgbClr val="FF0000"/>
                </a:solidFill>
                <a:latin typeface="Times New Roman" pitchFamily="18" charset="0"/>
                <a:cs typeface="Times New Roman" pitchFamily="18" charset="0"/>
              </a:rPr>
              <a:t>oải</a:t>
            </a:r>
            <a:r>
              <a:rPr lang="en-US" sz="3600" b="1" smtClean="0">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34" name="Rectangle 33">
            <a:extLst>
              <a:ext uri="{FF2B5EF4-FFF2-40B4-BE49-F238E27FC236}">
                <a16:creationId xmlns="" xmlns:a16="http://schemas.microsoft.com/office/drawing/2014/main"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a:t>
            </a:r>
            <a:r>
              <a:rPr lang="en-US" sz="3600" b="1" smtClean="0">
                <a:solidFill>
                  <a:srgbClr val="0000CC"/>
                </a:solidFill>
                <a:latin typeface="Times New Roman" pitchFamily="18" charset="0"/>
                <a:cs typeface="Times New Roman" pitchFamily="18" charset="0"/>
              </a:rPr>
              <a:t>học, </a:t>
            </a:r>
            <a:endParaRPr lang="en-US" sz="36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 xmlns:a16="http://schemas.microsoft.com/office/drawing/2014/main"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45" name="Rectangle 44">
            <a:extLst>
              <a:ext uri="{FF2B5EF4-FFF2-40B4-BE49-F238E27FC236}">
                <a16:creationId xmlns="" xmlns:a16="http://schemas.microsoft.com/office/drawing/2014/main"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a:t>
            </a:r>
            <a:r>
              <a:rPr lang="en-US" sz="3600" b="1" smtClean="0">
                <a:solidFill>
                  <a:srgbClr val="0000CC"/>
                </a:solidFill>
                <a:latin typeface="Times New Roman" pitchFamily="18" charset="0"/>
                <a:cs typeface="Times New Roman" pitchFamily="18" charset="0"/>
              </a:rPr>
              <a:t>nửa,</a:t>
            </a:r>
            <a:endParaRPr lang="en-US" sz="3600" b="1" dirty="0">
              <a:solidFill>
                <a:srgbClr val="FF0000"/>
              </a:solidFill>
              <a:latin typeface="Times New Roman" pitchFamily="18" charset="0"/>
              <a:cs typeface="Times New Roman" pitchFamily="18" charset="0"/>
            </a:endParaRPr>
          </a:p>
        </p:txBody>
      </p:sp>
      <p:sp>
        <p:nvSpPr>
          <p:cNvPr id="46" name="Rectangle 45">
            <a:extLst>
              <a:ext uri="{FF2B5EF4-FFF2-40B4-BE49-F238E27FC236}">
                <a16:creationId xmlns="" xmlns:a16="http://schemas.microsoft.com/office/drawing/2014/main"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 xmlns:a16="http://schemas.microsoft.com/office/drawing/2014/main"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smtClean="0">
                <a:solidFill>
                  <a:srgbClr val="FF0000"/>
                </a:solidFill>
                <a:latin typeface="Times New Roman" pitchFamily="18" charset="0"/>
                <a:cs typeface="Times New Roman" pitchFamily="18" charset="0"/>
              </a:rPr>
              <a:t>/</a:t>
            </a:r>
            <a:r>
              <a:rPr lang="en-US" sz="3600" b="1" smtClean="0">
                <a:solidFill>
                  <a:srgbClr val="FF0000"/>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quang </a:t>
            </a:r>
            <a:r>
              <a:rPr lang="vi-VN" sz="3600" b="1">
                <a:solidFill>
                  <a:srgbClr val="0000CC"/>
                </a:solidFill>
                <a:latin typeface="Times New Roman" pitchFamily="18" charset="0"/>
                <a:cs typeface="Times New Roman" pitchFamily="18" charset="0"/>
              </a:rPr>
              <a:t>cảnh trông thật </a:t>
            </a:r>
            <a:r>
              <a:rPr lang="vi-VN" sz="3600" b="1" smtClean="0">
                <a:solidFill>
                  <a:srgbClr val="0000CC"/>
                </a:solidFill>
                <a:latin typeface="Times New Roman" pitchFamily="18" charset="0"/>
                <a:cs typeface="Times New Roman" pitchFamily="18" charset="0"/>
              </a:rPr>
              <a:t>ngộ</a:t>
            </a:r>
            <a:r>
              <a:rPr lang="en-US" sz="3600" b="1" smtClean="0">
                <a:solidFill>
                  <a:srgbClr val="0000CC"/>
                </a:solidFill>
                <a:latin typeface="Times New Roman" pitchFamily="18" charset="0"/>
                <a:cs typeface="Times New Roman" pitchFamily="18" charset="0"/>
              </a:rPr>
              <a:t>.</a:t>
            </a:r>
            <a:r>
              <a:rPr lang="vi-VN" sz="3600" b="1" smtClean="0">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919798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9677</TotalTime>
  <Words>913</Words>
  <Application>Microsoft Office PowerPoint</Application>
  <PresentationFormat>Custom</PresentationFormat>
  <Paragraphs>118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HP</cp:lastModifiedBy>
  <cp:revision>1050</cp:revision>
  <dcterms:created xsi:type="dcterms:W3CDTF">2008-09-09T22:52:10Z</dcterms:created>
  <dcterms:modified xsi:type="dcterms:W3CDTF">2022-10-14T03:28:50Z</dcterms:modified>
</cp:coreProperties>
</file>