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48" r:id="rId3"/>
    <p:sldId id="329" r:id="rId4"/>
    <p:sldId id="330" r:id="rId5"/>
    <p:sldId id="347" r:id="rId6"/>
    <p:sldId id="332" r:id="rId7"/>
    <p:sldId id="333" r:id="rId8"/>
    <p:sldId id="334" r:id="rId9"/>
    <p:sldId id="349" r:id="rId10"/>
    <p:sldId id="351" r:id="rId11"/>
    <p:sldId id="258" r:id="rId12"/>
    <p:sldId id="259" r:id="rId13"/>
    <p:sldId id="260" r:id="rId14"/>
    <p:sldId id="341" r:id="rId15"/>
    <p:sldId id="346" r:id="rId16"/>
    <p:sldId id="342" r:id="rId17"/>
    <p:sldId id="358" r:id="rId1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 userDrawn="1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50" d="100"/>
          <a:sy n="50" d="100"/>
        </p:scale>
        <p:origin x="640" y="44"/>
      </p:cViewPr>
      <p:guideLst>
        <p:guide orient="horz" pos="2832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497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5300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028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789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227033"/>
      </p:ext>
    </p:extLst>
  </p:cSld>
  <p:clrMapOvr>
    <a:masterClrMapping/>
  </p:clrMapOvr>
  <p:transition spd="slow" advClick="0" advTm="4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4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8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16.xml"/><Relationship Id="rId3" Type="http://schemas.openxmlformats.org/officeDocument/2006/relationships/slideLayout" Target="../slideLayouts/slideLayout1.xml"/><Relationship Id="rId7" Type="http://schemas.microsoft.com/office/2007/relationships/hdphoto" Target="../media/hdphoto19.wdp"/><Relationship Id="rId12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11" Type="http://schemas.microsoft.com/office/2007/relationships/hdphoto" Target="../media/hdphoto18.wdp"/><Relationship Id="rId5" Type="http://schemas.openxmlformats.org/officeDocument/2006/relationships/slide" Target="slide3.xml"/><Relationship Id="rId15" Type="http://schemas.microsoft.com/office/2007/relationships/hdphoto" Target="../media/hdphoto20.wdp"/><Relationship Id="rId10" Type="http://schemas.openxmlformats.org/officeDocument/2006/relationships/image" Target="../media/image40.png"/><Relationship Id="rId4" Type="http://schemas.openxmlformats.org/officeDocument/2006/relationships/image" Target="../media/image42.png"/><Relationship Id="rId9" Type="http://schemas.openxmlformats.org/officeDocument/2006/relationships/slide" Target="slide17.xml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slide" Target="slide1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microsoft.com/office/2007/relationships/hdphoto" Target="../media/hdphoto2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5.jpeg"/><Relationship Id="rId11" Type="http://schemas.openxmlformats.org/officeDocument/2006/relationships/image" Target="../media/image48.png"/><Relationship Id="rId5" Type="http://schemas.openxmlformats.org/officeDocument/2006/relationships/audio" Target="../media/audio2.wav"/><Relationship Id="rId15" Type="http://schemas.openxmlformats.org/officeDocument/2006/relationships/image" Target="../media/image19.png"/><Relationship Id="rId10" Type="http://schemas.microsoft.com/office/2007/relationships/hdphoto" Target="../media/hdphoto22.wdp"/><Relationship Id="rId4" Type="http://schemas.openxmlformats.org/officeDocument/2006/relationships/audio" Target="../media/audio1.wav"/><Relationship Id="rId9" Type="http://schemas.openxmlformats.org/officeDocument/2006/relationships/image" Target="../media/image47.pn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17" Type="http://schemas.openxmlformats.org/officeDocument/2006/relationships/slide" Target="slide9.xml"/><Relationship Id="rId2" Type="http://schemas.microsoft.com/office/2007/relationships/media" Target="../media/media2.mp3"/><Relationship Id="rId16" Type="http://schemas.microsoft.com/office/2007/relationships/hdphoto" Target="../media/hdphoto6.wdp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microsoft.com/office/2007/relationships/hdphoto" Target="../media/hdphoto3.wdp"/><Relationship Id="rId19" Type="http://schemas.openxmlformats.org/officeDocument/2006/relationships/image" Target="../media/image19.png"/><Relationship Id="rId4" Type="http://schemas.openxmlformats.org/officeDocument/2006/relationships/image" Target="../media/image11.jpeg"/><Relationship Id="rId9" Type="http://schemas.openxmlformats.org/officeDocument/2006/relationships/image" Target="../media/image14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26" Type="http://schemas.openxmlformats.org/officeDocument/2006/relationships/image" Target="../media/image32.png"/><Relationship Id="rId3" Type="http://schemas.microsoft.com/office/2007/relationships/hdphoto" Target="../media/hdphoto7.wdp"/><Relationship Id="rId21" Type="http://schemas.openxmlformats.org/officeDocument/2006/relationships/image" Target="../media/image30.png"/><Relationship Id="rId7" Type="http://schemas.microsoft.com/office/2007/relationships/hdphoto" Target="../media/hdphoto9.wdp"/><Relationship Id="rId12" Type="http://schemas.openxmlformats.org/officeDocument/2006/relationships/slide" Target="slide8.xml"/><Relationship Id="rId17" Type="http://schemas.microsoft.com/office/2007/relationships/hdphoto" Target="../media/hdphoto11.wdp"/><Relationship Id="rId25" Type="http://schemas.openxmlformats.org/officeDocument/2006/relationships/slide" Target="slide9.xml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24" Type="http://schemas.microsoft.com/office/2007/relationships/hdphoto" Target="../media/hdphoto14.wdp"/><Relationship Id="rId5" Type="http://schemas.microsoft.com/office/2007/relationships/hdphoto" Target="../media/hdphoto8.wdp"/><Relationship Id="rId15" Type="http://schemas.openxmlformats.org/officeDocument/2006/relationships/image" Target="../media/image26.png"/><Relationship Id="rId23" Type="http://schemas.openxmlformats.org/officeDocument/2006/relationships/image" Target="../media/image31.png"/><Relationship Id="rId28" Type="http://schemas.microsoft.com/office/2007/relationships/hdphoto" Target="../media/hdphoto15.wdp"/><Relationship Id="rId10" Type="http://schemas.openxmlformats.org/officeDocument/2006/relationships/slide" Target="slide6.xml"/><Relationship Id="rId19" Type="http://schemas.microsoft.com/office/2007/relationships/hdphoto" Target="../media/hdphoto12.wdp"/><Relationship Id="rId4" Type="http://schemas.openxmlformats.org/officeDocument/2006/relationships/image" Target="../media/image21.png"/><Relationship Id="rId9" Type="http://schemas.microsoft.com/office/2007/relationships/hdphoto" Target="../media/hdphoto10.wdp"/><Relationship Id="rId14" Type="http://schemas.openxmlformats.org/officeDocument/2006/relationships/slide" Target="slide7.xml"/><Relationship Id="rId22" Type="http://schemas.microsoft.com/office/2007/relationships/hdphoto" Target="../media/hdphoto13.wdp"/><Relationship Id="rId27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6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microsoft.com/office/2007/relationships/hdphoto" Target="../media/hdphoto17.wdp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1.xml"/><Relationship Id="rId6" Type="http://schemas.openxmlformats.org/officeDocument/2006/relationships/slide" Target="slide4.xml"/><Relationship Id="rId11" Type="http://schemas.openxmlformats.org/officeDocument/2006/relationships/image" Target="../media/image35.png"/><Relationship Id="rId5" Type="http://schemas.openxmlformats.org/officeDocument/2006/relationships/image" Target="../media/image11.jpeg"/><Relationship Id="rId1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6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microsoft.com/office/2007/relationships/hdphoto" Target="../media/hdphoto17.wdp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2.xml"/><Relationship Id="rId6" Type="http://schemas.openxmlformats.org/officeDocument/2006/relationships/slide" Target="slide4.xml"/><Relationship Id="rId11" Type="http://schemas.openxmlformats.org/officeDocument/2006/relationships/image" Target="../media/image35.png"/><Relationship Id="rId5" Type="http://schemas.openxmlformats.org/officeDocument/2006/relationships/image" Target="../media/image11.jpeg"/><Relationship Id="rId1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6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microsoft.com/office/2007/relationships/hdphoto" Target="../media/hdphoto17.wdp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3.xml"/><Relationship Id="rId6" Type="http://schemas.openxmlformats.org/officeDocument/2006/relationships/slide" Target="slide4.xml"/><Relationship Id="rId11" Type="http://schemas.openxmlformats.org/officeDocument/2006/relationships/image" Target="../media/image35.png"/><Relationship Id="rId5" Type="http://schemas.openxmlformats.org/officeDocument/2006/relationships/image" Target="../media/image11.jpeg"/><Relationship Id="rId1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6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microsoft.com/office/2007/relationships/hdphoto" Target="../media/hdphoto17.wdp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4.xml"/><Relationship Id="rId6" Type="http://schemas.openxmlformats.org/officeDocument/2006/relationships/slide" Target="slide4.xml"/><Relationship Id="rId11" Type="http://schemas.openxmlformats.org/officeDocument/2006/relationships/image" Target="../media/image35.png"/><Relationship Id="rId5" Type="http://schemas.openxmlformats.org/officeDocument/2006/relationships/image" Target="../media/image11.jpeg"/><Relationship Id="rId1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BÁT TRANG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43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marL="457200" indent="-457200" algn="ctr">
              <a:lnSpc>
                <a:spcPct val="120000"/>
              </a:lnSpc>
            </a:pPr>
            <a:r>
              <a:rPr lang="nl-NL" sz="4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24: GẤP MỘT SỐ LÊN MỘT SỐ LẦN (T1) </a:t>
            </a:r>
            <a:endParaRPr lang="en-US" sz="400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6233" y="594417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285131" y="1951833"/>
            <a:ext cx="15348969" cy="14056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267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267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267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 có 6 quả táo. Số táo của Mai gấp 4 lần số táo của Việt. Hỏi Mai có bao nhiêu quả táo?</a:t>
            </a:r>
            <a:endParaRPr lang="en-US" sz="4267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3249005" y="3957935"/>
            <a:ext cx="9503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400">
                <a:solidFill>
                  <a:prstClr val="black"/>
                </a:solidFill>
              </a:rPr>
              <a:t>Việt</a:t>
            </a:r>
            <a:endParaRPr lang="en-US" sz="2400" dirty="0">
              <a:solidFill>
                <a:prstClr val="black"/>
              </a:solidFill>
            </a:endParaRPr>
          </a:p>
        </p:txBody>
      </p:sp>
      <p:grpSp>
        <p:nvGrpSpPr>
          <p:cNvPr id="24" name="Group 6"/>
          <p:cNvGrpSpPr>
            <a:grpSpLocks/>
          </p:cNvGrpSpPr>
          <p:nvPr/>
        </p:nvGrpSpPr>
        <p:grpSpPr bwMode="auto">
          <a:xfrm>
            <a:off x="4200792" y="3310727"/>
            <a:ext cx="1822450" cy="1107017"/>
            <a:chOff x="576" y="1517"/>
            <a:chExt cx="861" cy="523"/>
          </a:xfrm>
        </p:grpSpPr>
        <p:grpSp>
          <p:nvGrpSpPr>
            <p:cNvPr id="25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28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6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Text Box 12"/>
            <p:cNvSpPr txBox="1">
              <a:spLocks noChangeArrowheads="1"/>
            </p:cNvSpPr>
            <p:nvPr/>
          </p:nvSpPr>
          <p:spPr bwMode="auto">
            <a:xfrm>
              <a:off x="669" y="1517"/>
              <a:ext cx="768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sz="3200">
                  <a:solidFill>
                    <a:prstClr val="black"/>
                  </a:solidFill>
                  <a:latin typeface="Times New Roman" pitchFamily="18" charset="0"/>
                </a:rPr>
                <a:t>6 quả</a:t>
              </a:r>
              <a:endParaRPr lang="en-US" sz="32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52" name="Text Box 34"/>
          <p:cNvSpPr txBox="1">
            <a:spLocks noChangeArrowheads="1"/>
          </p:cNvSpPr>
          <p:nvPr/>
        </p:nvSpPr>
        <p:spPr bwMode="auto">
          <a:xfrm>
            <a:off x="3270141" y="5024735"/>
            <a:ext cx="11185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400">
                <a:solidFill>
                  <a:prstClr val="black"/>
                </a:solidFill>
              </a:rPr>
              <a:t>Mai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4" name="Text Box 43"/>
          <p:cNvSpPr txBox="1">
            <a:spLocks noChangeArrowheads="1"/>
          </p:cNvSpPr>
          <p:nvPr/>
        </p:nvSpPr>
        <p:spPr bwMode="auto">
          <a:xfrm>
            <a:off x="914809" y="3743800"/>
            <a:ext cx="2493367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 b="1" dirty="0" err="1">
                <a:solidFill>
                  <a:srgbClr val="0070C0"/>
                </a:solidFill>
                <a:latin typeface="Times New Roman" pitchFamily="18" charset="0"/>
              </a:rPr>
              <a:t>Tóm</a:t>
            </a:r>
            <a:r>
              <a:rPr lang="en-US" sz="4267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itchFamily="18" charset="0"/>
              </a:rPr>
              <a:t>tắt</a:t>
            </a:r>
            <a:endParaRPr lang="en-US" sz="4267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grpSp>
        <p:nvGrpSpPr>
          <p:cNvPr id="56" name="Group 6"/>
          <p:cNvGrpSpPr>
            <a:grpSpLocks/>
          </p:cNvGrpSpPr>
          <p:nvPr/>
        </p:nvGrpSpPr>
        <p:grpSpPr bwMode="auto">
          <a:xfrm>
            <a:off x="4175919" y="4932142"/>
            <a:ext cx="1524000" cy="524933"/>
            <a:chOff x="576" y="1792"/>
            <a:chExt cx="720" cy="248"/>
          </a:xfrm>
        </p:grpSpPr>
        <p:grpSp>
          <p:nvGrpSpPr>
            <p:cNvPr id="57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0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8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3" name="Group 6"/>
          <p:cNvGrpSpPr>
            <a:grpSpLocks/>
          </p:cNvGrpSpPr>
          <p:nvPr/>
        </p:nvGrpSpPr>
        <p:grpSpPr bwMode="auto">
          <a:xfrm>
            <a:off x="5740368" y="4915208"/>
            <a:ext cx="1524000" cy="524933"/>
            <a:chOff x="576" y="1792"/>
            <a:chExt cx="720" cy="248"/>
          </a:xfrm>
        </p:grpSpPr>
        <p:grpSp>
          <p:nvGrpSpPr>
            <p:cNvPr id="64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7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5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"/>
          <p:cNvGrpSpPr>
            <a:grpSpLocks/>
          </p:cNvGrpSpPr>
          <p:nvPr/>
        </p:nvGrpSpPr>
        <p:grpSpPr bwMode="auto">
          <a:xfrm>
            <a:off x="7277344" y="4932142"/>
            <a:ext cx="1524000" cy="524933"/>
            <a:chOff x="576" y="1792"/>
            <a:chExt cx="720" cy="248"/>
          </a:xfrm>
        </p:grpSpPr>
        <p:grpSp>
          <p:nvGrpSpPr>
            <p:cNvPr id="71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74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2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7" name="AutoShape 20"/>
          <p:cNvSpPr>
            <a:spLocks/>
          </p:cNvSpPr>
          <p:nvPr/>
        </p:nvSpPr>
        <p:spPr bwMode="auto">
          <a:xfrm rot="16200000">
            <a:off x="6991920" y="2531385"/>
            <a:ext cx="517261" cy="6099973"/>
          </a:xfrm>
          <a:prstGeom prst="leftBrace">
            <a:avLst>
              <a:gd name="adj1" fmla="val 196183"/>
              <a:gd name="adj2" fmla="val 50000"/>
            </a:avLst>
          </a:prstGeom>
          <a:noFill/>
          <a:ln w="19050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Text Box 45"/>
          <p:cNvSpPr txBox="1">
            <a:spLocks noChangeArrowheads="1"/>
          </p:cNvSpPr>
          <p:nvPr/>
        </p:nvSpPr>
        <p:spPr bwMode="auto">
          <a:xfrm>
            <a:off x="11678141" y="4777781"/>
            <a:ext cx="3924023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>
                <a:solidFill>
                  <a:prstClr val="black"/>
                </a:solidFill>
                <a:latin typeface="Times New Roman" pitchFamily="18" charset="0"/>
              </a:rPr>
              <a:t>6 </a:t>
            </a:r>
            <a:r>
              <a:rPr lang="en-US" sz="426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sz="4267">
                <a:solidFill>
                  <a:prstClr val="black"/>
                </a:solidFill>
                <a:latin typeface="Times New Roman" pitchFamily="18" charset="0"/>
              </a:rPr>
              <a:t> 4 = 24 (quả)</a:t>
            </a:r>
            <a:endParaRPr lang="en-US" sz="4267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9" name="Text Box 46"/>
          <p:cNvSpPr txBox="1">
            <a:spLocks noChangeArrowheads="1"/>
          </p:cNvSpPr>
          <p:nvPr/>
        </p:nvSpPr>
        <p:spPr bwMode="auto">
          <a:xfrm>
            <a:off x="11042386" y="3994930"/>
            <a:ext cx="52832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>
                <a:solidFill>
                  <a:prstClr val="black"/>
                </a:solidFill>
                <a:latin typeface="Times New Roman" pitchFamily="18" charset="0"/>
              </a:rPr>
              <a:t>Mai có số quả táo là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80" name="Text Box 47"/>
          <p:cNvSpPr txBox="1">
            <a:spLocks noChangeArrowheads="1"/>
          </p:cNvSpPr>
          <p:nvPr/>
        </p:nvSpPr>
        <p:spPr bwMode="auto">
          <a:xfrm>
            <a:off x="12225500" y="5500365"/>
            <a:ext cx="3674009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 u="sng" dirty="0">
                <a:solidFill>
                  <a:prstClr val="black"/>
                </a:solidFill>
                <a:latin typeface="Times New Roman" pitchFamily="18" charset="0"/>
              </a:rPr>
              <a:t>Đáp số</a:t>
            </a:r>
            <a:r>
              <a:rPr lang="en-US" sz="4267">
                <a:solidFill>
                  <a:prstClr val="black"/>
                </a:solidFill>
                <a:latin typeface="Times New Roman" pitchFamily="18" charset="0"/>
              </a:rPr>
              <a:t>: 24 quả</a:t>
            </a:r>
            <a:endParaRPr lang="en-US" sz="4267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2" name="Text Box 52"/>
          <p:cNvSpPr txBox="1">
            <a:spLocks noChangeArrowheads="1"/>
          </p:cNvSpPr>
          <p:nvPr/>
        </p:nvSpPr>
        <p:spPr bwMode="auto">
          <a:xfrm>
            <a:off x="12611197" y="3138733"/>
            <a:ext cx="23368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 b="1" u="sng" dirty="0" err="1">
                <a:solidFill>
                  <a:srgbClr val="0070C0"/>
                </a:solidFill>
                <a:latin typeface="Times New Roman" pitchFamily="18" charset="0"/>
              </a:rPr>
              <a:t>Bài</a:t>
            </a:r>
            <a:r>
              <a:rPr lang="en-US" sz="4267" b="1" u="sng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267" b="1" u="sng" dirty="0" err="1">
                <a:solidFill>
                  <a:srgbClr val="0070C0"/>
                </a:solidFill>
                <a:latin typeface="Times New Roman" pitchFamily="18" charset="0"/>
              </a:rPr>
              <a:t>giải</a:t>
            </a:r>
            <a:endParaRPr lang="en-US" sz="4267" b="1" u="sng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3796032" y="2664623"/>
            <a:ext cx="2539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</p:cNvCxnSpPr>
          <p:nvPr/>
        </p:nvCxnSpPr>
        <p:spPr>
          <a:xfrm>
            <a:off x="10638103" y="2664623"/>
            <a:ext cx="46630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1317762" y="3282751"/>
            <a:ext cx="5448957" cy="53853"/>
            <a:chOff x="-1435704" y="3717948"/>
            <a:chExt cx="2889066" cy="72237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-1418046" y="3717948"/>
              <a:ext cx="287140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-1435704" y="3790185"/>
              <a:ext cx="287140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 Box 48"/>
          <p:cNvSpPr txBox="1">
            <a:spLocks noChangeArrowheads="1"/>
          </p:cNvSpPr>
          <p:nvPr/>
        </p:nvSpPr>
        <p:spPr bwMode="auto">
          <a:xfrm>
            <a:off x="4870899" y="6969193"/>
            <a:ext cx="9430439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Muốn gấp một số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lên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lần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, ta lấy số đó nhân với số lần.</a:t>
            </a:r>
          </a:p>
        </p:txBody>
      </p:sp>
      <p:sp>
        <p:nvSpPr>
          <p:cNvPr id="5" name="Right Arrow 4"/>
          <p:cNvSpPr/>
          <p:nvPr/>
        </p:nvSpPr>
        <p:spPr>
          <a:xfrm>
            <a:off x="2595376" y="7564478"/>
            <a:ext cx="1625600" cy="48158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F8AD693-CD6D-9D50-3479-97D59EBD0E32}"/>
              </a:ext>
            </a:extLst>
          </p:cNvPr>
          <p:cNvGrpSpPr/>
          <p:nvPr/>
        </p:nvGrpSpPr>
        <p:grpSpPr>
          <a:xfrm>
            <a:off x="5007280" y="170495"/>
            <a:ext cx="6255239" cy="992290"/>
            <a:chOff x="4539228" y="172432"/>
            <a:chExt cx="6149694" cy="992290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F9602D33-2348-6E86-393C-E151BC364DEE}"/>
                </a:ext>
              </a:extLst>
            </p:cNvPr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E9319450-39C7-321D-3B5F-401C0C8A566B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98379271-719C-0ABC-63C4-6B55B47BC8F5}"/>
                  </a:ext>
                </a:extLst>
              </p:cNvPr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B646889-90AF-C6FB-47FB-4C674E7B56CD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0" name="Text Box 14">
            <a:extLst>
              <a:ext uri="{FF2B5EF4-FFF2-40B4-BE49-F238E27FC236}">
                <a16:creationId xmlns:a16="http://schemas.microsoft.com/office/drawing/2014/main" id="{C367A33E-6AC9-572D-055E-843220369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7134" y="1100422"/>
            <a:ext cx="760836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24: GẤP MỘT SỐ LÊN MỘT SỐ LẦN (T1) 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F07BAE6-9603-6CED-B076-5DB43CDCF3ED}"/>
              </a:ext>
            </a:extLst>
          </p:cNvPr>
          <p:cNvSpPr txBox="1"/>
          <p:nvPr/>
        </p:nvSpPr>
        <p:spPr>
          <a:xfrm>
            <a:off x="442119" y="1371600"/>
            <a:ext cx="239039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grpSp>
        <p:nvGrpSpPr>
          <p:cNvPr id="105" name="Group 6">
            <a:extLst>
              <a:ext uri="{FF2B5EF4-FFF2-40B4-BE49-F238E27FC236}">
                <a16:creationId xmlns:a16="http://schemas.microsoft.com/office/drawing/2014/main" id="{FF880BE5-E8A3-64D0-DED5-974DA223864C}"/>
              </a:ext>
            </a:extLst>
          </p:cNvPr>
          <p:cNvGrpSpPr>
            <a:grpSpLocks/>
          </p:cNvGrpSpPr>
          <p:nvPr/>
        </p:nvGrpSpPr>
        <p:grpSpPr bwMode="auto">
          <a:xfrm>
            <a:off x="8824119" y="4890390"/>
            <a:ext cx="1524000" cy="596010"/>
            <a:chOff x="576" y="1792"/>
            <a:chExt cx="720" cy="248"/>
          </a:xfrm>
        </p:grpSpPr>
        <p:grpSp>
          <p:nvGrpSpPr>
            <p:cNvPr id="106" name="Group 7">
              <a:extLst>
                <a:ext uri="{FF2B5EF4-FFF2-40B4-BE49-F238E27FC236}">
                  <a16:creationId xmlns:a16="http://schemas.microsoft.com/office/drawing/2014/main" id="{7AEA4FD7-0A6E-F4B5-23DB-CD54123568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108" name="Line 8">
                <a:extLst>
                  <a:ext uri="{FF2B5EF4-FFF2-40B4-BE49-F238E27FC236}">
                    <a16:creationId xmlns:a16="http://schemas.microsoft.com/office/drawing/2014/main" id="{C16334A8-0E6C-33C0-EBCA-5D7A2FB3A4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Line 9">
                <a:extLst>
                  <a:ext uri="{FF2B5EF4-FFF2-40B4-BE49-F238E27FC236}">
                    <a16:creationId xmlns:a16="http://schemas.microsoft.com/office/drawing/2014/main" id="{7DA165FE-037F-C3CD-F4D4-A72865739D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" name="Line 10">
                <a:extLst>
                  <a:ext uri="{FF2B5EF4-FFF2-40B4-BE49-F238E27FC236}">
                    <a16:creationId xmlns:a16="http://schemas.microsoft.com/office/drawing/2014/main" id="{7B559691-A252-986D-B0EC-3FE439F317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7" name="AutoShape 21">
              <a:extLst>
                <a:ext uri="{FF2B5EF4-FFF2-40B4-BE49-F238E27FC236}">
                  <a16:creationId xmlns:a16="http://schemas.microsoft.com/office/drawing/2014/main" id="{25A26A47-723D-DB0D-0895-FCF50F98DFC2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64B523-5BAB-75E6-CA0B-B9A9B51C7CFE}"/>
              </a:ext>
            </a:extLst>
          </p:cNvPr>
          <p:cNvCxnSpPr>
            <a:cxnSpLocks/>
          </p:cNvCxnSpPr>
          <p:nvPr/>
        </p:nvCxnSpPr>
        <p:spPr>
          <a:xfrm flipV="1">
            <a:off x="5699919" y="4417744"/>
            <a:ext cx="13716" cy="59601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A1D6244B-6A32-89A9-036D-BC6562DAE619}"/>
              </a:ext>
            </a:extLst>
          </p:cNvPr>
          <p:cNvCxnSpPr>
            <a:cxnSpLocks/>
          </p:cNvCxnSpPr>
          <p:nvPr/>
        </p:nvCxnSpPr>
        <p:spPr>
          <a:xfrm flipV="1">
            <a:off x="4163409" y="4360594"/>
            <a:ext cx="13716" cy="59601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" name="Text Box 12">
            <a:extLst>
              <a:ext uri="{FF2B5EF4-FFF2-40B4-BE49-F238E27FC236}">
                <a16:creationId xmlns:a16="http://schemas.microsoft.com/office/drawing/2014/main" id="{3AEC8F55-6D66-9A2F-D654-361553718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7519" y="5664200"/>
            <a:ext cx="1625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>
                <a:solidFill>
                  <a:prstClr val="black"/>
                </a:solidFill>
                <a:latin typeface="Times New Roman" pitchFamily="18" charset="0"/>
              </a:rPr>
              <a:t>? quả</a:t>
            </a:r>
            <a:endParaRPr lang="en-US" sz="32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287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2" grpId="0"/>
      <p:bldP spid="54" grpId="0"/>
      <p:bldP spid="77" grpId="0" animBg="1"/>
      <p:bldP spid="78" grpId="0"/>
      <p:bldP spid="79" grpId="0"/>
      <p:bldP spid="80" grpId="0"/>
      <p:bldP spid="82" grpId="0"/>
      <p:bldP spid="84" grpId="0" animBg="1"/>
      <p:bldP spid="5" grpId="0" animBg="1"/>
      <p:bldP spid="59" grpId="0"/>
    </p:bldLst>
  </p:timing>
  <p:extLst>
    <p:ext uri="{3A86A75C-4F4B-4683-9AE1-C65F6400EC91}">
      <p14:laserTraceLst xmlns:p14="http://schemas.microsoft.com/office/powerpoint/2010/main">
        <p14:tracePtLst>
          <p14:tracePt t="95051" x="3187700" y="6203950"/>
          <p14:tracePt t="97517" x="173038" y="4383088"/>
          <p14:tracePt t="97623" x="384175" y="4373563"/>
          <p14:tracePt t="97719" x="566738" y="4337050"/>
          <p14:tracePt t="97810" x="849313" y="4246563"/>
          <p14:tracePt t="97819" x="868363" y="4237038"/>
          <p14:tracePt t="97901" x="1050925" y="4164013"/>
          <p14:tracePt t="97910" x="1077913" y="4154488"/>
          <p14:tracePt t="98018" x="1479550" y="3981450"/>
          <p14:tracePt t="98156" x="1817688" y="3908425"/>
          <p14:tracePt t="98229" x="1936750" y="3881438"/>
          <p14:tracePt t="98235" x="1946275" y="3881438"/>
          <p14:tracePt t="98367" x="1909763" y="3852863"/>
          <p14:tracePt t="98438" x="1917700" y="3725863"/>
          <p14:tracePt t="98521" x="1954213" y="3633788"/>
          <p14:tracePt t="98609" x="1982788" y="3597275"/>
          <p14:tracePt t="98788" x="1982788" y="3589338"/>
          <p14:tracePt t="98877" x="1982788" y="3543300"/>
          <p14:tracePt t="98965" x="1982788" y="3470275"/>
          <p14:tracePt t="99050" x="1982788" y="3397250"/>
          <p14:tracePt t="99145" x="1973263" y="3278188"/>
          <p14:tracePt t="99246" x="1954213" y="3114675"/>
          <p14:tracePt t="99255" x="1954213" y="3095625"/>
          <p14:tracePt t="99257" x="1954213" y="3078163"/>
          <p14:tracePt t="99409" x="1917700" y="2930525"/>
          <p14:tracePt t="99506" x="1890713" y="2876550"/>
          <p14:tracePt t="99574" x="1836738" y="2813050"/>
          <p14:tracePt t="99579" x="1827213" y="2813050"/>
          <p14:tracePt t="99646" x="1735138" y="2730500"/>
          <p14:tracePt t="99731" x="1681163" y="2703513"/>
          <p14:tracePt t="99806" x="1617663" y="2693988"/>
          <p14:tracePt t="99812" x="1598613" y="2693988"/>
          <p14:tracePt t="99885" x="1470025" y="2693988"/>
          <p14:tracePt t="99892" x="1452563" y="2693988"/>
          <p14:tracePt t="99967" x="1270000" y="2657475"/>
          <p14:tracePt t="100061" x="1141413" y="2657475"/>
          <p14:tracePt t="100149" x="958850" y="2720975"/>
          <p14:tracePt t="100156" x="941388" y="2730500"/>
          <p14:tracePt t="100243" x="812800" y="2803525"/>
          <p14:tracePt t="100249" x="795338" y="2813050"/>
          <p14:tracePt t="100329" x="666750" y="2930525"/>
          <p14:tracePt t="100429" x="612775" y="3049588"/>
          <p14:tracePt t="100530" x="593725" y="3232150"/>
          <p14:tracePt t="100537" x="593725" y="3251200"/>
          <p14:tracePt t="100638" x="666750" y="3341688"/>
          <p14:tracePt t="100754" x="876300" y="3460750"/>
          <p14:tracePt t="100818" x="1041400" y="3497263"/>
          <p14:tracePt t="100884" x="1141413" y="3506788"/>
          <p14:tracePt t="100946" x="1214438" y="3487738"/>
          <p14:tracePt t="101019" x="1360488" y="3451225"/>
          <p14:tracePt t="101109" x="1462088" y="3433763"/>
          <p14:tracePt t="101196" x="1479550" y="3397250"/>
          <p14:tracePt t="101283" x="1489075" y="3397250"/>
          <p14:tracePt t="101965" x="1690688" y="3524250"/>
          <p14:tracePt t="101967" x="1708150" y="3533775"/>
          <p14:tracePt t="102036" x="1873250" y="3606800"/>
          <p14:tracePt t="102103" x="1990725" y="3633788"/>
          <p14:tracePt t="102177" x="2119313" y="3633788"/>
          <p14:tracePt t="102266" x="2265363" y="3552825"/>
          <p14:tracePt t="102352" x="2393950" y="3397250"/>
          <p14:tracePt t="102359" x="2393950" y="3387725"/>
          <p14:tracePt t="102439" x="2520950" y="3195638"/>
          <p14:tracePt t="102534" x="2576513" y="3078163"/>
          <p14:tracePt t="102616" x="2584450" y="3078163"/>
          <p14:tracePt t="102707" x="2603500" y="3105150"/>
          <p14:tracePt t="102795" x="2805113" y="3287713"/>
          <p14:tracePt t="102801" x="2822575" y="3305175"/>
          <p14:tracePt t="102891" x="2941638" y="3397250"/>
          <p14:tracePt t="102983" x="3141663" y="3497263"/>
          <p14:tracePt t="103090" x="3406775" y="3533775"/>
          <p14:tracePt t="103099" x="3435350" y="3533775"/>
          <p14:tracePt t="103182" x="3625850" y="3560763"/>
          <p14:tracePt t="103190" x="3635375" y="3560763"/>
          <p14:tracePt t="103261" x="3735388" y="3506788"/>
          <p14:tracePt t="103267" x="3754438" y="3497263"/>
          <p14:tracePt t="103325" x="3810000" y="3424238"/>
          <p14:tracePt t="103406" x="3910013" y="3305175"/>
          <p14:tracePt t="103496" x="3956050" y="3241675"/>
          <p14:tracePt t="104114" x="3946525" y="3333750"/>
          <p14:tracePt t="104206" x="3937000" y="3533775"/>
          <p14:tracePt t="104319" x="3937000" y="3789363"/>
          <p14:tracePt t="104419" x="3698875" y="4000500"/>
          <p14:tracePt t="104427" x="3644900" y="4000500"/>
          <p14:tracePt t="104516" x="2584450" y="3825875"/>
          <p14:tracePt t="104582" x="2092325" y="3633788"/>
          <p14:tracePt t="104664" x="1982788" y="3443288"/>
          <p14:tracePt t="104673" x="1963738" y="3424238"/>
          <p14:tracePt t="104764" x="1800225" y="3241675"/>
          <p14:tracePt t="104859" x="1817688" y="3151188"/>
          <p14:tracePt t="104950" x="1800225" y="2940050"/>
          <p14:tracePt t="104959" x="1790700" y="2930525"/>
          <p14:tracePt t="105046" x="1662113" y="2849563"/>
          <p14:tracePt t="105143" x="1416050" y="2784475"/>
          <p14:tracePt t="105231" x="1141413" y="2784475"/>
          <p14:tracePt t="105240" x="1123950" y="2784475"/>
          <p14:tracePt t="105329" x="995363" y="2849563"/>
          <p14:tracePt t="105420" x="885825" y="2986088"/>
          <p14:tracePt t="105522" x="931863" y="3232150"/>
          <p14:tracePt t="105533" x="949325" y="3251200"/>
          <p14:tracePt t="105685" x="1589088" y="3287713"/>
          <p14:tracePt t="105693" x="1589088" y="3278188"/>
          <p14:tracePt t="105778" x="1754188" y="3151188"/>
          <p14:tracePt t="105783" x="1771650" y="3141663"/>
          <p14:tracePt t="105846" x="1873250" y="3068638"/>
          <p14:tracePt t="105933" x="1973263" y="2976563"/>
          <p14:tracePt t="106023" x="1973263" y="2968625"/>
          <p14:tracePt t="106284" x="2347913" y="3005138"/>
          <p14:tracePt t="106369" x="2357438" y="2986088"/>
          <p14:tracePt t="106459" x="2284413" y="2976563"/>
          <p14:tracePt t="106553" x="2201863" y="3041650"/>
          <p14:tracePt t="106645" x="2182813" y="3105150"/>
          <p14:tracePt t="106745" x="2182813" y="3251200"/>
          <p14:tracePt t="106757" x="2228850" y="3278188"/>
          <p14:tracePt t="106884" x="2676525" y="3378200"/>
          <p14:tracePt t="106892" x="2695575" y="3378200"/>
          <p14:tracePt t="106988" x="2886075" y="3341688"/>
          <p14:tracePt t="107062" x="3024188" y="3241675"/>
          <p14:tracePt t="107127" x="3060700" y="3178175"/>
          <p14:tracePt t="107209" x="3087688" y="3041650"/>
          <p14:tracePt t="107299" x="3087688" y="2886075"/>
          <p14:tracePt t="107391" x="2995613" y="2803525"/>
          <p14:tracePt t="107473" x="2987675" y="2794000"/>
          <p14:tracePt t="107569" x="2987675" y="2803525"/>
          <p14:tracePt t="107655" x="3141663" y="2857500"/>
          <p14:tracePt t="107741" x="3151188" y="2857500"/>
          <p14:tracePt t="107829" x="3124200" y="2922588"/>
          <p14:tracePt t="107918" x="3068638" y="3068638"/>
          <p14:tracePt t="108013" x="3124200" y="3159125"/>
          <p14:tracePt t="108126" x="3671888" y="3251200"/>
          <p14:tracePt t="108219" x="3863975" y="3251200"/>
          <p14:tracePt t="108303" x="3973513" y="3214688"/>
          <p14:tracePt t="108371" x="4110038" y="3178175"/>
          <p14:tracePt t="108461" x="4146550" y="3086100"/>
          <p14:tracePt t="108547" x="4165600" y="2995613"/>
          <p14:tracePt t="108632" x="4165600" y="2968625"/>
          <p14:tracePt t="108728" x="4102100" y="2940050"/>
          <p14:tracePt t="108736" x="4092575" y="2940050"/>
          <p14:tracePt t="108817" x="3992563" y="2922588"/>
          <p14:tracePt t="108900" x="3983038" y="2922588"/>
          <p14:tracePt t="111513" x="4083050" y="3387725"/>
          <p14:tracePt t="111604" x="4156075" y="5926138"/>
          <p14:tracePt t="111614" x="4129088" y="6108700"/>
          <p14:tracePt t="111615" x="4102100" y="6291263"/>
          <p14:tracePt t="113789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617134" y="1041400"/>
            <a:ext cx="760836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24: GẤP MỘT SỐ LÊN MỘT SỐ LẦN (T1)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18519" y="1756946"/>
            <a:ext cx="236314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</a:t>
            </a:r>
          </a:p>
        </p:txBody>
      </p:sp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968247E2-6322-8792-3996-560610724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673678"/>
              </p:ext>
            </p:extLst>
          </p:nvPr>
        </p:nvGraphicFramePr>
        <p:xfrm>
          <a:off x="2080156" y="3276600"/>
          <a:ext cx="13106400" cy="2103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20124">
                  <a:extLst>
                    <a:ext uri="{9D8B030D-6E8A-4147-A177-3AD203B41FA5}">
                      <a16:colId xmlns:a16="http://schemas.microsoft.com/office/drawing/2014/main" val="2323258223"/>
                    </a:ext>
                  </a:extLst>
                </a:gridCol>
                <a:gridCol w="1457076">
                  <a:extLst>
                    <a:ext uri="{9D8B030D-6E8A-4147-A177-3AD203B41FA5}">
                      <a16:colId xmlns:a16="http://schemas.microsoft.com/office/drawing/2014/main" val="1789031454"/>
                    </a:ext>
                  </a:extLst>
                </a:gridCol>
                <a:gridCol w="1034517">
                  <a:extLst>
                    <a:ext uri="{9D8B030D-6E8A-4147-A177-3AD203B41FA5}">
                      <a16:colId xmlns:a16="http://schemas.microsoft.com/office/drawing/2014/main" val="3809786967"/>
                    </a:ext>
                  </a:extLst>
                </a:gridCol>
                <a:gridCol w="1380563">
                  <a:extLst>
                    <a:ext uri="{9D8B030D-6E8A-4147-A177-3AD203B41FA5}">
                      <a16:colId xmlns:a16="http://schemas.microsoft.com/office/drawing/2014/main" val="3579474196"/>
                    </a:ext>
                  </a:extLst>
                </a:gridCol>
                <a:gridCol w="1380563">
                  <a:extLst>
                    <a:ext uri="{9D8B030D-6E8A-4147-A177-3AD203B41FA5}">
                      <a16:colId xmlns:a16="http://schemas.microsoft.com/office/drawing/2014/main" val="1082740501"/>
                    </a:ext>
                  </a:extLst>
                </a:gridCol>
                <a:gridCol w="1233557">
                  <a:extLst>
                    <a:ext uri="{9D8B030D-6E8A-4147-A177-3AD203B41FA5}">
                      <a16:colId xmlns:a16="http://schemas.microsoft.com/office/drawing/2014/main" val="2068357060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đã cho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8034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 vào số đã cho 8 đơn vị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3499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Gấp 8 lần số đã cho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1328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5B00C61-6FB2-AA22-CEF7-AB326FF9415E}"/>
              </a:ext>
            </a:extLst>
          </p:cNvPr>
          <p:cNvSpPr txBox="1"/>
          <p:nvPr/>
        </p:nvSpPr>
        <p:spPr>
          <a:xfrm>
            <a:off x="2095237" y="2483019"/>
            <a:ext cx="241765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1: Số 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BF1E3C-9395-25C6-ED86-56D27D24DC29}"/>
              </a:ext>
            </a:extLst>
          </p:cNvPr>
          <p:cNvSpPr txBox="1"/>
          <p:nvPr/>
        </p:nvSpPr>
        <p:spPr>
          <a:xfrm>
            <a:off x="14116050" y="3962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249052-B57A-7906-980C-51906917E65B}"/>
              </a:ext>
            </a:extLst>
          </p:cNvPr>
          <p:cNvSpPr txBox="1"/>
          <p:nvPr/>
        </p:nvSpPr>
        <p:spPr>
          <a:xfrm>
            <a:off x="11410318" y="3962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5CF037-57E3-72EE-8962-FAD41F97F83D}"/>
              </a:ext>
            </a:extLst>
          </p:cNvPr>
          <p:cNvSpPr txBox="1"/>
          <p:nvPr/>
        </p:nvSpPr>
        <p:spPr>
          <a:xfrm>
            <a:off x="12710319" y="3962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83106A-95AE-0561-62D3-A672C48DECC6}"/>
              </a:ext>
            </a:extLst>
          </p:cNvPr>
          <p:cNvSpPr txBox="1"/>
          <p:nvPr/>
        </p:nvSpPr>
        <p:spPr>
          <a:xfrm>
            <a:off x="10119519" y="4724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2A71A5-FB44-2157-870B-00EB43426B8F}"/>
              </a:ext>
            </a:extLst>
          </p:cNvPr>
          <p:cNvSpPr txBox="1"/>
          <p:nvPr/>
        </p:nvSpPr>
        <p:spPr>
          <a:xfrm>
            <a:off x="11329334" y="4736812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5B2032-6C40-F2B7-29F9-EECBB8B0022F}"/>
              </a:ext>
            </a:extLst>
          </p:cNvPr>
          <p:cNvSpPr txBox="1"/>
          <p:nvPr/>
        </p:nvSpPr>
        <p:spPr>
          <a:xfrm>
            <a:off x="12744450" y="4724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1134B0-0F24-6766-8EF7-4A939F834F04}"/>
              </a:ext>
            </a:extLst>
          </p:cNvPr>
          <p:cNvSpPr txBox="1"/>
          <p:nvPr/>
        </p:nvSpPr>
        <p:spPr>
          <a:xfrm>
            <a:off x="13984685" y="4648199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F72AC4-E77A-3768-9ED2-0859D7475E02}"/>
              </a:ext>
            </a:extLst>
          </p:cNvPr>
          <p:cNvSpPr txBox="1"/>
          <p:nvPr/>
        </p:nvSpPr>
        <p:spPr>
          <a:xfrm>
            <a:off x="10119519" y="3987225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5AF915-19E7-A788-9D20-3B9022C4C424}"/>
              </a:ext>
            </a:extLst>
          </p:cNvPr>
          <p:cNvSpPr txBox="1"/>
          <p:nvPr/>
        </p:nvSpPr>
        <p:spPr>
          <a:xfrm>
            <a:off x="10119519" y="3987225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6232B8-7B88-F319-634E-05D9D2B1FE66}"/>
              </a:ext>
            </a:extLst>
          </p:cNvPr>
          <p:cNvSpPr txBox="1"/>
          <p:nvPr/>
        </p:nvSpPr>
        <p:spPr>
          <a:xfrm>
            <a:off x="11449050" y="3962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F549C0-9EE2-A283-7891-C2A151C7C00D}"/>
              </a:ext>
            </a:extLst>
          </p:cNvPr>
          <p:cNvSpPr txBox="1"/>
          <p:nvPr/>
        </p:nvSpPr>
        <p:spPr>
          <a:xfrm>
            <a:off x="11474777" y="4725035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24130A-6BDA-0B42-0CB8-FC0D62493E59}"/>
              </a:ext>
            </a:extLst>
          </p:cNvPr>
          <p:cNvSpPr txBox="1"/>
          <p:nvPr/>
        </p:nvSpPr>
        <p:spPr>
          <a:xfrm>
            <a:off x="10226144" y="4673024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29F375-D5C9-E83B-90DE-C9686DF0193B}"/>
              </a:ext>
            </a:extLst>
          </p:cNvPr>
          <p:cNvSpPr txBox="1"/>
          <p:nvPr/>
        </p:nvSpPr>
        <p:spPr>
          <a:xfrm>
            <a:off x="12820650" y="3962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D39C15-E02A-9C88-8DA7-2E9A7FA4AA90}"/>
              </a:ext>
            </a:extLst>
          </p:cNvPr>
          <p:cNvSpPr txBox="1"/>
          <p:nvPr/>
        </p:nvSpPr>
        <p:spPr>
          <a:xfrm>
            <a:off x="12862719" y="4724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B52BAE-56CB-0615-2626-3FC76910D50A}"/>
              </a:ext>
            </a:extLst>
          </p:cNvPr>
          <p:cNvSpPr txBox="1"/>
          <p:nvPr/>
        </p:nvSpPr>
        <p:spPr>
          <a:xfrm>
            <a:off x="14211168" y="3962399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4A9F6BB-989B-FB66-5A15-148404E08AEE}"/>
              </a:ext>
            </a:extLst>
          </p:cNvPr>
          <p:cNvSpPr txBox="1"/>
          <p:nvPr/>
        </p:nvSpPr>
        <p:spPr>
          <a:xfrm>
            <a:off x="14101140" y="4682815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617134" y="1041400"/>
            <a:ext cx="78137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24: GẤP MỘT SỐ LÊN MỘT SỐ LẦN (T1)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844E3C4-CFDB-EEB9-E65C-B79D51D33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53" y="2353508"/>
            <a:ext cx="11887200" cy="614007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489872" y="3225225"/>
            <a:ext cx="601447" cy="584775"/>
          </a:xfrm>
          <a:prstGeom prst="rect">
            <a:avLst/>
          </a:prstGeom>
          <a:solidFill>
            <a:srgbClr val="F6882E"/>
          </a:solidFill>
        </p:spPr>
        <p:txBody>
          <a:bodyPr wrap="none" rtlCol="0">
            <a:spAutoFit/>
          </a:bodyPr>
          <a:lstStyle/>
          <a:p>
            <a:r>
              <a:rPr lang="en-US" sz="3200"/>
              <a:t>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510082" y="5130225"/>
            <a:ext cx="809837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/>
              <a:t>60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489872" y="7416225"/>
            <a:ext cx="60144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/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0FF035-5A85-E829-1A7F-00E75AE9E29E}"/>
              </a:ext>
            </a:extLst>
          </p:cNvPr>
          <p:cNvSpPr txBox="1"/>
          <p:nvPr/>
        </p:nvSpPr>
        <p:spPr>
          <a:xfrm>
            <a:off x="1585119" y="1676400"/>
            <a:ext cx="241765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2: Số ?</a:t>
            </a:r>
          </a:p>
        </p:txBody>
      </p:sp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63E193E-462E-B567-A8BC-3C144E3BB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611" y="1029901"/>
            <a:ext cx="7895004" cy="79254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67A4A29-3174-8178-82BB-19BFAEB8DD0F}"/>
              </a:ext>
            </a:extLst>
          </p:cNvPr>
          <p:cNvSpPr txBox="1"/>
          <p:nvPr/>
        </p:nvSpPr>
        <p:spPr>
          <a:xfrm>
            <a:off x="1585119" y="1676400"/>
            <a:ext cx="14157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3:</a:t>
            </a:r>
          </a:p>
        </p:txBody>
      </p:sp>
      <p:sp>
        <p:nvSpPr>
          <p:cNvPr id="37" name="Text Box 5">
            <a:extLst>
              <a:ext uri="{FF2B5EF4-FFF2-40B4-BE49-F238E27FC236}">
                <a16:creationId xmlns:a16="http://schemas.microsoft.com/office/drawing/2014/main" id="{ACA9FFC9-913C-EA6D-88C9-4FEFCE363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5119" y="2438400"/>
            <a:ext cx="137160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vi-VN" sz="40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nay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tuổi, 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gấp 4 lần tuổi con.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Text Box 10">
            <a:extLst>
              <a:ext uri="{FF2B5EF4-FFF2-40B4-BE49-F238E27FC236}">
                <a16:creationId xmlns:a16="http://schemas.microsoft.com/office/drawing/2014/main" id="{40D6ED67-3333-3A9F-31DC-26B04CC94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891" y="3884223"/>
            <a:ext cx="22306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0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0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40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11">
            <a:extLst>
              <a:ext uri="{FF2B5EF4-FFF2-40B4-BE49-F238E27FC236}">
                <a16:creationId xmlns:a16="http://schemas.microsoft.com/office/drawing/2014/main" id="{607C8615-42B5-00D4-C831-BECE145D1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975" y="5562061"/>
            <a:ext cx="12746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>
                <a:solidFill>
                  <a:prstClr val="black"/>
                </a:solidFill>
                <a:latin typeface="Calibri"/>
              </a:rPr>
              <a:t>Con</a:t>
            </a:r>
            <a:r>
              <a:rPr lang="en-US" sz="3200" b="1" kern="1200">
                <a:solidFill>
                  <a:prstClr val="black"/>
                </a:solidFill>
                <a:latin typeface="Calibri"/>
              </a:rPr>
              <a:t>:</a:t>
            </a:r>
            <a:endParaRPr lang="en-US" sz="32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 Box 17">
            <a:extLst>
              <a:ext uri="{FF2B5EF4-FFF2-40B4-BE49-F238E27FC236}">
                <a16:creationId xmlns:a16="http://schemas.microsoft.com/office/drawing/2014/main" id="{2F3509E0-D3E7-93D9-6AC9-185C62D0B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435" y="5039944"/>
            <a:ext cx="16306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800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39">
            <a:extLst>
              <a:ext uri="{FF2B5EF4-FFF2-40B4-BE49-F238E27FC236}">
                <a16:creationId xmlns:a16="http://schemas.microsoft.com/office/drawing/2014/main" id="{CCBDFAD3-25D5-B27F-C043-473A0174E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975" y="6242642"/>
            <a:ext cx="10622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>
                <a:solidFill>
                  <a:prstClr val="black"/>
                </a:solidFill>
                <a:latin typeface="Calibri"/>
              </a:rPr>
              <a:t>Bố</a:t>
            </a:r>
            <a:r>
              <a:rPr lang="en-US" sz="3200" b="1" kern="1200">
                <a:solidFill>
                  <a:prstClr val="black"/>
                </a:solidFill>
                <a:latin typeface="Calibri"/>
              </a:rPr>
              <a:t>:</a:t>
            </a:r>
            <a:endParaRPr lang="en-US" sz="32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43">
            <a:extLst>
              <a:ext uri="{FF2B5EF4-FFF2-40B4-BE49-F238E27FC236}">
                <a16:creationId xmlns:a16="http://schemas.microsoft.com/office/drawing/2014/main" id="{028EB05A-A9D3-BD06-89DA-5C8E7753D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9719" y="4922635"/>
            <a:ext cx="7209342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uổi năm </a:t>
            </a:r>
            <a:r>
              <a:rPr lang="en-US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vi-VN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</a:t>
            </a:r>
            <a:r>
              <a:rPr lang="vi-VN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</a:p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en-US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vi-VN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= 36 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(tuổi)</a:t>
            </a:r>
          </a:p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600" b="1" u="sng" kern="12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u="sng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</a:t>
            </a:r>
            <a:r>
              <a:rPr lang="en-US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36 </a:t>
            </a:r>
            <a:r>
              <a:rPr lang="en-US" sz="36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utoShape 21">
            <a:extLst>
              <a:ext uri="{FF2B5EF4-FFF2-40B4-BE49-F238E27FC236}">
                <a16:creationId xmlns:a16="http://schemas.microsoft.com/office/drawing/2014/main" id="{FABF3B44-4FF9-0B86-95AE-4A6C7469E376}"/>
              </a:ext>
            </a:extLst>
          </p:cNvPr>
          <p:cNvSpPr>
            <a:spLocks/>
          </p:cNvSpPr>
          <p:nvPr/>
        </p:nvSpPr>
        <p:spPr bwMode="auto">
          <a:xfrm rot="5400000" flipH="1" flipV="1">
            <a:off x="4764584" y="4672812"/>
            <a:ext cx="514349" cy="4431990"/>
          </a:xfrm>
          <a:prstGeom prst="leftBrace">
            <a:avLst>
              <a:gd name="adj1" fmla="val 40039"/>
              <a:gd name="adj2" fmla="val 49491"/>
            </a:avLst>
          </a:prstGeom>
          <a:noFill/>
          <a:ln w="28575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3200" kern="12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45" name="Text Box 17">
            <a:extLst>
              <a:ext uri="{FF2B5EF4-FFF2-40B4-BE49-F238E27FC236}">
                <a16:creationId xmlns:a16="http://schemas.microsoft.com/office/drawing/2014/main" id="{CA8D24A7-8F64-4838-7886-EA4FD9355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169" y="7111425"/>
            <a:ext cx="13189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CCDFF99-91E9-1B9F-E158-751D2140B071}"/>
              </a:ext>
            </a:extLst>
          </p:cNvPr>
          <p:cNvGrpSpPr/>
          <p:nvPr/>
        </p:nvGrpSpPr>
        <p:grpSpPr>
          <a:xfrm>
            <a:off x="2795168" y="5752113"/>
            <a:ext cx="1107692" cy="251742"/>
            <a:chOff x="-2218278" y="1281734"/>
            <a:chExt cx="794607" cy="251742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3BDE879-FFAB-1BFA-ACE8-3E95827C7441}"/>
                </a:ext>
              </a:extLst>
            </p:cNvPr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C817C52-6E78-83B7-8E25-0D27892F1D57}"/>
                </a:ext>
              </a:extLst>
            </p:cNvPr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508F810-492F-04D5-1F9A-4A86BA568005}"/>
                </a:ext>
              </a:extLst>
            </p:cNvPr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2791929" y="6414448"/>
            <a:ext cx="4436786" cy="258316"/>
            <a:chOff x="2791929" y="5916117"/>
            <a:chExt cx="4436786" cy="25831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49B1976-1B90-CC9B-8141-610AC901AB8B}"/>
                </a:ext>
              </a:extLst>
            </p:cNvPr>
            <p:cNvCxnSpPr/>
            <p:nvPr/>
          </p:nvCxnSpPr>
          <p:spPr>
            <a:xfrm>
              <a:off x="6157119" y="5943600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FA555AF-A5C5-D8A1-809C-7659451BC2D6}"/>
                </a:ext>
              </a:extLst>
            </p:cNvPr>
            <p:cNvCxnSpPr/>
            <p:nvPr/>
          </p:nvCxnSpPr>
          <p:spPr>
            <a:xfrm>
              <a:off x="7223919" y="5943600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8E12986-EC8C-59C9-D717-DAFF7DE586F7}"/>
                </a:ext>
              </a:extLst>
            </p:cNvPr>
            <p:cNvGrpSpPr/>
            <p:nvPr/>
          </p:nvGrpSpPr>
          <p:grpSpPr>
            <a:xfrm>
              <a:off x="2791929" y="5916117"/>
              <a:ext cx="4436786" cy="251742"/>
              <a:chOff x="2791929" y="5916117"/>
              <a:chExt cx="4436786" cy="251742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032015E-BFE4-F584-0CD9-E90741375BDE}"/>
                  </a:ext>
                </a:extLst>
              </p:cNvPr>
              <p:cNvCxnSpPr/>
              <p:nvPr/>
            </p:nvCxnSpPr>
            <p:spPr>
              <a:xfrm>
                <a:off x="5049427" y="6039678"/>
                <a:ext cx="110769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7B85F4D2-41E5-F99B-E263-108C1CC312B5}"/>
                  </a:ext>
                </a:extLst>
              </p:cNvPr>
              <p:cNvGrpSpPr/>
              <p:nvPr/>
            </p:nvGrpSpPr>
            <p:grpSpPr>
              <a:xfrm>
                <a:off x="2791929" y="5916117"/>
                <a:ext cx="1107692" cy="251742"/>
                <a:chOff x="-2218278" y="1281734"/>
                <a:chExt cx="794607" cy="251742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F83B1E88-52F0-F64A-2058-FF695E589C39}"/>
                    </a:ext>
                  </a:extLst>
                </p:cNvPr>
                <p:cNvCxnSpPr/>
                <p:nvPr/>
              </p:nvCxnSpPr>
              <p:spPr>
                <a:xfrm>
                  <a:off x="-2218278" y="1406364"/>
                  <a:ext cx="794607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1B528FC9-30EF-60C9-C1F4-2FF36FF62853}"/>
                    </a:ext>
                  </a:extLst>
                </p:cNvPr>
                <p:cNvCxnSpPr/>
                <p:nvPr/>
              </p:nvCxnSpPr>
              <p:spPr>
                <a:xfrm>
                  <a:off x="-2218278" y="1281734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13429EA7-4352-4F99-23BC-C8E8F5250275}"/>
                    </a:ext>
                  </a:extLst>
                </p:cNvPr>
                <p:cNvCxnSpPr/>
                <p:nvPr/>
              </p:nvCxnSpPr>
              <p:spPr>
                <a:xfrm>
                  <a:off x="-1423671" y="1302643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2318D0FA-1D33-B437-0E11-BFDE212F9509}"/>
                  </a:ext>
                </a:extLst>
              </p:cNvPr>
              <p:cNvGrpSpPr/>
              <p:nvPr/>
            </p:nvGrpSpPr>
            <p:grpSpPr>
              <a:xfrm>
                <a:off x="3914066" y="5937026"/>
                <a:ext cx="1107692" cy="230833"/>
                <a:chOff x="-2001567" y="2147265"/>
                <a:chExt cx="794607" cy="230833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1E615BD9-E031-2428-AEBD-D2F1F59369C1}"/>
                    </a:ext>
                  </a:extLst>
                </p:cNvPr>
                <p:cNvCxnSpPr/>
                <p:nvPr/>
              </p:nvCxnSpPr>
              <p:spPr>
                <a:xfrm>
                  <a:off x="-2001567" y="2250986"/>
                  <a:ext cx="794607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8030A9F0-22B0-9A3F-245C-3E0DE177F611}"/>
                    </a:ext>
                  </a:extLst>
                </p:cNvPr>
                <p:cNvCxnSpPr/>
                <p:nvPr/>
              </p:nvCxnSpPr>
              <p:spPr>
                <a:xfrm>
                  <a:off x="-1206960" y="2147265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F66DAFD-D9BD-E31E-14B1-11402BB66F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1622" y="6036314"/>
                <a:ext cx="109709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985B05-145A-8CF4-5917-ACFF97B8EF87}"/>
              </a:ext>
            </a:extLst>
          </p:cNvPr>
          <p:cNvCxnSpPr/>
          <p:nvPr/>
        </p:nvCxnSpPr>
        <p:spPr>
          <a:xfrm>
            <a:off x="2791929" y="5982946"/>
            <a:ext cx="0" cy="43150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5754145-ECA4-981E-E535-D4D74E099164}"/>
              </a:ext>
            </a:extLst>
          </p:cNvPr>
          <p:cNvCxnSpPr/>
          <p:nvPr/>
        </p:nvCxnSpPr>
        <p:spPr>
          <a:xfrm>
            <a:off x="3890169" y="5984731"/>
            <a:ext cx="0" cy="43150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Right Brace 9">
            <a:extLst>
              <a:ext uri="{FF2B5EF4-FFF2-40B4-BE49-F238E27FC236}">
                <a16:creationId xmlns:a16="http://schemas.microsoft.com/office/drawing/2014/main" id="{299C8BEA-DC4B-A704-3BDF-030E3725E9A9}"/>
              </a:ext>
            </a:extLst>
          </p:cNvPr>
          <p:cNvSpPr/>
          <p:nvPr/>
        </p:nvSpPr>
        <p:spPr>
          <a:xfrm rot="5400000" flipH="1">
            <a:off x="3085380" y="5075326"/>
            <a:ext cx="504984" cy="1104595"/>
          </a:xfrm>
          <a:prstGeom prst="rightBrac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822B80-8704-EB95-F066-6353C66D5118}"/>
              </a:ext>
            </a:extLst>
          </p:cNvPr>
          <p:cNvCxnSpPr/>
          <p:nvPr/>
        </p:nvCxnSpPr>
        <p:spPr>
          <a:xfrm>
            <a:off x="4191611" y="3048000"/>
            <a:ext cx="158450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521A6E-7A5F-37D5-1C01-63E34955D316}"/>
              </a:ext>
            </a:extLst>
          </p:cNvPr>
          <p:cNvCxnSpPr/>
          <p:nvPr/>
        </p:nvCxnSpPr>
        <p:spPr>
          <a:xfrm>
            <a:off x="7666353" y="3048000"/>
            <a:ext cx="306276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AA5DE6-172A-4D3F-1F05-EB2EF25B8BF9}"/>
              </a:ext>
            </a:extLst>
          </p:cNvPr>
          <p:cNvCxnSpPr>
            <a:cxnSpLocks/>
          </p:cNvCxnSpPr>
          <p:nvPr/>
        </p:nvCxnSpPr>
        <p:spPr>
          <a:xfrm>
            <a:off x="12086615" y="3048000"/>
            <a:ext cx="241827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8D854DC-2102-E439-98D2-B67E952A2972}"/>
              </a:ext>
            </a:extLst>
          </p:cNvPr>
          <p:cNvCxnSpPr/>
          <p:nvPr/>
        </p:nvCxnSpPr>
        <p:spPr>
          <a:xfrm>
            <a:off x="1709222" y="3581400"/>
            <a:ext cx="275869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C4B80E2E-EDBA-AC1C-3C3B-C82BFC800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6119" y="3690424"/>
            <a:ext cx="33527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b="1" u="sng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7376319" y="4044367"/>
            <a:ext cx="0" cy="413688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 animBg="1"/>
      <p:bldP spid="45" grpId="0"/>
      <p:bldP spid="10" grpId="0" animBg="1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5519" y="-57179"/>
            <a:ext cx="812800" cy="812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425" y="4736352"/>
            <a:ext cx="3966884" cy="44076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63624" y="2749781"/>
            <a:ext cx="7601600" cy="1231107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184" y="6724632"/>
            <a:ext cx="3762915" cy="241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8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058320" y="18735"/>
            <a:ext cx="9499991" cy="6033432"/>
            <a:chOff x="3794743" y="1625558"/>
            <a:chExt cx="6238916" cy="45250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21868" y="3435235"/>
              <a:ext cx="5486938" cy="2039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nâu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gắng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nhặt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những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hạt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dẻ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đê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vê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̀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tô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̉.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hãy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giúp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đỡ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bằng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cách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tra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lời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đúng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hỏi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nhe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</a:t>
              </a:r>
              <a:r>
                <a:rPr lang="en-US" sz="4267" b="1" dirty="0">
                  <a:solidFill>
                    <a:srgbClr val="002060"/>
                  </a:solidFill>
                </a:rPr>
                <a:t>!</a:t>
              </a:r>
            </a:p>
          </p:txBody>
        </p:sp>
      </p:grpSp>
      <p:pic>
        <p:nvPicPr>
          <p:cNvPr id="5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762" y="326304"/>
            <a:ext cx="4059701" cy="15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5519" y="-57179"/>
            <a:ext cx="812800" cy="812800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889" y="4736352"/>
            <a:ext cx="3966884" cy="44076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62392" y="520546"/>
            <a:ext cx="5293895" cy="1164492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815" y="6798767"/>
            <a:ext cx="3762915" cy="2419368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7554" y="7102233"/>
            <a:ext cx="950872" cy="1210201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5159" y="7127025"/>
            <a:ext cx="950872" cy="1210201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1246" y="7127025"/>
            <a:ext cx="950872" cy="1210201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3987" y="7049780"/>
            <a:ext cx="950872" cy="121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3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2432237" y="1065707"/>
            <a:ext cx="2033997" cy="178007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698766" y="-1590645"/>
            <a:ext cx="20510036" cy="4294764"/>
            <a:chOff x="-3357452" y="-286037"/>
            <a:chExt cx="15382527" cy="3221073"/>
          </a:xfrm>
        </p:grpSpPr>
        <p:sp>
          <p:nvSpPr>
            <p:cNvPr id="23" name="Google Shape;409;p13"/>
            <p:cNvSpPr/>
            <p:nvPr/>
          </p:nvSpPr>
          <p:spPr>
            <a:xfrm>
              <a:off x="-3357452" y="1691692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62533" tIns="81267" rIns="162533" bIns="81267" anchor="ctr" anchorCtr="0">
              <a:noAutofit/>
            </a:bodyPr>
            <a:lstStyle/>
            <a:p>
              <a:pPr algn="ctr"/>
              <a:r>
                <a:rPr lang="en-US" sz="3733" b="1" dirty="0">
                  <a:solidFill>
                    <a:schemeClr val="lt1"/>
                  </a:solidFill>
                </a:rPr>
                <a:t>Số 3 gấp lên 5 lần có kết quả là?</a:t>
              </a:r>
              <a:endParaRPr sz="3733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1056551" y="4374027"/>
            <a:ext cx="2797981" cy="1309012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A. 13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943512" y="4374027"/>
            <a:ext cx="2795080" cy="133507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B. 14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590322" y="4443081"/>
            <a:ext cx="2691997" cy="1335731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C. 15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2474382" y="4374027"/>
            <a:ext cx="2799404" cy="1335731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D. 16</a:t>
            </a:r>
          </a:p>
        </p:txBody>
      </p:sp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8406647" y="5535009"/>
            <a:ext cx="2938379" cy="3608991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57028" y="5778812"/>
            <a:ext cx="3397504" cy="3415971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440261" y="5602795"/>
            <a:ext cx="3522063" cy="3541205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2535806" y="5778812"/>
            <a:ext cx="3288263" cy="3306136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663" y="8029734"/>
            <a:ext cx="1192657" cy="1165049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7666" y="78356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8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73 0.01852 L -0.06706 0.08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46" y="33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9719" y="-16632"/>
            <a:ext cx="15773400" cy="9140693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752976" y="2795617"/>
            <a:ext cx="15042592" cy="1006276"/>
          </a:xfrm>
          <a:prstGeom prst="rect">
            <a:avLst/>
          </a:prstGeom>
          <a:noFill/>
        </p:spPr>
        <p:txBody>
          <a:bodyPr wrap="none" lIns="102400" tIns="51200" rIns="102400" bIns="51200" rtlCol="0">
            <a:spAutoFit/>
          </a:bodyPr>
          <a:lstStyle/>
          <a:p>
            <a:pPr algn="ctr"/>
            <a:r>
              <a:rPr lang="en-US" altLang="zh-CN" sz="5867" b="1" dirty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CHÚC CÁC EM CHĂM NGOAN HỌC GIỎI</a:t>
            </a:r>
          </a:p>
        </p:txBody>
      </p:sp>
    </p:spTree>
    <p:extLst>
      <p:ext uri="{BB962C8B-B14F-4D97-AF65-F5344CB8AC3E}">
        <p14:creationId xmlns:p14="http://schemas.microsoft.com/office/powerpoint/2010/main" val="181802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27">
        <p14:ferris dir="l"/>
      </p:transition>
    </mc:Choice>
    <mc:Fallback xmlns="">
      <p:transition spd="slow" advTm="227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85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DFAD6D53-3DE8-4273-9180-4C2692309D4F}"/>
              </a:ext>
            </a:extLst>
          </p:cNvPr>
          <p:cNvGrpSpPr/>
          <p:nvPr/>
        </p:nvGrpSpPr>
        <p:grpSpPr>
          <a:xfrm>
            <a:off x="2042319" y="0"/>
            <a:ext cx="12192000" cy="9144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5E91FBD-37BC-457E-ABD5-D9C2829F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2E216C4-7DC3-4BDA-A6E4-709881A4CC07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867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64" y="3030944"/>
            <a:ext cx="4222504" cy="622150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81B65FC-ADA6-4EC9-B82F-79A6B8E3B053}"/>
              </a:ext>
            </a:extLst>
          </p:cNvPr>
          <p:cNvSpPr txBox="1"/>
          <p:nvPr/>
        </p:nvSpPr>
        <p:spPr>
          <a:xfrm>
            <a:off x="7290829" y="957914"/>
            <a:ext cx="7011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KHỞI ĐỘNG</a:t>
            </a:r>
            <a:endParaRPr lang="zh-CN" altLang="en-US" sz="8800" b="1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2" name="nhạc 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70411" y="8906222"/>
            <a:ext cx="2032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962">
        <p:circle/>
      </p:transition>
    </mc:Choice>
    <mc:Fallback xmlns="">
      <p:transition spd="slow" advTm="696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-440267"/>
            <a:ext cx="16256000" cy="958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90002" y="4666464"/>
            <a:ext cx="3953319" cy="515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6055" y="264290"/>
            <a:ext cx="7482921" cy="748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3649223" y="3756210"/>
            <a:ext cx="1387753" cy="12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708" y="6062855"/>
            <a:ext cx="3913195" cy="377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242" y="3085433"/>
            <a:ext cx="6127151" cy="731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909" y="-1267763"/>
            <a:ext cx="4741333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037050" y="838410"/>
            <a:ext cx="3562194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67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4267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042" y="3494737"/>
            <a:ext cx="2242496" cy="136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453519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6721" y="3719690"/>
            <a:ext cx="1456063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356" y="6299261"/>
            <a:ext cx="1789545" cy="227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27075" y="4920880"/>
            <a:ext cx="3522133" cy="409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393" y="6248074"/>
            <a:ext cx="1244695" cy="245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86896" y="-169331"/>
            <a:ext cx="541867" cy="54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endParaRPr lang="en-US" sz="2489"/>
          </a:p>
        </p:txBody>
      </p:sp>
      <p:pic>
        <p:nvPicPr>
          <p:cNvPr id="41" name="Picture 13" descr="C:\Users\ADMIN\Desktop\Picture1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483" y="5975439"/>
            <a:ext cx="3126681" cy="272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787" y="5007501"/>
            <a:ext cx="3759200" cy="414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098" y="6126696"/>
            <a:ext cx="2343903" cy="25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3667253" y="6351510"/>
            <a:ext cx="2260087" cy="211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473" y="6440305"/>
            <a:ext cx="1923937" cy="1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357" y="4775068"/>
            <a:ext cx="4990137" cy="499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94" y="-75323"/>
            <a:ext cx="1107872" cy="100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355209" y="3233578"/>
            <a:ext cx="1782645" cy="126610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652674" y="3786793"/>
            <a:ext cx="206262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675976" y="4277996"/>
            <a:ext cx="1456063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36287"/>
            <a:ext cx="2351067" cy="110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3996" y="-146065"/>
            <a:ext cx="1771123" cy="1283423"/>
          </a:xfrm>
          <a:prstGeom prst="rect">
            <a:avLst/>
          </a:prstGeom>
        </p:spPr>
      </p:pic>
      <p:pic>
        <p:nvPicPr>
          <p:cNvPr id="2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82" y="325811"/>
            <a:ext cx="13196629" cy="51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829415" y="1249532"/>
            <a:ext cx="8637089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733" b="1" dirty="0" err="1">
                <a:solidFill>
                  <a:srgbClr val="C00000"/>
                </a:solidFill>
              </a:rPr>
              <a:t>Em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hãy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giải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cứu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các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loài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vật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trong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rừng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thoát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khỏi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sự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bắt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giữ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của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tên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thợ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săn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độc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ác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bằng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cách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trả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lời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đúng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các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câu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hỏi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nhé</a:t>
            </a:r>
            <a:r>
              <a:rPr lang="en-US" sz="3733" b="1" dirty="0">
                <a:solidFill>
                  <a:srgbClr val="C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8275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-1.12148 0.0210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8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6" y="513069"/>
            <a:ext cx="9411028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26016" y="1470512"/>
            <a:ext cx="734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2060"/>
                </a:solidFill>
              </a:rPr>
              <a:t>Kết quả của phép tính</a:t>
            </a:r>
          </a:p>
          <a:p>
            <a:pPr lvl="0" algn="ctr"/>
            <a:r>
              <a:rPr lang="en-US" sz="4800" b="1">
                <a:solidFill>
                  <a:srgbClr val="002060"/>
                </a:solidFill>
              </a:rPr>
              <a:t>22 x 4 </a:t>
            </a:r>
            <a:r>
              <a:rPr lang="en-US" sz="4800" b="1" dirty="0">
                <a:solidFill>
                  <a:srgbClr val="002060"/>
                </a:solidFill>
              </a:rPr>
              <a:t>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57734" y="5179949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26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8895" y="5179949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</a:t>
            </a:r>
            <a:r>
              <a:rPr lang="en-US" sz="4267" b="1">
                <a:solidFill>
                  <a:srgbClr val="FF0000"/>
                </a:solidFill>
              </a:rPr>
              <a:t>. 28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33730" y="684141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</a:t>
            </a:r>
            <a:r>
              <a:rPr lang="en-US" sz="4267" b="1">
                <a:solidFill>
                  <a:srgbClr val="FF0000"/>
                </a:solidFill>
              </a:rPr>
              <a:t>. 88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60147" y="68414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48</a:t>
            </a:r>
            <a:endParaRPr lang="en-US" sz="4267" b="1" dirty="0">
              <a:solidFill>
                <a:srgbClr val="FF000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" y="1889732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4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6" y="513069"/>
            <a:ext cx="9411028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26016" y="1470512"/>
            <a:ext cx="734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2060"/>
                </a:solidFill>
              </a:rPr>
              <a:t>Kết quả của phép tính</a:t>
            </a:r>
          </a:p>
          <a:p>
            <a:pPr lvl="0" algn="ctr"/>
            <a:r>
              <a:rPr lang="en-US" sz="4800" b="1">
                <a:solidFill>
                  <a:srgbClr val="002060"/>
                </a:solidFill>
              </a:rPr>
              <a:t>30 x 3 </a:t>
            </a:r>
            <a:r>
              <a:rPr lang="en-US" sz="4800" b="1" dirty="0">
                <a:solidFill>
                  <a:srgbClr val="002060"/>
                </a:solidFill>
              </a:rPr>
              <a:t>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57734" y="5179949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60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8895" y="5179949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>
                <a:solidFill>
                  <a:srgbClr val="FF0000"/>
                </a:solidFill>
              </a:rPr>
              <a:t>B.99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33730" y="684141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>
                <a:solidFill>
                  <a:srgbClr val="FF0000"/>
                </a:solidFill>
              </a:rPr>
              <a:t>C.90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60147" y="68414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63</a:t>
            </a:r>
            <a:endParaRPr lang="en-US" sz="4267" b="1" dirty="0">
              <a:solidFill>
                <a:srgbClr val="FF000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" y="1889732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19" y="441030"/>
            <a:ext cx="12649199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3432806" y="6276674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</a:t>
            </a:r>
            <a:r>
              <a:rPr lang="en-US" sz="4267" b="1">
                <a:solidFill>
                  <a:srgbClr val="FF0000"/>
                </a:solidFill>
              </a:rPr>
              <a:t>. 62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11386" y="4452706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</a:t>
            </a:r>
            <a:r>
              <a:rPr lang="en-US" sz="4267" b="1">
                <a:solidFill>
                  <a:srgbClr val="FF0000"/>
                </a:solidFill>
              </a:rPr>
              <a:t>. 57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432806" y="448243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72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232841" y="6276673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67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76181" y="1219200"/>
            <a:ext cx="95247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>
                <a:solidFill>
                  <a:srgbClr val="002060"/>
                </a:solidFill>
              </a:rPr>
              <a:t>    Mỗi ngày Nam đọc được 24 trang truyện. Hỏi sau 3 ngày, Nam đọc được bao nhiêu trang truyện?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8" y="1192319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7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19" y="352094"/>
            <a:ext cx="11506200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3470224" y="4452706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58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11385" y="4452706"/>
            <a:ext cx="4349521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</a:t>
            </a:r>
            <a:r>
              <a:rPr lang="en-US" sz="4267" b="1">
                <a:solidFill>
                  <a:srgbClr val="FF0000"/>
                </a:solidFill>
              </a:rPr>
              <a:t>. 16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46477" y="6329821"/>
            <a:ext cx="4314429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48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520315" y="63232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</a:t>
            </a:r>
            <a:r>
              <a:rPr lang="en-US" sz="4267" b="1">
                <a:solidFill>
                  <a:srgbClr val="FF0000"/>
                </a:solidFill>
              </a:rPr>
              <a:t>. 84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52119" y="1442614"/>
            <a:ext cx="8308787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733" b="1">
                <a:solidFill>
                  <a:srgbClr val="002060"/>
                </a:solidFill>
              </a:rPr>
              <a:t>     Cô  Mai cần 12 giờ để đan xong chiếc mũ len. Hỏi cô Mai cần bao nhiêu giờ để đan được 4 chiếc mũ len như vậy?</a:t>
            </a:r>
            <a:endParaRPr lang="en-US" sz="3733" b="1" dirty="0">
              <a:solidFill>
                <a:srgbClr val="00206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0" y="1259469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8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9023415" y="2498273"/>
            <a:ext cx="2167467" cy="72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133" b="1" u="sng" dirty="0">
                <a:solidFill>
                  <a:schemeClr val="bg1"/>
                </a:solidFill>
                <a:latin typeface="HP001 4 hàng" panose="020B0603050302020204" pitchFamily="34" charset="0"/>
                <a:ea typeface="等线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</a:p>
        </p:txBody>
      </p:sp>
      <p:sp>
        <p:nvSpPr>
          <p:cNvPr id="9" name="Rectangle 8"/>
          <p:cNvSpPr/>
          <p:nvPr/>
        </p:nvSpPr>
        <p:spPr>
          <a:xfrm>
            <a:off x="670719" y="2481592"/>
            <a:ext cx="15605919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Bài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24: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Gấp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một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số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lên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một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số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lần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(t1)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3.1|11.6|8.9|1.9|8.2|46.4|0.9|6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559</Words>
  <Application>Microsoft Office PowerPoint</Application>
  <PresentationFormat>Custom</PresentationFormat>
  <Paragraphs>112</Paragraphs>
  <Slides>17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Comic Sans MS</vt:lpstr>
      <vt:lpstr>HP001 4 hàng</vt:lpstr>
      <vt:lpstr>inpin heiti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123</cp:revision>
  <dcterms:created xsi:type="dcterms:W3CDTF">2022-07-10T01:37:20Z</dcterms:created>
  <dcterms:modified xsi:type="dcterms:W3CDTF">2024-11-16T15:40:35Z</dcterms:modified>
</cp:coreProperties>
</file>