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9" r:id="rId2"/>
    <p:sldId id="320" r:id="rId3"/>
    <p:sldId id="322" r:id="rId4"/>
    <p:sldId id="287" r:id="rId5"/>
    <p:sldId id="339" r:id="rId6"/>
    <p:sldId id="293" r:id="rId7"/>
    <p:sldId id="323" r:id="rId8"/>
    <p:sldId id="324" r:id="rId9"/>
    <p:sldId id="326" r:id="rId10"/>
    <p:sldId id="328" r:id="rId11"/>
    <p:sldId id="329" r:id="rId12"/>
    <p:sldId id="294" r:id="rId13"/>
    <p:sldId id="330" r:id="rId14"/>
    <p:sldId id="331" r:id="rId15"/>
    <p:sldId id="325" r:id="rId16"/>
    <p:sldId id="327" r:id="rId17"/>
    <p:sldId id="334" r:id="rId18"/>
    <p:sldId id="335" r:id="rId19"/>
    <p:sldId id="336" r:id="rId20"/>
    <p:sldId id="312" r:id="rId21"/>
    <p:sldId id="338" r:id="rId22"/>
    <p:sldId id="33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D866-CD31-4078-B56B-51ED74E3C7F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A393-066A-4E76-A62D-29B9A1DC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25CCB2-F42D-420E-39D0-EA5A84F0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976B41-220C-BC80-40D2-EE64D117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6A65A3-9233-3AF5-433E-D6C119F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C8819B-D7A9-FC39-C7FD-577BF815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155A30-8A88-49ED-47C0-B2CADF3A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58BEA5-BE4F-7801-475A-D2393FA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3C6B0F-B147-B57D-5516-B7B58D56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90A96-F3A4-A5E8-1301-FD93531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C2B110-DB83-5EF8-4889-AC7FD0D4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B878FA-54C4-2C71-4763-CB7DEF4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DB122E1-B973-E1A5-8F7A-C048782B5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0A7F6FD-37D6-3646-33D4-54489659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9F16A5-1CF6-CDF8-7B1E-ED35D17F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4E0233-344D-98DC-071D-53AD9B2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3D35B4-4DBC-347D-A485-6BB2E75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9710B-8E72-B9ED-06BB-F6E14EF2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95B8C8-D082-04D6-B304-278627D7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BD2AEA-6F04-8A48-F6B5-4DF2B1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8E8968-9E44-F19C-D8A0-5B5A21F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3B8193-ECDA-3B49-5E16-C05070C5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051375-BECA-1790-FD2F-2DE3FC8F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C0FCB3-D974-6305-49CA-5F1D90DA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F56A0-B399-E5FE-47B5-73C2B381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40E2BD-884C-538A-7489-5886060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1982DF-DB24-E2E7-1EEE-9676F74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2EB472-8B8A-89F0-EB4B-24DE118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DE9B15-30B8-25C8-BCF4-A66DBF70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205088-AF4D-7A2E-5549-785ACF82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44113F-1E67-74CA-1C11-D13C973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CE5C2F-BDD7-E091-C840-94F0A858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D153D4-76A4-7EEC-0B06-9AF9BBE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FB943-B071-32EC-B1BB-887EA5F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CA767A-45A7-3D75-0D2B-EC677DC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4998C1-600D-D82A-10C5-F07AF24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94E1F42-EA47-AD53-87B9-A2D196B2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E614B71-3221-8C35-309F-158A6EBA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60F5DE4-065D-7BC5-0693-4994C4E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9C7BBB-4BB9-CB4D-927D-1CF8711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E591E4-0712-70AF-4E9B-8D223562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728953-1D75-2BEE-500B-287D713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7E3DC30-B344-AB40-1A08-A8B6E5FE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920777-7330-C34C-979A-1A30B7B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DE6F2B-655A-CF83-0C9F-DB2E0B2A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B46B71-51B6-D632-1881-27C37E7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F925A2-E5B9-5C58-F41D-374B9488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C20EC1-9B71-0845-C55C-16478E17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75A43F-AC5E-3DFD-1A3B-95E4A35F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191227-924E-CA6B-396F-086A0448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DCFB8DC-2C4D-7E14-46A1-637179A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9CD9A55-EC1D-9350-0564-03DA3ADC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537EA0-0714-4956-4C2A-C67FC017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FD0FB8-4E7F-89B9-B404-AF56A125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D10F8F-E980-A2CD-B166-0EC9BCE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3250EE1-4B1C-64F1-1A41-CA32BA3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6767E6-42E5-A177-4B6A-48A79A00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72A312-FB3D-D186-FA0F-212A968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77500-D768-A61E-04F7-396000D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6BCB8A-A2CD-E7E8-5892-5484EFF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AA5A0AE-9AA2-93B8-6EB3-D097DFB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85C147-ACCF-D27E-E329-91E85610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857872-4DBA-A74F-2E61-C5058EAAD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C846-EBD6-4EFC-A281-6131CAAB93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0A3AC-9CB2-4168-81BC-1D4D1CE56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CA52BE-F18C-0A4C-431D-B7988CC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1C8919-18EF-00A9-CFCB-F217536AF7BB}"/>
              </a:ext>
            </a:extLst>
          </p:cNvPr>
          <p:cNvSpPr txBox="1"/>
          <p:nvPr/>
        </p:nvSpPr>
        <p:spPr>
          <a:xfrm>
            <a:off x="1292088" y="256162"/>
            <a:ext cx="8959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07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9E2DAC-A875-6543-896B-9B882A5D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9" b="90449" l="0" r="94030">
                        <a14:foregroundMark x1="7836" y1="50000" x2="7960" y2="51685"/>
                        <a14:foregroundMark x1="5970" y1="24719" x2="6177" y2="27528"/>
                        <a14:foregroundMark x1="88557" y1="29775" x2="94527" y2="67978"/>
                        <a14:foregroundMark x1="48756" y1="91011" x2="57214" y2="91011"/>
                        <a14:foregroundMark x1="44279" y1="8989" x2="51741" y2="8989"/>
                        <a14:backgroundMark x1="1990" y1="47753" x2="995" y2="36517"/>
                        <a14:backgroundMark x1="995" y1="27528" x2="99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1061985"/>
            <a:ext cx="1581792" cy="1400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D90FB9-5382-5073-330F-D9EE5A3192C3}"/>
              </a:ext>
            </a:extLst>
          </p:cNvPr>
          <p:cNvSpPr txBox="1"/>
          <p:nvPr/>
        </p:nvSpPr>
        <p:spPr>
          <a:xfrm>
            <a:off x="4673564" y="1421024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PHÉP NHÂN, PHÉP CHIA TRONG PHẠM VI 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3B24FA-AF7B-171D-1D07-A612E7A48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1" b="92381" l="8811" r="93833">
                        <a14:foregroundMark x1="11894" y1="31429" x2="77533" y2="41905"/>
                        <a14:foregroundMark x1="77533" y1="41905" x2="86784" y2="49524"/>
                        <a14:foregroundMark x1="11894" y1="56190" x2="83700" y2="57143"/>
                        <a14:foregroundMark x1="83700" y1="57143" x2="86784" y2="60000"/>
                        <a14:foregroundMark x1="42016" y1="81890" x2="47577" y2="82857"/>
                        <a14:foregroundMark x1="9251" y1="76190" x2="40340" y2="81598"/>
                        <a14:foregroundMark x1="47577" y1="82857" x2="60336" y2="81889"/>
                        <a14:foregroundMark x1="74467" y1="78341" x2="85022" y2="62857"/>
                        <a14:foregroundMark x1="53304" y1="25714" x2="86784" y2="24762"/>
                        <a14:foregroundMark x1="86784" y1="24762" x2="86784" y2="24762"/>
                        <a14:foregroundMark x1="89868" y1="16190" x2="89427" y2="53333"/>
                        <a14:foregroundMark x1="90308" y1="15238" x2="93833" y2="44762"/>
                        <a14:foregroundMark x1="13216" y1="21905" x2="13216" y2="21905"/>
                        <a14:foregroundMark x1="93392" y1="10476" x2="86344" y2="9524"/>
                        <a14:foregroundMark x1="88987" y1="8571" x2="92511" y2="8571"/>
                        <a14:foregroundMark x1="39207" y1="89524" x2="39207" y2="89524"/>
                        <a14:foregroundMark x1="38767" y1="90476" x2="38767" y2="90476"/>
                        <a14:foregroundMark x1="38326" y1="89524" x2="39648" y2="89524"/>
                        <a14:foregroundMark x1="62115" y1="79048" x2="58150" y2="80000"/>
                        <a14:backgroundMark x1="64317" y1="83810" x2="64317" y2="83810"/>
                        <a14:backgroundMark x1="64069" y1="85216" x2="68282" y2="81905"/>
                        <a14:backgroundMark x1="63322" y1="82857" x2="70925" y2="82857"/>
                        <a14:backgroundMark x1="64033" y1="85102" x2="72247" y2="85714"/>
                        <a14:backgroundMark x1="59471" y1="84762" x2="59663" y2="84776"/>
                        <a14:backgroundMark x1="39087" y1="91429" x2="39207" y2="91429"/>
                        <a14:backgroundMark x1="37445" y1="91429" x2="37765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2428735"/>
            <a:ext cx="2162477" cy="1000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D8E0969-6C1C-5FB5-2995-910D665E28FB}"/>
              </a:ext>
            </a:extLst>
          </p:cNvPr>
          <p:cNvSpPr txBox="1"/>
          <p:nvPr/>
        </p:nvSpPr>
        <p:spPr>
          <a:xfrm>
            <a:off x="5181602" y="2474893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D92B27"/>
                </a:solidFill>
                <a:latin typeface="Nunito Black" pitchFamily="2" charset="0"/>
              </a:rPr>
              <a:t>NHÂN SỐ CÓ BA CHỮ SỐ VỚI SỐ CÓ MỘT CHỮ SỐ</a:t>
            </a:r>
          </a:p>
        </p:txBody>
      </p:sp>
      <p:pic>
        <p:nvPicPr>
          <p:cNvPr id="10" name="Picture 4" descr="Vector Trẻ em vui vẻ với số hình khối | Thư viện stock vector đẹp miễn phí">
            <a:extLst>
              <a:ext uri="{FF2B5EF4-FFF2-40B4-BE49-F238E27FC236}">
                <a16:creationId xmlns="" xmlns:a16="http://schemas.microsoft.com/office/drawing/2014/main" id="{6C088B90-CCF3-A97F-6FA6-45A51A4F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4200525"/>
            <a:ext cx="3670546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7253E5-DC89-F0EF-131C-C68A32E42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BB184ABD-D385-5789-5B0A-A705E72F0E4B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684B4A-4C30-891F-F354-1EB1F6741AFB}"/>
              </a:ext>
            </a:extLst>
          </p:cNvPr>
          <p:cNvSpPr txBox="1"/>
          <p:nvPr/>
        </p:nvSpPr>
        <p:spPr>
          <a:xfrm>
            <a:off x="716024" y="1366897"/>
            <a:ext cx="1080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Nunito Black" pitchFamily="2" charset="0"/>
              </a:rPr>
              <a:t>Hôm nay, hải âu được 118 ngày tuổi, số ngày tuổi của mèo gấp 3 số ngày tuổi của hải âu. Hỏi hôm nay mèo được bao nhiêu ngày tuổi?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573CFBD-3D3C-E188-7497-220A96A53E69}"/>
              </a:ext>
            </a:extLst>
          </p:cNvPr>
          <p:cNvCxnSpPr>
            <a:cxnSpLocks/>
          </p:cNvCxnSpPr>
          <p:nvPr/>
        </p:nvCxnSpPr>
        <p:spPr>
          <a:xfrm>
            <a:off x="2802835" y="1810704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A9B1E2A-8A9A-5905-343C-4E3BD7204D46}"/>
              </a:ext>
            </a:extLst>
          </p:cNvPr>
          <p:cNvCxnSpPr>
            <a:cxnSpLocks/>
          </p:cNvCxnSpPr>
          <p:nvPr/>
        </p:nvCxnSpPr>
        <p:spPr>
          <a:xfrm>
            <a:off x="916271" y="2350731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1DB9E99-E6DA-B38F-DDAF-549AAB292FCD}"/>
              </a:ext>
            </a:extLst>
          </p:cNvPr>
          <p:cNvCxnSpPr>
            <a:cxnSpLocks/>
          </p:cNvCxnSpPr>
          <p:nvPr/>
        </p:nvCxnSpPr>
        <p:spPr>
          <a:xfrm>
            <a:off x="916271" y="2821183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3C13C6-0F1F-1FD0-04DC-C88D176B2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73" y="3147661"/>
            <a:ext cx="4635728" cy="26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E43DC7-DCA4-7919-E1E3-8530F02D1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D79E9A75-400E-52A9-E47D-099A08362DE1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1BAB084-12E8-A149-5E54-8D238D281B08}"/>
              </a:ext>
            </a:extLst>
          </p:cNvPr>
          <p:cNvSpPr/>
          <p:nvPr/>
        </p:nvSpPr>
        <p:spPr>
          <a:xfrm>
            <a:off x="520666" y="1572841"/>
            <a:ext cx="3932064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cho biết gì?</a:t>
            </a:r>
            <a:endParaRPr lang="en-US" sz="2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D827808-F447-D8A2-169A-7533E91DD5E2}"/>
              </a:ext>
            </a:extLst>
          </p:cNvPr>
          <p:cNvSpPr/>
          <p:nvPr/>
        </p:nvSpPr>
        <p:spPr>
          <a:xfrm>
            <a:off x="520666" y="1431701"/>
            <a:ext cx="10940406" cy="1555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Hải âu được 118 ngày tuổi, số ngày tuổi của mèo gấp 3 số ngày tuổi của hải âu.</a:t>
            </a:r>
            <a:endParaRPr lang="en-US" sz="280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F2996F0-87AC-3D6C-2A1D-D6DCBAD51C77}"/>
              </a:ext>
            </a:extLst>
          </p:cNvPr>
          <p:cNvSpPr/>
          <p:nvPr/>
        </p:nvSpPr>
        <p:spPr>
          <a:xfrm>
            <a:off x="520665" y="1616662"/>
            <a:ext cx="3438776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hỏi gì?</a:t>
            </a:r>
            <a:endParaRPr lang="en-US" sz="280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B1EE707-2875-CA4E-9448-866D076A3B8F}"/>
              </a:ext>
            </a:extLst>
          </p:cNvPr>
          <p:cNvSpPr/>
          <p:nvPr/>
        </p:nvSpPr>
        <p:spPr>
          <a:xfrm>
            <a:off x="520665" y="1707640"/>
            <a:ext cx="10629687" cy="9132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Hôm nay mèo được bao nhiêu ngày tuổi?</a:t>
            </a: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6D3F646-02FB-62BE-3A55-FDD96A3E4540}"/>
              </a:ext>
            </a:extLst>
          </p:cNvPr>
          <p:cNvSpPr/>
          <p:nvPr/>
        </p:nvSpPr>
        <p:spPr>
          <a:xfrm>
            <a:off x="520664" y="1724806"/>
            <a:ext cx="10629687" cy="91329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ta làm tính gì?</a:t>
            </a:r>
            <a:endParaRPr lang="en-US" sz="2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54C92103-F8E4-5630-B669-0CB1201B5B5B}"/>
              </a:ext>
            </a:extLst>
          </p:cNvPr>
          <p:cNvSpPr/>
          <p:nvPr/>
        </p:nvSpPr>
        <p:spPr>
          <a:xfrm>
            <a:off x="520664" y="1659365"/>
            <a:ext cx="10629687" cy="1229941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Số ngày tuổi của mèo = Số ngày tuổi của hải âu x 3</a:t>
            </a:r>
            <a:br>
              <a:rPr lang="en-US" sz="2800">
                <a:solidFill>
                  <a:srgbClr val="002060"/>
                </a:solidFill>
                <a:latin typeface="Nunito Black" pitchFamily="2" charset="0"/>
              </a:rPr>
            </a:br>
            <a:r>
              <a:rPr lang="en-US" sz="2800">
                <a:solidFill>
                  <a:srgbClr val="000000"/>
                </a:solidFill>
                <a:latin typeface="OpenSans"/>
              </a:rPr>
              <a:t/>
            </a: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089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BEE14F-C119-7ADC-E939-741A65A2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463F51E5-D594-7A5F-7B03-53D4B11C7CC4}"/>
              </a:ext>
            </a:extLst>
          </p:cNvPr>
          <p:cNvSpPr/>
          <p:nvPr/>
        </p:nvSpPr>
        <p:spPr>
          <a:xfrm>
            <a:off x="3325682" y="523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B24FC8-6BC4-B113-B000-D00CCE7136B0}"/>
              </a:ext>
            </a:extLst>
          </p:cNvPr>
          <p:cNvSpPr txBox="1"/>
          <p:nvPr/>
        </p:nvSpPr>
        <p:spPr>
          <a:xfrm>
            <a:off x="2358016" y="3353428"/>
            <a:ext cx="7843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118 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x 3= 354 (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354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B05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ED21396-DDF8-AEE3-06D2-B89CE8BB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606" y="1714457"/>
            <a:ext cx="2978090" cy="609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868E8A4-A3A7-C33D-866A-0CD9047F8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623" y="2261286"/>
            <a:ext cx="6944694" cy="1019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B1CCCB8-73E3-A6E6-D5DF-18454789950E}"/>
              </a:ext>
            </a:extLst>
          </p:cNvPr>
          <p:cNvSpPr txBox="1"/>
          <p:nvPr/>
        </p:nvSpPr>
        <p:spPr>
          <a:xfrm>
            <a:off x="1191511" y="1337547"/>
            <a:ext cx="16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Tóm tắt</a:t>
            </a:r>
          </a:p>
        </p:txBody>
      </p:sp>
    </p:spTree>
    <p:extLst>
      <p:ext uri="{BB962C8B-B14F-4D97-AF65-F5344CB8AC3E}">
        <p14:creationId xmlns:p14="http://schemas.microsoft.com/office/powerpoint/2010/main" val="36719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F973B98-5ABF-49E4-4DB3-F942F31FA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72" y="1941121"/>
            <a:ext cx="6961924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6CC3738-A343-6E85-8D56-874B05268003}"/>
              </a:ext>
            </a:extLst>
          </p:cNvPr>
          <p:cNvSpPr txBox="1"/>
          <p:nvPr/>
        </p:nvSpPr>
        <p:spPr>
          <a:xfrm>
            <a:off x="2937841" y="2114371"/>
            <a:ext cx="6812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="" xmlns:a16="http://schemas.microsoft.com/office/drawing/2014/main" id="{99B5B7E6-3028-99F2-6BDE-9FF208682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522102" y="321095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6A18E8F-2319-AFEA-4D2E-DBD9BC2325F8}"/>
              </a:ext>
            </a:extLst>
          </p:cNvPr>
          <p:cNvSpPr/>
          <p:nvPr/>
        </p:nvSpPr>
        <p:spPr>
          <a:xfrm>
            <a:off x="2374694" y="1943135"/>
            <a:ext cx="7793036" cy="2123658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Hẹn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gặp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  <a:r>
              <a:rPr lang="en-US" sz="6600" b="1" cap="none" spc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lại</a:t>
            </a:r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các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em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52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="" xmlns:a16="http://schemas.microsoft.com/office/drawing/2014/main" id="{C9859BFF-6898-23E7-D6FF-756DBB9B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132811" y="3961224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ABAE6B-FCF7-ABB5-7DA8-9BF1B6ADA065}"/>
              </a:ext>
            </a:extLst>
          </p:cNvPr>
          <p:cNvSpPr txBox="1"/>
          <p:nvPr/>
        </p:nvSpPr>
        <p:spPr>
          <a:xfrm>
            <a:off x="1962936" y="524519"/>
            <a:ext cx="77819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 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……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</a:p>
          <a:p>
            <a:pPr algn="ctr" eaLnBrk="1" hangingPunct="1">
              <a:defRPr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="" xmlns:a16="http://schemas.microsoft.com/office/drawing/2014/main" id="{A939C53E-E3A4-0522-3825-D82534588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8" y="357484"/>
            <a:ext cx="166846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D65D59-E42F-4B52-45A3-D5C45FDC9379}"/>
              </a:ext>
            </a:extLst>
          </p:cNvPr>
          <p:cNvSpPr txBox="1"/>
          <p:nvPr/>
        </p:nvSpPr>
        <p:spPr>
          <a:xfrm>
            <a:off x="4532244" y="1601737"/>
            <a:ext cx="312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D92B27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pic>
        <p:nvPicPr>
          <p:cNvPr id="8" name="Picture 2" descr="Cậu Bé, Đứa Trẻ, Trẻ Em, Học Bài, Học Tập, Giáo Dục, Tải hình PNG 138 -  Free.Vector6.com">
            <a:extLst>
              <a:ext uri="{FF2B5EF4-FFF2-40B4-BE49-F238E27FC236}">
                <a16:creationId xmlns="" xmlns:a16="http://schemas.microsoft.com/office/drawing/2014/main" id="{35BD33BB-3A2A-B287-020F-E09D99C4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450" y="3397646"/>
            <a:ext cx="4759090" cy="35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370011-5ECA-7B0F-0AEF-781862F0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ACE3A27E-8ABF-8875-252E-286EFFAB3D31}"/>
              </a:ext>
            </a:extLst>
          </p:cNvPr>
          <p:cNvSpPr/>
          <p:nvPr/>
        </p:nvSpPr>
        <p:spPr>
          <a:xfrm>
            <a:off x="3315743" y="563680"/>
            <a:ext cx="695325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28BCBE-DFFC-BEAC-8529-0D0BF3A4D8F6}"/>
              </a:ext>
            </a:extLst>
          </p:cNvPr>
          <p:cNvSpPr txBox="1"/>
          <p:nvPr/>
        </p:nvSpPr>
        <p:spPr>
          <a:xfrm>
            <a:off x="4011068" y="670088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7B68F45-6BE8-4A9B-B0A0-C2638435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99" y="2060202"/>
            <a:ext cx="8272568" cy="2333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0AFF62D-6E60-7FB0-38CB-41A480901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267" y="2572987"/>
            <a:ext cx="2153114" cy="2594113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="" xmlns:a16="http://schemas.microsoft.com/office/drawing/2014/main" id="{FA6191C8-3882-1A4B-C3EC-8CD96D7624F1}"/>
              </a:ext>
            </a:extLst>
          </p:cNvPr>
          <p:cNvSpPr/>
          <p:nvPr/>
        </p:nvSpPr>
        <p:spPr>
          <a:xfrm>
            <a:off x="7330171" y="124869"/>
            <a:ext cx="3180990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0" i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Để tìm tích ta lấy thừa số nhân với thừa số.</a:t>
            </a:r>
            <a:br>
              <a:rPr lang="en-US" sz="2400" b="0" i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91BF7B1-A484-7BD0-15DE-2CE90AAFE0FD}"/>
              </a:ext>
            </a:extLst>
          </p:cNvPr>
          <p:cNvSpPr/>
          <p:nvPr/>
        </p:nvSpPr>
        <p:spPr>
          <a:xfrm>
            <a:off x="3149808" y="3514936"/>
            <a:ext cx="1365356" cy="7102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BD1375B-25C4-0991-05B1-4415FA6343D5}"/>
              </a:ext>
            </a:extLst>
          </p:cNvPr>
          <p:cNvSpPr/>
          <p:nvPr/>
        </p:nvSpPr>
        <p:spPr>
          <a:xfrm>
            <a:off x="4515164" y="3514936"/>
            <a:ext cx="1326343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F64F6D-5DD1-6661-8605-5FBA1A0BD76B}"/>
              </a:ext>
            </a:extLst>
          </p:cNvPr>
          <p:cNvSpPr/>
          <p:nvPr/>
        </p:nvSpPr>
        <p:spPr>
          <a:xfrm>
            <a:off x="5880520" y="3514936"/>
            <a:ext cx="1449651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95ACEBF-6CCF-A44A-D54F-5DE7636456B4}"/>
              </a:ext>
            </a:extLst>
          </p:cNvPr>
          <p:cNvSpPr/>
          <p:nvPr/>
        </p:nvSpPr>
        <p:spPr>
          <a:xfrm>
            <a:off x="7369184" y="3514936"/>
            <a:ext cx="1304299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4126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0AE6930-B0BE-3104-F305-9E8AAD9F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9" y="194146"/>
            <a:ext cx="2231945" cy="9261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40C74B0E-86B0-8E44-E0B1-C322B9F4F38D}"/>
              </a:ext>
            </a:extLst>
          </p:cNvPr>
          <p:cNvSpPr/>
          <p:nvPr/>
        </p:nvSpPr>
        <p:spPr>
          <a:xfrm>
            <a:off x="2709456" y="456075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56D9BB-0479-EE87-2561-449B2128A5FE}"/>
              </a:ext>
            </a:extLst>
          </p:cNvPr>
          <p:cNvSpPr txBox="1"/>
          <p:nvPr/>
        </p:nvSpPr>
        <p:spPr>
          <a:xfrm>
            <a:off x="3474770" y="535552"/>
            <a:ext cx="475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 nhẩm ( theo mẫu)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332AF1-2232-2E79-BF8C-5656F7D7D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08" y="1185961"/>
            <a:ext cx="5191850" cy="1876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59B839B-00F0-84C7-C727-C4F60D044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606" y="1250106"/>
            <a:ext cx="1744994" cy="18125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24D08E8-857B-07AD-4968-ED26C9F6039E}"/>
              </a:ext>
            </a:extLst>
          </p:cNvPr>
          <p:cNvSpPr/>
          <p:nvPr/>
        </p:nvSpPr>
        <p:spPr>
          <a:xfrm>
            <a:off x="621726" y="3288839"/>
            <a:ext cx="3612632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/>
              <a:t>  </a:t>
            </a:r>
            <a:r>
              <a:rPr lang="en-US" sz="3200">
                <a:solidFill>
                  <a:srgbClr val="002060"/>
                </a:solidFill>
              </a:rPr>
              <a:t>300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3     = </a:t>
            </a:r>
          </a:p>
          <a:p>
            <a:pPr algn="ctr"/>
            <a:r>
              <a:rPr lang="en-US" sz="3200">
                <a:solidFill>
                  <a:srgbClr val="002060"/>
                </a:solidFill>
              </a:rPr>
              <a:t>3 trăm x 3 = 9 trăm </a:t>
            </a:r>
            <a:r>
              <a:rPr lang="en-US" sz="3200" b="1">
                <a:solidFill>
                  <a:srgbClr val="002060"/>
                </a:solidFill>
              </a:rPr>
              <a:t>300 x3 =900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39F9471-BFD7-8FFB-4E69-E1A7CD690ED2}"/>
              </a:ext>
            </a:extLst>
          </p:cNvPr>
          <p:cNvSpPr/>
          <p:nvPr/>
        </p:nvSpPr>
        <p:spPr>
          <a:xfrm>
            <a:off x="4512079" y="3288839"/>
            <a:ext cx="3458817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</a:rPr>
              <a:t>  200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4 </a:t>
            </a:r>
            <a:r>
              <a:rPr lang="en-US" sz="3200">
                <a:solidFill>
                  <a:srgbClr val="002060"/>
                </a:solidFill>
              </a:rPr>
              <a:t>= </a:t>
            </a:r>
          </a:p>
          <a:p>
            <a:r>
              <a:rPr lang="en-US" sz="3200">
                <a:solidFill>
                  <a:srgbClr val="002060"/>
                </a:solidFill>
              </a:rPr>
              <a:t>2 trăm x 2 = 4 trăm</a:t>
            </a:r>
          </a:p>
          <a:p>
            <a:pPr algn="ctr"/>
            <a:r>
              <a:rPr lang="en-US" sz="3200" b="1">
                <a:solidFill>
                  <a:srgbClr val="002060"/>
                </a:solidFill>
              </a:rPr>
              <a:t>200 </a:t>
            </a:r>
            <a:r>
              <a:rPr lang="en-US" sz="2000" b="1">
                <a:solidFill>
                  <a:srgbClr val="002060"/>
                </a:solidFill>
              </a:rPr>
              <a:t>X</a:t>
            </a:r>
            <a:r>
              <a:rPr lang="en-US" sz="3200" b="1">
                <a:solidFill>
                  <a:srgbClr val="002060"/>
                </a:solidFill>
              </a:rPr>
              <a:t> 4 =  800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A8262EC-71A4-FFCD-4455-C4646C77E7E9}"/>
              </a:ext>
            </a:extLst>
          </p:cNvPr>
          <p:cNvSpPr/>
          <p:nvPr/>
        </p:nvSpPr>
        <p:spPr>
          <a:xfrm>
            <a:off x="8270193" y="3288839"/>
            <a:ext cx="3300081" cy="2489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</a:rPr>
              <a:t>400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2     = </a:t>
            </a:r>
          </a:p>
          <a:p>
            <a:r>
              <a:rPr lang="en-US" sz="3200">
                <a:solidFill>
                  <a:srgbClr val="002060"/>
                </a:solidFill>
              </a:rPr>
              <a:t>4 trăm x 2 =  </a:t>
            </a:r>
          </a:p>
          <a:p>
            <a:r>
              <a:rPr lang="en-US" sz="3200">
                <a:solidFill>
                  <a:srgbClr val="002060"/>
                </a:solidFill>
              </a:rPr>
              <a:t>    </a:t>
            </a:r>
            <a:r>
              <a:rPr lang="en-US" sz="3200" b="1">
                <a:solidFill>
                  <a:srgbClr val="002060"/>
                </a:solidFill>
              </a:rPr>
              <a:t>400 </a:t>
            </a:r>
            <a:r>
              <a:rPr lang="en-US" sz="2000" b="1">
                <a:solidFill>
                  <a:srgbClr val="002060"/>
                </a:solidFill>
              </a:rPr>
              <a:t>X</a:t>
            </a:r>
            <a:r>
              <a:rPr lang="en-US" sz="3200" b="1">
                <a:solidFill>
                  <a:srgbClr val="002060"/>
                </a:solidFill>
              </a:rPr>
              <a:t> 2  =  800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="" xmlns:a16="http://schemas.microsoft.com/office/drawing/2014/main" id="{EBB24754-8DE0-61E0-6A2F-CDE164A59555}"/>
              </a:ext>
            </a:extLst>
          </p:cNvPr>
          <p:cNvSpPr/>
          <p:nvPr/>
        </p:nvSpPr>
        <p:spPr>
          <a:xfrm>
            <a:off x="7994793" y="194146"/>
            <a:ext cx="3538329" cy="3038593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0" i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Quan sát ví dụ mẫu rồi tính nhẩm kết quả các phép nhân số tròn trăm với một số.</a:t>
            </a:r>
            <a:br>
              <a:rPr lang="en-US" sz="2400" b="0" i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C6E933-EF19-2A48-EC60-D64BE0B8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2ADE6822-3B64-B24B-9606-FDC043132910}"/>
              </a:ext>
            </a:extLst>
          </p:cNvPr>
          <p:cNvSpPr/>
          <p:nvPr/>
        </p:nvSpPr>
        <p:spPr>
          <a:xfrm>
            <a:off x="3133092" y="634979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D00EEF-6D88-E2B3-7ADB-8E1E1C1EBA4B}"/>
              </a:ext>
            </a:extLst>
          </p:cNvPr>
          <p:cNvSpPr txBox="1"/>
          <p:nvPr/>
        </p:nvSpPr>
        <p:spPr>
          <a:xfrm>
            <a:off x="4011068" y="670088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A25CA3-AC58-BBFB-5009-B0D1664AE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8" y="1680429"/>
            <a:ext cx="10106025" cy="1476375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="" xmlns:a16="http://schemas.microsoft.com/office/drawing/2014/main" id="{AE77D835-43C7-9416-7314-2D0325C76466}"/>
              </a:ext>
            </a:extLst>
          </p:cNvPr>
          <p:cNvSpPr/>
          <p:nvPr/>
        </p:nvSpPr>
        <p:spPr>
          <a:xfrm>
            <a:off x="417010" y="3421240"/>
            <a:ext cx="3356114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 nặng của cái ấm = Cân nặng của cái chén x 3</a:t>
            </a:r>
            <a:b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r>
              <a:rPr lang="en-US" sz="2400" b="0" i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0" i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92575576-9120-3DA1-6EA5-F58C1627025E}"/>
              </a:ext>
            </a:extLst>
          </p:cNvPr>
          <p:cNvSpPr/>
          <p:nvPr/>
        </p:nvSpPr>
        <p:spPr>
          <a:xfrm>
            <a:off x="4870175" y="2573349"/>
            <a:ext cx="594804" cy="51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FD9A1FD-0C9B-15D8-A31C-15B45D5FFFB0}"/>
              </a:ext>
            </a:extLst>
          </p:cNvPr>
          <p:cNvSpPr txBox="1"/>
          <p:nvPr/>
        </p:nvSpPr>
        <p:spPr>
          <a:xfrm>
            <a:off x="4231079" y="3294005"/>
            <a:ext cx="5867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Cân nặng của cái ấm là:</a:t>
            </a:r>
          </a:p>
          <a:p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128 x 3 = 384 (g)</a:t>
            </a:r>
          </a:p>
          <a:p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Đáp số: 384 g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D98A4E-F355-BAC0-FE90-7F36669B3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26" y="110906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FDA6B5EE-ABAB-6E1C-0652-5A821FB4BF19}"/>
              </a:ext>
            </a:extLst>
          </p:cNvPr>
          <p:cNvSpPr/>
          <p:nvPr/>
        </p:nvSpPr>
        <p:spPr>
          <a:xfrm>
            <a:off x="301808" y="1273118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0C1CAF2-A1CA-76E2-E708-1028BDC329EE}"/>
              </a:ext>
            </a:extLst>
          </p:cNvPr>
          <p:cNvSpPr txBox="1"/>
          <p:nvPr/>
        </p:nvSpPr>
        <p:spPr>
          <a:xfrm>
            <a:off x="621824" y="1346097"/>
            <a:ext cx="11036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250 ml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525 ml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 –li –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B2B7D4A-8DBE-6541-7BD3-9BC859BA6FD2}"/>
              </a:ext>
            </a:extLst>
          </p:cNvPr>
          <p:cNvSpPr/>
          <p:nvPr/>
        </p:nvSpPr>
        <p:spPr>
          <a:xfrm>
            <a:off x="657331" y="2964804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Muốn biết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gấu đen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 còn lại bao nhiêu mi-li-lít mật ong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ta làm thế nào?</a:t>
            </a:r>
            <a:r>
              <a:rPr lang="vi-VN"/>
              <a:t/>
            </a:r>
            <a:br>
              <a:rPr lang="vi-VN"/>
            </a:br>
            <a:r>
              <a:rPr lang="vi-VN"/>
              <a:t/>
            </a:r>
            <a:br>
              <a:rPr lang="vi-VN"/>
            </a:br>
            <a:r>
              <a:rPr lang="en-US" sz="2800">
                <a:solidFill>
                  <a:srgbClr val="000000"/>
                </a:solidFill>
                <a:latin typeface="OpenSans"/>
              </a:rPr>
              <a:t/>
            </a: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55A449A-2CFB-FAC1-B588-189A188410BA}"/>
              </a:ext>
            </a:extLst>
          </p:cNvPr>
          <p:cNvCxnSpPr>
            <a:cxnSpLocks/>
          </p:cNvCxnSpPr>
          <p:nvPr/>
        </p:nvCxnSpPr>
        <p:spPr>
          <a:xfrm>
            <a:off x="1036346" y="1836519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52F4BB9-A1FA-AE03-64C0-372162D84820}"/>
              </a:ext>
            </a:extLst>
          </p:cNvPr>
          <p:cNvCxnSpPr>
            <a:cxnSpLocks/>
          </p:cNvCxnSpPr>
          <p:nvPr/>
        </p:nvCxnSpPr>
        <p:spPr>
          <a:xfrm>
            <a:off x="5351927" y="1937370"/>
            <a:ext cx="3698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6E906D1-5F96-56B8-D10F-686CE655A273}"/>
              </a:ext>
            </a:extLst>
          </p:cNvPr>
          <p:cNvCxnSpPr>
            <a:cxnSpLocks/>
          </p:cNvCxnSpPr>
          <p:nvPr/>
        </p:nvCxnSpPr>
        <p:spPr>
          <a:xfrm>
            <a:off x="3457575" y="2323588"/>
            <a:ext cx="3305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9E47F5E-7EDF-AEF4-B51E-C611666C77F9}"/>
              </a:ext>
            </a:extLst>
          </p:cNvPr>
          <p:cNvCxnSpPr>
            <a:cxnSpLocks/>
          </p:cNvCxnSpPr>
          <p:nvPr/>
        </p:nvCxnSpPr>
        <p:spPr>
          <a:xfrm>
            <a:off x="1685096" y="2761738"/>
            <a:ext cx="669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9D9B2497-9102-61E1-2893-C7FC9EEFF2D7}"/>
              </a:ext>
            </a:extLst>
          </p:cNvPr>
          <p:cNvSpPr/>
          <p:nvPr/>
        </p:nvSpPr>
        <p:spPr>
          <a:xfrm>
            <a:off x="657330" y="2987921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1: Tính số mi-li-lít mật ong gấu đen có = Số mi-li-lít mật ong ở một hũ x Số hũ</a:t>
            </a:r>
            <a:r>
              <a:rPr lang="vi-VN"/>
              <a:t/>
            </a:r>
            <a:br>
              <a:rPr lang="vi-VN"/>
            </a:br>
            <a:r>
              <a:rPr lang="vi-VN"/>
              <a:t/>
            </a:r>
            <a:br>
              <a:rPr lang="vi-VN"/>
            </a:br>
            <a:r>
              <a:rPr lang="en-US" sz="2800">
                <a:solidFill>
                  <a:srgbClr val="000000"/>
                </a:solidFill>
                <a:latin typeface="OpenSans"/>
              </a:rPr>
              <a:t/>
            </a: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DAD0E7BB-717C-593D-FD4C-B95D88649239}"/>
              </a:ext>
            </a:extLst>
          </p:cNvPr>
          <p:cNvSpPr/>
          <p:nvPr/>
        </p:nvSpPr>
        <p:spPr>
          <a:xfrm>
            <a:off x="781156" y="2976362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Số mi-li-lít mật ong còn lại = Số mi-li-lít mật ong gấu đen có - Số mi-li-lít mật ong đã dung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Xem thêm tại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CF4C4A-1D55-5712-7B5E-303403D625C3}"/>
              </a:ext>
            </a:extLst>
          </p:cNvPr>
          <p:cNvSpPr txBox="1"/>
          <p:nvPr/>
        </p:nvSpPr>
        <p:spPr>
          <a:xfrm>
            <a:off x="3168773" y="1645152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8000" b="1" i="1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KHỞI</a:t>
            </a:r>
            <a:r>
              <a:rPr kumimoji="0" lang="en-US" altLang="zh-CN" sz="8000" b="1" i="1" u="none" strike="noStrike" kern="1200" cap="none" spc="0" normalizeH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ĐỘNG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A553C5-C082-3AF5-3B0C-71E3D5F2D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56" y="309689"/>
            <a:ext cx="2800741" cy="116221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F4A4312-EECF-5462-2C07-B1D81EDB2535}"/>
              </a:ext>
            </a:extLst>
          </p:cNvPr>
          <p:cNvSpPr/>
          <p:nvPr/>
        </p:nvSpPr>
        <p:spPr>
          <a:xfrm>
            <a:off x="3353121" y="726465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EA9094-6BB6-0BBC-637E-1CB7D276769B}"/>
              </a:ext>
            </a:extLst>
          </p:cNvPr>
          <p:cNvSpPr txBox="1"/>
          <p:nvPr/>
        </p:nvSpPr>
        <p:spPr>
          <a:xfrm>
            <a:off x="583923" y="1581232"/>
            <a:ext cx="439558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0" u="sng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2800" b="0" i="0" u="sng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Có 3 hũ mật ong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Mỗi hũ: 250 ml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Đã dùng: 525 ml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Còn lại: …. ml?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B037B43-DD91-CD49-3136-D91257543B94}"/>
              </a:ext>
            </a:extLst>
          </p:cNvPr>
          <p:cNvSpPr txBox="1"/>
          <p:nvPr/>
        </p:nvSpPr>
        <p:spPr>
          <a:xfrm>
            <a:off x="3836504" y="1491530"/>
            <a:ext cx="8001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sng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800" b="0" i="0" u="sng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Lúc đầu gấu đen có số mi-li-lít mật ong là: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250 x 3 =750 (ml)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Gấu đen còn lại số mi-li-lít mật ong là: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750 – 525 = 225 (ml)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Đáp số: 225 ml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54D9FBA-7F70-0EA8-170B-E3189BD1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6" y="2176456"/>
            <a:ext cx="6286243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A12EC5-EE5C-0D0C-587C-AD353CEE414E}"/>
              </a:ext>
            </a:extLst>
          </p:cNvPr>
          <p:cNvSpPr txBox="1"/>
          <p:nvPr/>
        </p:nvSpPr>
        <p:spPr>
          <a:xfrm>
            <a:off x="2852839" y="2341063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1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2A8352-486F-97F4-523F-5B276794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04" y="2054193"/>
            <a:ext cx="7868748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E5A694-1AF4-C56A-11F5-D8A3A630B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392" y="2585831"/>
            <a:ext cx="6696075" cy="44672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7C2B70AB-D120-83D2-B1EE-B84CB0A2CF63}"/>
              </a:ext>
            </a:extLst>
          </p:cNvPr>
          <p:cNvSpPr/>
          <p:nvPr/>
        </p:nvSpPr>
        <p:spPr>
          <a:xfrm>
            <a:off x="3932922" y="1288774"/>
            <a:ext cx="3359427" cy="1461053"/>
          </a:xfrm>
          <a:prstGeom prst="wedgeRoundRectCallout">
            <a:avLst>
              <a:gd name="adj1" fmla="val -69528"/>
              <a:gd name="adj2" fmla="val 457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Mỗi tháp hình được xếp từ 140 khối cầu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EC47ABE2-66F6-EF10-E750-A33041D2CB8D}"/>
              </a:ext>
            </a:extLst>
          </p:cNvPr>
          <p:cNvSpPr/>
          <p:nvPr/>
        </p:nvSpPr>
        <p:spPr>
          <a:xfrm>
            <a:off x="6969954" y="2749827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bao nhiêu khối cầu?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3D512F-EEC3-1AC4-C97D-138AA4070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03985E-EED8-BA7B-F1C9-AB10828F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817B44-387B-F446-1504-D5B2FD0E1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FAD0BFA-2607-9F1F-F6B4-78C16F642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" y="0"/>
            <a:ext cx="12192000" cy="6853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3A4AF2-7378-D883-AF27-298E5DFC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0" y="230188"/>
            <a:ext cx="2905530" cy="12670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06552EB-1BE3-9DEE-AD96-A43B97CA35D0}"/>
              </a:ext>
            </a:extLst>
          </p:cNvPr>
          <p:cNvSpPr/>
          <p:nvPr/>
        </p:nvSpPr>
        <p:spPr>
          <a:xfrm>
            <a:off x="2290440" y="1757779"/>
            <a:ext cx="2157274" cy="878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x 2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3D432A8-10BE-DBCF-A622-EE8EFE061B5F}"/>
              </a:ext>
            </a:extLst>
          </p:cNvPr>
          <p:cNvSpPr txBox="1"/>
          <p:nvPr/>
        </p:nvSpPr>
        <p:spPr>
          <a:xfrm>
            <a:off x="1686757" y="1909939"/>
            <a:ext cx="72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BE24C32-BE7D-FF60-6EDA-B5D5BEB2A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906" y="2000042"/>
            <a:ext cx="1228725" cy="12668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76AD63-9AB7-226B-E5A4-EB8DA9F35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794" y="2431025"/>
            <a:ext cx="2791215" cy="38105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8D56A0A7-6E36-8577-0E3F-1B018CED9144}"/>
              </a:ext>
            </a:extLst>
          </p:cNvPr>
          <p:cNvSpPr/>
          <p:nvPr/>
        </p:nvSpPr>
        <p:spPr>
          <a:xfrm>
            <a:off x="7137647" y="1757779"/>
            <a:ext cx="3808520" cy="1266825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42A31AD6-2639-950D-12E7-8C44157BE2B1}"/>
              </a:ext>
            </a:extLst>
          </p:cNvPr>
          <p:cNvSpPr/>
          <p:nvPr/>
        </p:nvSpPr>
        <p:spPr>
          <a:xfrm>
            <a:off x="6084533" y="1759605"/>
            <a:ext cx="4980743" cy="189411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6E066-363C-DC49-6894-724F940B8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261" y="2030512"/>
            <a:ext cx="2791215" cy="3334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115CDD4-2D56-46E8-4452-2C8729549FC8}"/>
              </a:ext>
            </a:extLst>
          </p:cNvPr>
          <p:cNvSpPr txBox="1"/>
          <p:nvPr/>
        </p:nvSpPr>
        <p:spPr>
          <a:xfrm>
            <a:off x="6800347" y="301331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1A949B3-ABBA-B265-4966-50404BB0F366}"/>
              </a:ext>
            </a:extLst>
          </p:cNvPr>
          <p:cNvSpPr txBox="1"/>
          <p:nvPr/>
        </p:nvSpPr>
        <p:spPr>
          <a:xfrm>
            <a:off x="6618246" y="30142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C09C6E4-8B77-13BC-5C29-DE36FE1AAA01}"/>
              </a:ext>
            </a:extLst>
          </p:cNvPr>
          <p:cNvSpPr txBox="1"/>
          <p:nvPr/>
        </p:nvSpPr>
        <p:spPr>
          <a:xfrm>
            <a:off x="6450572" y="30173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1B63543-632E-845F-51C7-E5D3FB569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549" y="3788661"/>
            <a:ext cx="2648167" cy="581106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D2B0ACB-E885-35F8-296E-300EDA416076}"/>
              </a:ext>
            </a:extLst>
          </p:cNvPr>
          <p:cNvSpPr/>
          <p:nvPr/>
        </p:nvSpPr>
        <p:spPr>
          <a:xfrm>
            <a:off x="1838960" y="43586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EE0F4F2-3CCD-6A72-47A1-74AB82E10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642" y="2859569"/>
            <a:ext cx="3153215" cy="495369"/>
          </a:xfrm>
          <a:prstGeom prst="rect">
            <a:avLst/>
          </a:prstGeom>
        </p:spPr>
      </p:pic>
      <p:pic>
        <p:nvPicPr>
          <p:cNvPr id="39" name="图片 1">
            <a:extLst>
              <a:ext uri="{FF2B5EF4-FFF2-40B4-BE49-F238E27FC236}">
                <a16:creationId xmlns="" xmlns:a16="http://schemas.microsoft.com/office/drawing/2014/main" id="{A04236A4-E58E-BE2D-96CB-0128FF394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1126724" y="3354937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FEAD999-5FBC-65CF-0FE3-C4AA73B1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2262" y="2536136"/>
            <a:ext cx="6696075" cy="446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D74837-58B8-E960-650D-8EF4FCDB2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56216022-79BF-E83B-A35B-4294D43CA049}"/>
              </a:ext>
            </a:extLst>
          </p:cNvPr>
          <p:cNvSpPr/>
          <p:nvPr/>
        </p:nvSpPr>
        <p:spPr>
          <a:xfrm>
            <a:off x="5290241" y="1189384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280 khối cầu </a:t>
            </a:r>
          </a:p>
        </p:txBody>
      </p:sp>
    </p:spTree>
    <p:extLst>
      <p:ext uri="{BB962C8B-B14F-4D97-AF65-F5344CB8AC3E}">
        <p14:creationId xmlns:p14="http://schemas.microsoft.com/office/powerpoint/2010/main" val="26829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11335-F136-C41C-51BE-F5F3B167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68B5B4-3351-231E-11C3-BEA15C1D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1B0ACE-8077-88EB-E8E7-E3F21DC5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64" y="-49149"/>
            <a:ext cx="12192000" cy="6853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8C3A10-A31C-1BCC-00C4-032D09252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0" y="230188"/>
            <a:ext cx="2905530" cy="126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5643DA7-C1E6-588D-D8E3-6ACB0DC35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8" y="1771540"/>
            <a:ext cx="2667372" cy="666843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="" xmlns:a16="http://schemas.microsoft.com/office/drawing/2014/main" id="{3EFA5DF5-9803-777E-4E4A-46BDAED6D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97325" y="3329330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9A15702-EFF2-F0D3-75C4-A4633A944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515" y="1840679"/>
            <a:ext cx="7242333" cy="26367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56BED9A-6A5A-C6DB-52CC-E616C1DF2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336" y="2227069"/>
            <a:ext cx="4429743" cy="4763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F0E6F98-7074-AEAA-F810-EF1E21CCA0D7}"/>
              </a:ext>
            </a:extLst>
          </p:cNvPr>
          <p:cNvSpPr txBox="1"/>
          <p:nvPr/>
        </p:nvSpPr>
        <p:spPr>
          <a:xfrm>
            <a:off x="5301304" y="3250576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D28E205-E46C-C3D5-D730-FEB781495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582" y="2703385"/>
            <a:ext cx="5325218" cy="5144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9A267CE-D804-4A56-E2E3-F7F903CD4A1A}"/>
              </a:ext>
            </a:extLst>
          </p:cNvPr>
          <p:cNvSpPr txBox="1"/>
          <p:nvPr/>
        </p:nvSpPr>
        <p:spPr>
          <a:xfrm>
            <a:off x="5105256" y="3247874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E45C7-1E09-BA54-2036-8A28817783B9}"/>
              </a:ext>
            </a:extLst>
          </p:cNvPr>
          <p:cNvSpPr txBox="1"/>
          <p:nvPr/>
        </p:nvSpPr>
        <p:spPr>
          <a:xfrm>
            <a:off x="4901439" y="3245028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98EA357B-424D-11BC-4570-597E13296E12}"/>
              </a:ext>
            </a:extLst>
          </p:cNvPr>
          <p:cNvSpPr/>
          <p:nvPr/>
        </p:nvSpPr>
        <p:spPr>
          <a:xfrm>
            <a:off x="4456590" y="6810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7893F7F-7A1D-DE68-F784-F218D45E9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6730" y="3288414"/>
            <a:ext cx="3591426" cy="49536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2497146-293C-8092-5278-7111DDF814E8}"/>
              </a:ext>
            </a:extLst>
          </p:cNvPr>
          <p:cNvSpPr/>
          <p:nvPr/>
        </p:nvSpPr>
        <p:spPr>
          <a:xfrm>
            <a:off x="5603145" y="4547996"/>
            <a:ext cx="3149600" cy="754129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lgDashDot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x 4 = 860</a:t>
            </a:r>
          </a:p>
        </p:txBody>
      </p:sp>
    </p:spTree>
    <p:extLst>
      <p:ext uri="{BB962C8B-B14F-4D97-AF65-F5344CB8AC3E}">
        <p14:creationId xmlns:p14="http://schemas.microsoft.com/office/powerpoint/2010/main" val="36446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4AACF8-661B-9BCC-7FB2-4B5B9E14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6" y="147583"/>
            <a:ext cx="2853145" cy="1064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1771AD-DF02-C50C-60C4-4951046A7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43" y="2161603"/>
            <a:ext cx="6982799" cy="1514686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="" xmlns:a16="http://schemas.microsoft.com/office/drawing/2014/main" id="{60C36970-0E2F-505A-B9AF-8D54ED4E54A9}"/>
              </a:ext>
            </a:extLst>
          </p:cNvPr>
          <p:cNvSpPr/>
          <p:nvPr/>
        </p:nvSpPr>
        <p:spPr>
          <a:xfrm>
            <a:off x="7320863" y="272376"/>
            <a:ext cx="3490011" cy="217554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Thực  hiện nhân từ phải sang trái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4D1CD66-360D-3C30-CFBA-E5CD479501D8}"/>
              </a:ext>
            </a:extLst>
          </p:cNvPr>
          <p:cNvSpPr/>
          <p:nvPr/>
        </p:nvSpPr>
        <p:spPr>
          <a:xfrm>
            <a:off x="940108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55CDED4B-8EF2-4E64-2AD8-20A917854B58}"/>
              </a:ext>
            </a:extLst>
          </p:cNvPr>
          <p:cNvSpPr/>
          <p:nvPr/>
        </p:nvSpPr>
        <p:spPr>
          <a:xfrm>
            <a:off x="2784770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7457F736-94B7-373F-5C73-BC5DECC50363}"/>
              </a:ext>
            </a:extLst>
          </p:cNvPr>
          <p:cNvSpPr/>
          <p:nvPr/>
        </p:nvSpPr>
        <p:spPr>
          <a:xfrm>
            <a:off x="4629432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4D08244-E807-E8F6-B5E8-F9F5699753C9}"/>
              </a:ext>
            </a:extLst>
          </p:cNvPr>
          <p:cNvSpPr/>
          <p:nvPr/>
        </p:nvSpPr>
        <p:spPr>
          <a:xfrm>
            <a:off x="6470616" y="3502517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B807123-FA52-6DE7-BBC8-CBD2BAF45820}"/>
              </a:ext>
            </a:extLst>
          </p:cNvPr>
          <p:cNvSpPr/>
          <p:nvPr/>
        </p:nvSpPr>
        <p:spPr>
          <a:xfrm>
            <a:off x="3096763" y="531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7F9FA2B-BE86-CC9E-49AB-4292F040914D}"/>
              </a:ext>
            </a:extLst>
          </p:cNvPr>
          <p:cNvSpPr txBox="1"/>
          <p:nvPr/>
        </p:nvSpPr>
        <p:spPr>
          <a:xfrm>
            <a:off x="3839995" y="680078"/>
            <a:ext cx="119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Tính</a:t>
            </a:r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7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DC77A8-9684-C13B-E10D-45CEB1C68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7" y="182564"/>
            <a:ext cx="2285573" cy="10044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AB9C3B7A-BCB2-9E41-880A-9AB2BADA3269}"/>
              </a:ext>
            </a:extLst>
          </p:cNvPr>
          <p:cNvSpPr/>
          <p:nvPr/>
        </p:nvSpPr>
        <p:spPr>
          <a:xfrm>
            <a:off x="2744021" y="525852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0124727-94FD-B1F0-3186-112516BC0019}"/>
              </a:ext>
            </a:extLst>
          </p:cNvPr>
          <p:cNvSpPr/>
          <p:nvPr/>
        </p:nvSpPr>
        <p:spPr>
          <a:xfrm>
            <a:off x="1712432" y="2804170"/>
            <a:ext cx="7858123" cy="11465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Bước 1: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Đặt tính sao cho các chữ số cùng hàng thẳng cột với nhau.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9ED5496-1DF6-E161-1586-ED3B8FCB2C5D}"/>
              </a:ext>
            </a:extLst>
          </p:cNvPr>
          <p:cNvSpPr/>
          <p:nvPr/>
        </p:nvSpPr>
        <p:spPr>
          <a:xfrm>
            <a:off x="1604032" y="4053830"/>
            <a:ext cx="776043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2: Tính theo thứ tự từ phải sang trái.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CDBE10B-69E3-4C7A-CC29-52A9765B1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5" y="1614557"/>
            <a:ext cx="9021434" cy="762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8C309A5-9FF5-8A30-1120-800084CD00D4}"/>
              </a:ext>
            </a:extLst>
          </p:cNvPr>
          <p:cNvSpPr txBox="1"/>
          <p:nvPr/>
        </p:nvSpPr>
        <p:spPr>
          <a:xfrm>
            <a:off x="3439346" y="605329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</p:spTree>
    <p:extLst>
      <p:ext uri="{BB962C8B-B14F-4D97-AF65-F5344CB8AC3E}">
        <p14:creationId xmlns:p14="http://schemas.microsoft.com/office/powerpoint/2010/main" val="12474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1F47816-221F-D2DB-9A92-C7149F30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3" y="220250"/>
            <a:ext cx="2070640" cy="9100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BEEF4AC8-992F-0FED-E86A-FD03BCD67B01}"/>
              </a:ext>
            </a:extLst>
          </p:cNvPr>
          <p:cNvSpPr/>
          <p:nvPr/>
        </p:nvSpPr>
        <p:spPr>
          <a:xfrm>
            <a:off x="2356395" y="386546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B8D4E7-C4D9-4C0B-31ED-F07555847A10}"/>
              </a:ext>
            </a:extLst>
          </p:cNvPr>
          <p:cNvSpPr txBox="1"/>
          <p:nvPr/>
        </p:nvSpPr>
        <p:spPr>
          <a:xfrm>
            <a:off x="3051720" y="451144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42F9FC8-2D19-E533-30DB-9AC361FAE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65" y="1130276"/>
            <a:ext cx="9021434" cy="762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D55E5C-2C19-D346-7E55-DB7B57F6B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57" y="1792510"/>
            <a:ext cx="1514686" cy="13527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E045536F-956C-8AAA-4E5E-08555BAD62E3}"/>
              </a:ext>
            </a:extLst>
          </p:cNvPr>
          <p:cNvSpPr/>
          <p:nvPr/>
        </p:nvSpPr>
        <p:spPr>
          <a:xfrm>
            <a:off x="1230803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486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3F7D6AD-31CA-550C-BD53-859293A8E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802" y="1880552"/>
            <a:ext cx="1438476" cy="127652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F4B88320-D77B-9594-1499-42A8B4D17094}"/>
              </a:ext>
            </a:extLst>
          </p:cNvPr>
          <p:cNvSpPr/>
          <p:nvPr/>
        </p:nvSpPr>
        <p:spPr>
          <a:xfrm>
            <a:off x="361569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9EC76D-72B4-3720-FC6F-0F8659F61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1406" y="1892382"/>
            <a:ext cx="1381318" cy="128605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4BBEF5BF-38F6-42E7-901E-0DB7469D8D97}"/>
              </a:ext>
            </a:extLst>
          </p:cNvPr>
          <p:cNvSpPr/>
          <p:nvPr/>
        </p:nvSpPr>
        <p:spPr>
          <a:xfrm>
            <a:off x="6166294" y="3078680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D3C560D-3579-A6B9-6689-92018467D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9900" y="1855309"/>
            <a:ext cx="1333686" cy="128605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D608D9F-45B9-2B39-A13E-4D6D0FF4F14F}"/>
              </a:ext>
            </a:extLst>
          </p:cNvPr>
          <p:cNvSpPr/>
          <p:nvPr/>
        </p:nvSpPr>
        <p:spPr>
          <a:xfrm>
            <a:off x="857631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619</Words>
  <Application>Microsoft Office PowerPoint</Application>
  <PresentationFormat>Custom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Windows User</cp:lastModifiedBy>
  <cp:revision>15</cp:revision>
  <dcterms:created xsi:type="dcterms:W3CDTF">2022-06-08T07:44:25Z</dcterms:created>
  <dcterms:modified xsi:type="dcterms:W3CDTF">2022-12-09T01:30:18Z</dcterms:modified>
</cp:coreProperties>
</file>