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3" r:id="rId4"/>
    <p:sldId id="427" r:id="rId5"/>
    <p:sldId id="428" r:id="rId6"/>
    <p:sldId id="426" r:id="rId7"/>
    <p:sldId id="443" r:id="rId8"/>
    <p:sldId id="447" r:id="rId9"/>
    <p:sldId id="449" r:id="rId10"/>
    <p:sldId id="451" r:id="rId11"/>
    <p:sldId id="433" r:id="rId12"/>
    <p:sldId id="440" r:id="rId13"/>
    <p:sldId id="452"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CC"/>
    <a:srgbClr val="3333FF"/>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0" d="100"/>
          <a:sy n="50" d="100"/>
        </p:scale>
        <p:origin x="568"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25026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bai%20tap/bai%20tap%204.ppt" TargetMode="External"/><Relationship Id="rId3" Type="http://schemas.openxmlformats.org/officeDocument/2006/relationships/image" Target="../media/image9.jpeg"/><Relationship Id="rId7" Type="http://schemas.openxmlformats.org/officeDocument/2006/relationships/hyperlink" Target="bai%20tap/bai%20tap%203.ppt" TargetMode="External"/><Relationship Id="rId12" Type="http://schemas.openxmlformats.org/officeDocument/2006/relationships/hyperlink" Target="Cau%20hoi/Cau%204.pptx"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bai%20tap/bai%20tap%202.ppt" TargetMode="External"/><Relationship Id="rId11" Type="http://schemas.openxmlformats.org/officeDocument/2006/relationships/hyperlink" Target="Cau%20hoi/Cau%203.pptx" TargetMode="External"/><Relationship Id="rId5" Type="http://schemas.openxmlformats.org/officeDocument/2006/relationships/hyperlink" Target="bai%20tap/bai%20tap%201.ppt" TargetMode="External"/><Relationship Id="rId10" Type="http://schemas.openxmlformats.org/officeDocument/2006/relationships/hyperlink" Target="Cau%20hoi/Cau%202.pptx" TargetMode="External"/><Relationship Id="rId4" Type="http://schemas.openxmlformats.org/officeDocument/2006/relationships/image" Target="../media/image10.jpg"/><Relationship Id="rId9" Type="http://schemas.openxmlformats.org/officeDocument/2006/relationships/hyperlink" Target="Cau%20hoi/Cau%201.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Tu%20ngu/Co.pptx"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Tu%20ngu/Truong.pptx"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BÁT TRANG </a:t>
            </a:r>
          </a:p>
        </p:txBody>
      </p:sp>
      <p:pic>
        <p:nvPicPr>
          <p:cNvPr id="20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77" y="5927832"/>
            <a:ext cx="1661573" cy="21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4343401"/>
            <a:ext cx="132588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NHỮNG BẬC ĐÁ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CHẠM</a:t>
            </a: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MÂY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517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Lô </a:t>
            </a:r>
            <a:r>
              <a:rPr lang="en-US" altLang="en-US" sz="2400" b="1" i="1" dirty="0" err="1">
                <a:solidFill>
                  <a:srgbClr val="FF0066"/>
                </a:solidFill>
                <a:latin typeface="Times New Roman" pitchFamily="18" charset="0"/>
              </a:rPr>
              <a:t>Nhật</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Lệ</a:t>
            </a:r>
            <a:r>
              <a:rPr lang="en-US" altLang="en-US" sz="2400" b="1" i="1" dirty="0">
                <a:solidFill>
                  <a:srgbClr val="FF0066"/>
                </a:solidFill>
                <a:latin typeface="Times New Roman" pitchFamily="18" charset="0"/>
              </a:rPr>
              <a:t> </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57919" y="5927831"/>
            <a:ext cx="2856833" cy="255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6" name="Rectangle 5"/>
          <p:cNvSpPr/>
          <p:nvPr/>
        </p:nvSpPr>
        <p:spPr>
          <a:xfrm>
            <a:off x="8357962" y="2635831"/>
            <a:ext cx="3581400" cy="707886"/>
          </a:xfrm>
          <a:prstGeom prst="rect">
            <a:avLst/>
          </a:prstGeom>
        </p:spPr>
        <p:txBody>
          <a:bodyPr wrap="squar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3" name="Group 32"/>
          <p:cNvGrpSpPr/>
          <p:nvPr/>
        </p:nvGrpSpPr>
        <p:grpSpPr>
          <a:xfrm>
            <a:off x="5984900" y="3608105"/>
            <a:ext cx="9465420" cy="4199300"/>
            <a:chOff x="5924821" y="3696144"/>
            <a:chExt cx="9525001" cy="5011793"/>
          </a:xfrm>
        </p:grpSpPr>
        <p:pic>
          <p:nvPicPr>
            <p:cNvPr id="34" name="Picture 6" descr="Khung viền đẹp - Mẫu khung viền bìa Giáo án, Báo cáo, Luận v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181425" y="1439540"/>
              <a:ext cx="5011793"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10101" y="4627502"/>
              <a:ext cx="7899464" cy="3342668"/>
            </a:xfrm>
            <a:prstGeom prst="rect">
              <a:avLst/>
            </a:prstGeom>
          </p:spPr>
          <p:txBody>
            <a:bodyPr wrap="square">
              <a:spAutoFit/>
            </a:bodyPr>
            <a:lstStyle/>
            <a:p>
              <a:pPr algn="just"/>
              <a:r>
                <a:rPr lang="en-US" sz="4400" b="1">
                  <a:solidFill>
                    <a:srgbClr val="FF0000"/>
                  </a:solidFill>
                  <a:latin typeface="Times New Roman" pitchFamily="18" charset="0"/>
                  <a:cs typeface="Times New Roman" pitchFamily="18" charset="0"/>
                </a:rPr>
                <a:t>    Bài văn ca ngợi cố Đương, một người rất </a:t>
              </a:r>
              <a:r>
                <a:rPr lang="en-US" sz="4400" b="1" dirty="0" err="1">
                  <a:solidFill>
                    <a:srgbClr val="FF0000"/>
                  </a:solidFill>
                  <a:latin typeface="Times New Roman" pitchFamily="18" charset="0"/>
                  <a:cs typeface="Times New Roman" pitchFamily="18" charset="0"/>
                </a:rPr>
                <a:t>đáng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trân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trọng</a:t>
              </a:r>
              <a:r>
                <a:rPr lang="en-US" sz="4400" b="1" dirty="0">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vì</a:t>
              </a:r>
              <a:r>
                <a:rPr lang="en-US" sz="4400" b="1">
                  <a:solidFill>
                    <a:srgbClr val="FF0000"/>
                  </a:solidFill>
                  <a:latin typeface="Times New Roman" pitchFamily="18" charset="0"/>
                  <a:cs typeface="Times New Roman" pitchFamily="18" charset="0"/>
                </a:rPr>
                <a:t> cố là người biết </a:t>
              </a:r>
              <a:r>
                <a:rPr lang="en-US" sz="4400" b="1" dirty="0" err="1">
                  <a:solidFill>
                    <a:srgbClr val="FF0000"/>
                  </a:solidFill>
                  <a:latin typeface="Times New Roman" pitchFamily="18" charset="0"/>
                  <a:cs typeface="Times New Roman" pitchFamily="18" charset="0"/>
                </a:rPr>
                <a:t>sống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vì</a:t>
              </a:r>
              <a:r>
                <a:rPr lang="en-US" sz="4400" b="1" dirty="0">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cộng</a:t>
              </a:r>
              <a:r>
                <a:rPr lang="en-US" sz="4400" b="1">
                  <a:solidFill>
                    <a:srgbClr val="FF0000"/>
                  </a:solidFill>
                  <a:latin typeface="Times New Roman" pitchFamily="18" charset="0"/>
                  <a:cs typeface="Times New Roman" pitchFamily="18" charset="0"/>
                </a:rPr>
                <a:t> đồng.</a:t>
              </a:r>
              <a:endParaRPr lang="en-US" sz="4400" b="1" dirty="0">
                <a:solidFill>
                  <a:srgbClr val="FF0000"/>
                </a:solidFill>
                <a:latin typeface="Times New Roman" pitchFamily="18" charset="0"/>
                <a:cs typeface="Times New Roman" pitchFamily="18" charset="0"/>
              </a:endParaRPr>
            </a:p>
          </p:txBody>
        </p:sp>
      </p:grpSp>
      <p:sp>
        <p:nvSpPr>
          <p:cNvPr id="36" name="Rectangle 35"/>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8" name="Rectangle 37"/>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9" name="Rectangle 38"/>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43" name="Rectangle 42"/>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92631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266918"/>
            <a:ext cx="8229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44244"/>
            <a:ext cx="12903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en-US" sz="3600" b="1" i="1" dirty="0" err="1">
                <a:solidFill>
                  <a:srgbClr val="0000CC"/>
                </a:solidFill>
                <a:latin typeface="Times New Roman" pitchFamily="18" charset="0"/>
                <a:cs typeface="Times New Roman" pitchFamily="18" charset="0"/>
              </a:rPr>
              <a:t>Quan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sát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 minh </a:t>
            </a:r>
            <a:r>
              <a:rPr lang="en-US" sz="3600" b="1" i="1" dirty="0" err="1">
                <a:solidFill>
                  <a:srgbClr val="0000CC"/>
                </a:solidFill>
                <a:latin typeface="Times New Roman" pitchFamily="18" charset="0"/>
                <a:cs typeface="Times New Roman" pitchFamily="18" charset="0"/>
              </a:rPr>
              <a:t>hoạ</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nói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sự</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việc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trong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ói và nghe: Kể chuyện Những bậc đá chạm mây trang 116 Tiếng Việt lớp 3 Tập 1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260" y="3458457"/>
            <a:ext cx="13030200" cy="54569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Untitled Project.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2149333" y="1919692"/>
            <a:ext cx="11596971" cy="6516932"/>
          </a:xfrm>
          <a:prstGeom prst="rect">
            <a:avLst/>
          </a:prstGeom>
        </p:spPr>
      </p:pic>
    </p:spTree>
    <p:custDataLst>
      <p:tags r:id="rId1"/>
    </p:custDataLst>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2" descr="Nói và nghe: Kể chuyện Những bậc đá chạm mây trang 116 Tiếng Việt lớp 3 Tập 1 | Kết nối tri thức"/>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1588260" y="3458457"/>
            <a:ext cx="5408629" cy="54569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406914" y="2744244"/>
            <a:ext cx="129036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Kể lại từng đoạn câu chuyện theo tranh.</a:t>
            </a:r>
            <a:endParaRPr lang="en-US" sz="3600" b="1" dirty="0">
              <a:solidFill>
                <a:srgbClr val="0000CC"/>
              </a:solidFill>
              <a:latin typeface="Times New Roman" pitchFamily="18" charset="0"/>
              <a:cs typeface="Times New Roman" pitchFamily="18" charset="0"/>
            </a:endParaRPr>
          </a:p>
        </p:txBody>
      </p:sp>
      <p:pic>
        <p:nvPicPr>
          <p:cNvPr id="23" name="Picture 2" descr="Nói và nghe: Kể chuyện Những bậc đá chạm mây trang 116 Tiếng Việt lớp 3 Tập 1 | Kết nối tri thức"/>
          <p:cNvPicPr>
            <a:picLocks noChangeAspect="1" noChangeArrowheads="1"/>
          </p:cNvPicPr>
          <p:nvPr/>
        </p:nvPicPr>
        <p:blipFill rotWithShape="1">
          <a:blip r:embed="rId3">
            <a:extLst>
              <a:ext uri="{28A0092B-C50C-407E-A947-70E740481C1C}">
                <a14:useLocalDpi xmlns:a14="http://schemas.microsoft.com/office/drawing/2010/main" val="0"/>
              </a:ext>
            </a:extLst>
          </a:blip>
          <a:srcRect l="49506"/>
          <a:stretch/>
        </p:blipFill>
        <p:spPr bwMode="auto">
          <a:xfrm>
            <a:off x="8391192" y="3458457"/>
            <a:ext cx="5462127" cy="54569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2527354"/>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65268" y="608770"/>
            <a:ext cx="2608984" cy="584775"/>
            <a:chOff x="6651116" y="743102"/>
            <a:chExt cx="2564962" cy="584775"/>
          </a:xfrm>
        </p:grpSpPr>
        <p:sp>
          <p:nvSpPr>
            <p:cNvPr id="10" name="TextBox 9"/>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098982" y="1182688"/>
            <a:ext cx="7362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VÒNG QUAY KÌ DIỆU</a:t>
            </a:r>
          </a:p>
        </p:txBody>
      </p:sp>
      <p:sp>
        <p:nvSpPr>
          <p:cNvPr id="13" name="Text Box 38" descr="Water droplets"/>
          <p:cNvSpPr txBox="1">
            <a:spLocks noChangeArrowheads="1"/>
          </p:cNvSpPr>
          <p:nvPr/>
        </p:nvSpPr>
        <p:spPr bwMode="auto">
          <a:xfrm>
            <a:off x="11064875" y="7131050"/>
            <a:ext cx="3689350" cy="1022350"/>
          </a:xfrm>
          <a:prstGeom prst="rect">
            <a:avLst/>
          </a:prstGeom>
          <a:blipFill dpi="0" rotWithShape="1">
            <a:blip r:embed="rId3"/>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4" name="Group 13"/>
          <p:cNvGrpSpPr>
            <a:grpSpLocks/>
          </p:cNvGrpSpPr>
          <p:nvPr/>
        </p:nvGrpSpPr>
        <p:grpSpPr bwMode="auto">
          <a:xfrm>
            <a:off x="10915650" y="2763838"/>
            <a:ext cx="4019550" cy="4019550"/>
            <a:chOff x="2000250" y="2819400"/>
            <a:chExt cx="4019550" cy="4019550"/>
          </a:xfrm>
          <a:blipFill>
            <a:blip r:embed="rId4"/>
            <a:stretch>
              <a:fillRect/>
            </a:stretch>
          </a:blipFill>
        </p:grpSpPr>
        <p:sp>
          <p:nvSpPr>
            <p:cNvPr id="1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6" name="Oval 1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 name="Straight Connector 16"/>
            <p:cNvCxnSpPr>
              <a:stCxn id="16" idx="2"/>
              <a:endCxn id="1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6" idx="0"/>
              <a:endCxn id="1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9" name="WordArt 78" descr="Water droplets">
              <a:hlinkClick r:id="rId5"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3"/>
                    <a:srcRect/>
                    <a:tile tx="0" ty="0" sx="100000" sy="100000" flip="none" algn="tl"/>
                  </a:blipFill>
                  <a:latin typeface="Arial"/>
                  <a:cs typeface="Arial"/>
                </a:rPr>
                <a:t>1</a:t>
              </a:r>
            </a:p>
          </p:txBody>
        </p:sp>
        <p:sp>
          <p:nvSpPr>
            <p:cNvPr id="20" name="WordArt 79" descr="Water droplets">
              <a:hlinkClick r:id="rId6"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3"/>
                    <a:srcRect/>
                    <a:tile tx="0" ty="0" sx="100000" sy="100000" flip="none" algn="tl"/>
                  </a:blipFill>
                  <a:latin typeface="Arial"/>
                  <a:cs typeface="Arial"/>
                </a:rPr>
                <a:t>2</a:t>
              </a:r>
            </a:p>
          </p:txBody>
        </p:sp>
        <p:sp>
          <p:nvSpPr>
            <p:cNvPr id="21" name="WordArt 80" descr="Water droplets">
              <a:hlinkClick r:id="rId7"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3"/>
                    <a:srcRect/>
                    <a:tile tx="0" ty="0" sx="100000" sy="100000" flip="none" algn="tl"/>
                  </a:blipFill>
                  <a:latin typeface="Arial"/>
                  <a:cs typeface="Arial"/>
                </a:rPr>
                <a:t>3</a:t>
              </a:r>
            </a:p>
          </p:txBody>
        </p:sp>
        <p:sp>
          <p:nvSpPr>
            <p:cNvPr id="22" name="WordArt 80" descr="Water droplets">
              <a:hlinkClick r:id="rId8"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3"/>
                    <a:srcRect/>
                    <a:tile tx="0" ty="0" sx="100000" sy="100000" flip="none" algn="tl"/>
                  </a:blipFill>
                  <a:latin typeface="Arial"/>
                  <a:cs typeface="Arial"/>
                </a:rPr>
                <a:t>4</a:t>
              </a:r>
            </a:p>
          </p:txBody>
        </p:sp>
      </p:grpSp>
      <p:cxnSp>
        <p:nvCxnSpPr>
          <p:cNvPr id="23" name="Straight Arrow Connector 22"/>
          <p:cNvCxnSpPr/>
          <p:nvPr/>
        </p:nvCxnSpPr>
        <p:spPr>
          <a:xfrm flipV="1">
            <a:off x="12925425"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4" name="Rounded Rectangle 23">
            <a:hlinkClick r:id="rId9" action="ppaction://hlinkpres?slideindex=1&amp;slidetitle="/>
          </p:cNvPr>
          <p:cNvSpPr/>
          <p:nvPr/>
        </p:nvSpPr>
        <p:spPr>
          <a:xfrm>
            <a:off x="1160786" y="2342480"/>
            <a:ext cx="3886200" cy="2935743"/>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1</a:t>
            </a:r>
          </a:p>
        </p:txBody>
      </p:sp>
      <p:sp>
        <p:nvSpPr>
          <p:cNvPr id="25" name="Rounded Rectangle 24">
            <a:hlinkClick r:id="rId10" action="ppaction://hlinkpres?slideindex=1&amp;slidetitle="/>
          </p:cNvPr>
          <p:cNvSpPr/>
          <p:nvPr/>
        </p:nvSpPr>
        <p:spPr>
          <a:xfrm>
            <a:off x="5552452" y="2342480"/>
            <a:ext cx="3886200" cy="293552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2</a:t>
            </a:r>
          </a:p>
        </p:txBody>
      </p:sp>
      <p:sp>
        <p:nvSpPr>
          <p:cNvPr id="26" name="Rounded Rectangle 25">
            <a:hlinkClick r:id="rId11" action="ppaction://hlinkpres?slideindex=1&amp;slidetitle="/>
          </p:cNvPr>
          <p:cNvSpPr/>
          <p:nvPr/>
        </p:nvSpPr>
        <p:spPr>
          <a:xfrm>
            <a:off x="1161570" y="5690552"/>
            <a:ext cx="3886200"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3</a:t>
            </a:r>
          </a:p>
        </p:txBody>
      </p:sp>
      <p:sp>
        <p:nvSpPr>
          <p:cNvPr id="27" name="Rounded Rectangle 26">
            <a:hlinkClick r:id="rId12" action="ppaction://hlinkpres?slideindex=1&amp;slidetitle="/>
          </p:cNvPr>
          <p:cNvSpPr/>
          <p:nvPr/>
        </p:nvSpPr>
        <p:spPr>
          <a:xfrm>
            <a:off x="5552452" y="5764226"/>
            <a:ext cx="3898354"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effectLst>
                  <a:outerShdw blurRad="38100" dist="38100" dir="2700000" algn="tl">
                    <a:srgbClr val="000000">
                      <a:alpha val="43137"/>
                    </a:srgbClr>
                  </a:outerShdw>
                </a:effectLst>
              </a:rPr>
              <a:t>4</a:t>
            </a:r>
          </a:p>
        </p:txBody>
      </p:sp>
    </p:spTree>
    <p:custDataLst>
      <p:tags r:id="rId1"/>
    </p:custDataLst>
    <p:extLst>
      <p:ext uri="{BB962C8B-B14F-4D97-AF65-F5344CB8AC3E}">
        <p14:creationId xmlns:p14="http://schemas.microsoft.com/office/powerpoint/2010/main" val="401284397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4"/>
                                        </p:tgtEl>
                                        <p:attrNameLst>
                                          <p:attrName>r</p:attrName>
                                        </p:attrNameLst>
                                      </p:cBhvr>
                                    </p:animRo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ọc: Những bậc đá chạm mây trang 114, 115 Tiếng Việt lớp 3 Tập 1 | Kết nối tri thức"/>
          <p:cNvPicPr>
            <a:picLocks noChangeAspect="1" noChangeArrowheads="1"/>
          </p:cNvPicPr>
          <p:nvPr/>
        </p:nvPicPr>
        <p:blipFill rotWithShape="1">
          <a:blip r:embed="rId3">
            <a:extLst>
              <a:ext uri="{28A0092B-C50C-407E-A947-70E740481C1C}">
                <a14:useLocalDpi xmlns:a14="http://schemas.microsoft.com/office/drawing/2010/main" val="0"/>
              </a:ext>
            </a:extLst>
          </a:blip>
          <a:srcRect l="56575" t="9564" r="1"/>
          <a:stretch/>
        </p:blipFill>
        <p:spPr bwMode="auto">
          <a:xfrm>
            <a:off x="137319" y="1143000"/>
            <a:ext cx="7924800" cy="7467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Đọc: Những bậc đá chạm mây trang 114, 115"/>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388" r="43750"/>
          <a:stretch/>
        </p:blipFill>
        <p:spPr bwMode="auto">
          <a:xfrm>
            <a:off x="8062118" y="1143000"/>
            <a:ext cx="8001001"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1519" y="304800"/>
            <a:ext cx="8991600" cy="584775"/>
          </a:xfrm>
          <a:prstGeom prst="rect">
            <a:avLst/>
          </a:prstGeom>
        </p:spPr>
        <p:txBody>
          <a:bodyPr wrap="square">
            <a:spAutoFit/>
          </a:body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Tree>
    <p:custDataLst>
      <p:tags r:id="rId1"/>
    </p:custDataLst>
    <p:extLst>
      <p:ext uri="{BB962C8B-B14F-4D97-AF65-F5344CB8AC3E}">
        <p14:creationId xmlns:p14="http://schemas.microsoft.com/office/powerpoint/2010/main" val="23248420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413919" y="1266918"/>
            <a:ext cx="9601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đường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vòng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rất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xa</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không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đến</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cùng</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32719" y="3108663"/>
            <a:ext cx="4901072"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t>
            </a:r>
            <a:r>
              <a:rPr lang="en-US" sz="4000" b="1" i="1" dirty="0" err="1">
                <a:solidFill>
                  <a:srgbClr val="FF0000"/>
                </a:solidFill>
                <a:latin typeface="Times New Roman" pitchFamily="18" charset="0"/>
                <a:cs typeface="Times New Roman" pitchFamily="18" charset="0"/>
              </a:rPr>
              <a:t>uốn</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phăng</a:t>
            </a:r>
            <a:r>
              <a:rPr lang="en-US" sz="4000" b="1" i="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Người</a:t>
            </a:r>
            <a:r>
              <a:rPr lang="en-US" sz="4000" b="1" dirty="0">
                <a:solidFill>
                  <a:srgbClr val="0000CC"/>
                </a:solidFill>
                <a:latin typeface="Times New Roman" pitchFamily="18" charset="0"/>
                <a:cs typeface="Times New Roman" pitchFamily="18" charset="0"/>
              </a:rPr>
              <a:t> ta </a:t>
            </a:r>
            <a:r>
              <a:rPr lang="en-US" sz="4000" b="1" dirty="0" err="1">
                <a:solidFill>
                  <a:srgbClr val="0000CC"/>
                </a:solidFill>
                <a:latin typeface="Times New Roman" pitchFamily="18" charset="0"/>
                <a:cs typeface="Times New Roman" pitchFamily="18" charset="0"/>
              </a:rPr>
              <a:t>gọi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cố</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Đương</a:t>
            </a:r>
            <a:r>
              <a:rPr lang="en-US" sz="4000" b="1" dirty="0">
                <a:solidFill>
                  <a:srgbClr val="FF0000"/>
                </a:solidFill>
                <a:latin typeface="Times New Roman" pitchFamily="18" charset="0"/>
                <a:cs typeface="Times New Roman" pitchFamily="18" charset="0"/>
              </a:rPr>
              <a:t>/</a:t>
            </a:r>
            <a:r>
              <a:rPr lang="en-US" sz="4000" b="1" dirty="0" err="1">
                <a:solidFill>
                  <a:srgbClr val="0000CC"/>
                </a:solidFill>
                <a:latin typeface="Times New Roman" pitchFamily="18" charset="0"/>
                <a:cs typeface="Times New Roman" pitchFamily="18" charset="0"/>
              </a:rPr>
              <a:t>vì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hễ</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gặp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việc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khó</a:t>
            </a:r>
            <a:r>
              <a:rPr lang="en-US" sz="4000" b="1" dirty="0">
                <a:solidFill>
                  <a:srgbClr val="0000CC"/>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đảm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đương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gánh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vác</a:t>
            </a:r>
            <a:r>
              <a:rPr lang="en-US" sz="4000" b="1" dirty="0">
                <a:solidFill>
                  <a:srgbClr val="0000CC"/>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a:t>
            </a:r>
          </a:p>
        </p:txBody>
      </p:sp>
      <p:sp>
        <p:nvSpPr>
          <p:cNvPr id="21" name="Rectangle 20"/>
          <p:cNvSpPr/>
          <p:nvPr/>
        </p:nvSpPr>
        <p:spPr>
          <a:xfrm>
            <a:off x="4328318" y="3077886"/>
            <a:ext cx="2273073"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740089" y="3076582"/>
            <a:ext cx="2741748"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th</a:t>
            </a:r>
            <a:r>
              <a:rPr lang="en-US" sz="4000" b="1" i="1" dirty="0" err="1">
                <a:solidFill>
                  <a:srgbClr val="FF0000"/>
                </a:solidFill>
                <a:latin typeface="Times New Roman" pitchFamily="18" charset="0"/>
                <a:cs typeface="Times New Roman" pitchFamily="18" charset="0"/>
              </a:rPr>
              <a:t>uyền</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bè</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528719" y="3089414"/>
            <a:ext cx="27963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FF"/>
                </a:solidFill>
                <a:latin typeface="Times New Roman" pitchFamily="18" charset="0"/>
                <a:cs typeface="Times New Roman" pitchFamily="18" charset="0"/>
              </a:rPr>
              <a:t>ài</a:t>
            </a:r>
            <a:r>
              <a:rPr lang="en-US" sz="4000" b="1" i="1" dirty="0">
                <a:solidFill>
                  <a:srgbClr val="0000FF"/>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FF"/>
                </a:solidFill>
                <a:latin typeface="Times New Roman" pitchFamily="18" charset="0"/>
                <a:cs typeface="Times New Roman" pitchFamily="18" charset="0"/>
              </a:rPr>
              <a:t>ưới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738519" y="3102114"/>
            <a:ext cx="3657600" cy="707886"/>
          </a:xfrm>
          <a:prstGeom prst="rect">
            <a:avLst/>
          </a:prstGeom>
        </p:spPr>
        <p:txBody>
          <a:bodyPr wrap="square">
            <a:spAutoFit/>
          </a:bodyPr>
          <a:lstStyle/>
          <a:p>
            <a:pPr algn="just"/>
            <a:r>
              <a:rPr lang="en-US" sz="4000" b="1" i="1" dirty="0">
                <a:solidFill>
                  <a:srgbClr val="FF0000"/>
                </a:solidFill>
                <a:latin typeface="Times New Roman" pitchFamily="18" charset="0"/>
                <a:cs typeface="Times New Roman" pitchFamily="18" charset="0"/>
              </a:rPr>
              <a:t>  </a:t>
            </a:r>
            <a:r>
              <a:rPr lang="en-US" sz="4000" b="1" i="1" dirty="0" err="1">
                <a:solidFill>
                  <a:srgbClr val="0000FF"/>
                </a:solidFill>
                <a:latin typeface="Times New Roman" pitchFamily="18" charset="0"/>
                <a:cs typeface="Times New Roman" pitchFamily="18" charset="0"/>
              </a:rPr>
              <a:t>k</a:t>
            </a:r>
            <a:r>
              <a:rPr lang="en-US" sz="4000" b="1" i="1" dirty="0" err="1">
                <a:solidFill>
                  <a:srgbClr val="0000CC"/>
                </a:solidFill>
                <a:latin typeface="Times New Roman" pitchFamily="18" charset="0"/>
                <a:cs typeface="Times New Roman" pitchFamily="18" charset="0"/>
              </a:rPr>
              <a:t>hó</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kh</a:t>
            </a:r>
            <a:r>
              <a:rPr lang="en-US" sz="4000" b="1" i="1" dirty="0" err="1">
                <a:solidFill>
                  <a:srgbClr val="FF0000"/>
                </a:solidFill>
                <a:latin typeface="Times New Roman" pitchFamily="18" charset="0"/>
                <a:cs typeface="Times New Roman" pitchFamily="18" charset="0"/>
              </a:rPr>
              <a:t>ăn</a:t>
            </a:r>
            <a:r>
              <a:rPr lang="en-US" sz="4000" b="1" i="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490119" y="1266918"/>
            <a:ext cx="906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5" name="Rectangle 24"/>
          <p:cNvSpPr/>
          <p:nvPr/>
        </p:nvSpPr>
        <p:spPr>
          <a:xfrm>
            <a:off x="11630592" y="3102114"/>
            <a:ext cx="1676400" cy="707886"/>
          </a:xfrm>
          <a:prstGeom prst="rect">
            <a:avLst/>
          </a:prstGeom>
        </p:spPr>
        <p:txBody>
          <a:bodyPr wrap="square">
            <a:spAutoFit/>
          </a:bodyPr>
          <a:lstStyle/>
          <a:p>
            <a:pPr algn="just"/>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Rectangle 18">
            <a:hlinkClick r:id="rId3" action="ppaction://hlinkpres?slideindex=1&amp;slidetitle="/>
          </p:cNvPr>
          <p:cNvSpPr/>
          <p:nvPr/>
        </p:nvSpPr>
        <p:spPr>
          <a:xfrm>
            <a:off x="1813719" y="5999747"/>
            <a:ext cx="9336881" cy="1323439"/>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Từ ngữ:</a:t>
            </a:r>
          </a:p>
          <a:p>
            <a:pPr algn="just"/>
            <a:r>
              <a:rPr lang="en-US" sz="4000" b="1">
                <a:solidFill>
                  <a:srgbClr val="0000CC"/>
                </a:solidFill>
                <a:latin typeface="Times New Roman" pitchFamily="18" charset="0"/>
                <a:cs typeface="Times New Roman" pitchFamily="18" charset="0"/>
              </a:rPr>
              <a:t>- Cố</a:t>
            </a:r>
          </a:p>
        </p:txBody>
      </p:sp>
      <p:sp>
        <p:nvSpPr>
          <p:cNvPr id="26" name="Rectangle 25">
            <a:hlinkClick r:id="rId4" action="ppaction://hlinkpres?slideindex=1&amp;slidetitle="/>
          </p:cNvPr>
          <p:cNvSpPr/>
          <p:nvPr/>
        </p:nvSpPr>
        <p:spPr>
          <a:xfrm>
            <a:off x="1813719" y="7521714"/>
            <a:ext cx="400195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 Truông</a:t>
            </a:r>
            <a:endParaRPr lang="en-US" sz="40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365114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3633808"/>
            <a:ext cx="10233818" cy="4201150"/>
          </a:xfrm>
          <a:prstGeom prst="rect">
            <a:avLst/>
          </a:prstGeom>
        </p:spPr>
        <p:txBody>
          <a:bodyPr wrap="square">
            <a:spAutoFit/>
          </a:bodyPr>
          <a:lstStyle/>
          <a:p>
            <a:pPr algn="just">
              <a:spcBef>
                <a:spcPts val="6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vi-VN" sz="3600" b="1" dirty="0">
                <a:solidFill>
                  <a:srgbClr val="FF0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c. Vì </a:t>
            </a:r>
            <a:r>
              <a:rPr lang="vi-VN" sz="3600" b="1">
                <a:solidFill>
                  <a:srgbClr val="0000FF"/>
                </a:solidFill>
                <a:latin typeface="Times New Roman" panose="02020603050405020304" pitchFamily="18" charset="0"/>
                <a:cs typeface="Times New Roman" panose="02020603050405020304" pitchFamily="18" charset="0"/>
              </a:rPr>
              <a:t>thuyền b</a:t>
            </a:r>
            <a:r>
              <a:rPr lang="en-US" sz="3600" b="1">
                <a:solidFill>
                  <a:srgbClr val="0000FF"/>
                </a:solidFill>
                <a:latin typeface="Times New Roman" panose="02020603050405020304" pitchFamily="18" charset="0"/>
                <a:cs typeface="Times New Roman" panose="02020603050405020304" pitchFamily="18" charset="0"/>
              </a:rPr>
              <a:t>è</a:t>
            </a:r>
            <a:r>
              <a:rPr lang="vi-VN" sz="3600" b="1">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chài lưới của họ bị bão cuốn </a:t>
            </a:r>
            <a:r>
              <a:rPr lang="vi-VN" sz="3600" b="1">
                <a:solidFill>
                  <a:srgbClr val="0000FF"/>
                </a:solidFill>
                <a:latin typeface="Times New Roman" panose="02020603050405020304" pitchFamily="18" charset="0"/>
                <a:cs typeface="Times New Roman" panose="02020603050405020304" pitchFamily="18" charset="0"/>
              </a:rPr>
              <a:t>mất.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4" name="Rectangle 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3" name="Rectangle 32"/>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nodeType="clickEffect">
                                  <p:stCondLst>
                                    <p:cond delay="0"/>
                                  </p:stCondLst>
                                  <p:childTnLst>
                                    <p:animClr clrSpc="hsl" dir="cw">
                                      <p:cBhvr override="childStyle">
                                        <p:cTn id="22" dur="500" fill="hold"/>
                                        <p:tgtEl>
                                          <p:spTgt spid="42">
                                            <p:txEl>
                                              <p:pRg st="3" end="3"/>
                                            </p:txEl>
                                          </p:spTgt>
                                        </p:tgtEl>
                                        <p:attrNameLst>
                                          <p:attrName>style.color</p:attrName>
                                        </p:attrNameLst>
                                      </p:cBhvr>
                                      <p:by>
                                        <p:hsl h="7200000" s="0" l="0"/>
                                      </p:by>
                                    </p:animClr>
                                    <p:animClr clrSpc="hsl" dir="cw">
                                      <p:cBhvr>
                                        <p:cTn id="23" dur="500" fill="hold"/>
                                        <p:tgtEl>
                                          <p:spTgt spid="42">
                                            <p:txEl>
                                              <p:pRg st="3" end="3"/>
                                            </p:txEl>
                                          </p:spTgt>
                                        </p:tgtEl>
                                        <p:attrNameLst>
                                          <p:attrName>fillcolor</p:attrName>
                                        </p:attrNameLst>
                                      </p:cBhvr>
                                      <p:by>
                                        <p:hsl h="7200000" s="0" l="0"/>
                                      </p:by>
                                    </p:animClr>
                                    <p:animClr clrSpc="hsl" dir="cw">
                                      <p:cBhvr>
                                        <p:cTn id="24" dur="500" fill="hold"/>
                                        <p:tgtEl>
                                          <p:spTgt spid="42">
                                            <p:txEl>
                                              <p:pRg st="3" end="3"/>
                                            </p:txEl>
                                          </p:spTgt>
                                        </p:tgtEl>
                                        <p:attrNameLst>
                                          <p:attrName>stroke.color</p:attrName>
                                        </p:attrNameLst>
                                      </p:cBhvr>
                                      <p:by>
                                        <p:hsl h="7200000" s="0" l="0"/>
                                      </p:by>
                                    </p:animClr>
                                    <p:set>
                                      <p:cBhvr>
                                        <p:cTn id="25" dur="500" fill="hold"/>
                                        <p:tgtEl>
                                          <p:spTgt spid="42">
                                            <p:txEl>
                                              <p:pRg st="3" end="3"/>
                                            </p:txEl>
                                          </p:spTgt>
                                        </p:tgtEl>
                                        <p:attrNameLst>
                                          <p:attrName>fill.type</p:attrName>
                                        </p:attrNameLst>
                                      </p:cBhvr>
                                      <p:to>
                                        <p:strVal val="solid"/>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42">
                                            <p:txEl>
                                              <p:pRg st="1" end="1"/>
                                            </p:txEl>
                                          </p:spTgt>
                                        </p:tgtEl>
                                      </p:cBhvr>
                                    </p:animEffect>
                                    <p:set>
                                      <p:cBhvr>
                                        <p:cTn id="29" dur="1" fill="hold">
                                          <p:stCondLst>
                                            <p:cond delay="499"/>
                                          </p:stCondLst>
                                        </p:cTn>
                                        <p:tgtEl>
                                          <p:spTgt spid="42">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2">
                                            <p:txEl>
                                              <p:pRg st="2" end="2"/>
                                            </p:txEl>
                                          </p:spTgt>
                                        </p:tgtEl>
                                      </p:cBhvr>
                                    </p:animEffect>
                                    <p:set>
                                      <p:cBhvr>
                                        <p:cTn id="32" dur="1" fill="hold">
                                          <p:stCondLst>
                                            <p:cond delay="499"/>
                                          </p:stCondLst>
                                        </p:cTn>
                                        <p:tgtEl>
                                          <p:spTgt spid="4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Vì sao cố Đương có ý định ghép đá thành bậc thang lên </a:t>
            </a:r>
            <a:r>
              <a:rPr lang="vi-VN" sz="3600" b="1">
                <a:solidFill>
                  <a:srgbClr val="FF0000"/>
                </a:solidFill>
                <a:latin typeface="Times New Roman" panose="02020603050405020304" pitchFamily="18" charset="0"/>
                <a:cs typeface="Times New Roman" panose="02020603050405020304" pitchFamily="18" charset="0"/>
              </a:rPr>
              <a:t>núi?</a:t>
            </a:r>
            <a:endParaRPr lang="en-US" sz="3600" dirty="0"/>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7" name="Rectangle 36"/>
          <p:cNvSpPr/>
          <p:nvPr/>
        </p:nvSpPr>
        <p:spPr>
          <a:xfrm>
            <a:off x="5699919" y="3962400"/>
            <a:ext cx="10233818" cy="2308324"/>
          </a:xfrm>
          <a:prstGeom prst="rect">
            <a:avLst/>
          </a:prstGeom>
        </p:spPr>
        <p:txBody>
          <a:bodyPr wrap="square">
            <a:spAutoFit/>
          </a:bodyPr>
          <a:lstStyle/>
          <a:p>
            <a:pPr algn="just"/>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nl-NL" sz="3600" b="1">
                <a:solidFill>
                  <a:srgbClr val="0000FF"/>
                </a:solidFill>
                <a:latin typeface="Times New Roman" panose="02020603050405020304" pitchFamily="18" charset="0"/>
                <a:cs typeface="Times New Roman" panose="02020603050405020304" pitchFamily="18" charset="0"/>
              </a:rPr>
              <a:t>Cố </a:t>
            </a:r>
            <a:r>
              <a:rPr lang="nl-NL" sz="3600" b="1" dirty="0">
                <a:solidFill>
                  <a:srgbClr val="0000FF"/>
                </a:solidFill>
                <a:latin typeface="Times New Roman" panose="02020603050405020304" pitchFamily="18" charset="0"/>
                <a:cs typeface="Times New Roman" panose="02020603050405020304" pitchFamily="18" charset="0"/>
              </a:rPr>
              <a:t>Đương </a:t>
            </a:r>
            <a:r>
              <a:rPr lang="nl-NL" sz="3600" b="1">
                <a:solidFill>
                  <a:srgbClr val="0000FF"/>
                </a:solidFill>
                <a:latin typeface="Times New Roman" panose="02020603050405020304" pitchFamily="18" charset="0"/>
                <a:cs typeface="Times New Roman" panose="02020603050405020304" pitchFamily="18" charset="0"/>
              </a:rPr>
              <a:t>là một </a:t>
            </a:r>
            <a:r>
              <a:rPr lang="nl-NL" sz="3600" b="1" dirty="0">
                <a:solidFill>
                  <a:srgbClr val="0000FF"/>
                </a:solidFill>
                <a:latin typeface="Times New Roman" panose="02020603050405020304" pitchFamily="18" charset="0"/>
                <a:cs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3600" b="1">
                <a:solidFill>
                  <a:srgbClr val="0000FF"/>
                </a:solidFill>
                <a:latin typeface="Times New Roman" panose="02020603050405020304" pitchFamily="18" charset="0"/>
                <a:cs typeface="Times New Roman" panose="02020603050405020304" pitchFamily="18" charset="0"/>
              </a:rPr>
              <a:t>đường.</a:t>
            </a:r>
            <a:endParaRPr lang="en-US" sz="3600" b="1" dirty="0">
              <a:solidFill>
                <a:srgbClr val="0000FF"/>
              </a:solidFill>
              <a:latin typeface="Times New Roman" pitchFamily="18" charset="0"/>
              <a:cs typeface="Times New Roman" pitchFamily="18" charset="0"/>
            </a:endParaRPr>
          </a:p>
        </p:txBody>
      </p:sp>
      <p:sp>
        <p:nvSpPr>
          <p:cNvPr id="38" name="Rectangle 37"/>
          <p:cNvSpPr/>
          <p:nvPr/>
        </p:nvSpPr>
        <p:spPr>
          <a:xfrm>
            <a:off x="5600701" y="6277183"/>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nào</a:t>
            </a:r>
            <a:r>
              <a:rPr lang="vi-VN" sz="3600" b="1">
                <a:solidFill>
                  <a:srgbClr val="FF0000"/>
                </a:solidFill>
                <a:latin typeface="Times New Roman" panose="02020603050405020304" pitchFamily="18" charset="0"/>
                <a:cs typeface="Times New Roman" panose="02020603050405020304" pitchFamily="18" charset="0"/>
              </a:rPr>
              <a:t>?</a:t>
            </a:r>
            <a:endParaRPr lang="en-US" sz="3600" dirty="0"/>
          </a:p>
        </p:txBody>
      </p:sp>
      <p:sp>
        <p:nvSpPr>
          <p:cNvPr id="39" name="Rectangle 38"/>
          <p:cNvSpPr/>
          <p:nvPr/>
        </p:nvSpPr>
        <p:spPr>
          <a:xfrm>
            <a:off x="5631340" y="7486471"/>
            <a:ext cx="10233818" cy="1200329"/>
          </a:xfrm>
          <a:prstGeom prst="rect">
            <a:avLst/>
          </a:prstGeom>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nl-NL" sz="3600" b="1">
                <a:solidFill>
                  <a:srgbClr val="0000FF"/>
                </a:solidFill>
                <a:latin typeface="Times New Roman" panose="02020603050405020304" pitchFamily="18" charset="0"/>
                <a:cs typeface="Times New Roman" panose="02020603050405020304" pitchFamily="18" charset="0"/>
              </a:rPr>
              <a:t>Từ </a:t>
            </a:r>
            <a:r>
              <a:rPr lang="nl-NL" sz="3600" b="1" dirty="0">
                <a:solidFill>
                  <a:srgbClr val="0000FF"/>
                </a:solidFill>
                <a:latin typeface="Times New Roman" panose="02020603050405020304" pitchFamily="18" charset="0"/>
                <a:cs typeface="Times New Roman" panose="02020603050405020304" pitchFamily="18" charset="0"/>
              </a:rPr>
              <a:t>lúc ông làm một mình, tới lúc trong xóm có nhiều người đến làm </a:t>
            </a:r>
            <a:r>
              <a:rPr lang="nl-NL" sz="3600" b="1">
                <a:solidFill>
                  <a:srgbClr val="0000FF"/>
                </a:solidFill>
                <a:latin typeface="Times New Roman" panose="02020603050405020304" pitchFamily="18" charset="0"/>
                <a:cs typeface="Times New Roman" panose="02020603050405020304" pitchFamily="18" charset="0"/>
              </a:rPr>
              <a:t>cùng.</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4388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2831004"/>
            <a:ext cx="10233818" cy="5078313"/>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bậc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chạm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Đương</a:t>
            </a:r>
            <a:r>
              <a:rPr lang="vi-VN" sz="3600" b="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a:p>
            <a:pPr algn="just"/>
            <a:endParaRPr lang="en-US" sz="3600" b="1">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a:t>
            </a:r>
            <a:r>
              <a:rPr lang="vi-VN" sz="3600" b="1">
                <a:solidFill>
                  <a:srgbClr val="0000FF"/>
                </a:solidFill>
                <a:latin typeface="Times New Roman" panose="02020603050405020304" pitchFamily="18" charset="0"/>
                <a:cs typeface="Times New Roman" panose="02020603050405020304" pitchFamily="18" charset="0"/>
              </a:rPr>
              <a:t>thực.</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410244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5940088"/>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itchFamily="18" charset="0"/>
                <a:cs typeface="Times New Roman" pitchFamily="18" charset="0"/>
              </a:rPr>
              <a:t>Đóng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xóm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thiệu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p>
          <a:p>
            <a:pPr algn="just"/>
            <a:endParaRPr lang="en-US">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là người dân cùng làng với cô Đương. Ông là vị lão có tiếng ở vùng bởi tính cần cù, không ngại khó. Sau một lần bão cuốn mất ngư cụ, làng tôi tưởng chừng không sống nổi với nghề kiếm củi vì đường lên núi quá xa…</a:t>
            </a:r>
            <a:r>
              <a:rPr lang="en-US" sz="3600" b="1" dirty="0">
                <a:solidFill>
                  <a:srgbClr val="0000FF"/>
                </a:solidFill>
                <a:latin typeface="Times New Roman" panose="02020603050405020304" pitchFamily="18" charset="0"/>
                <a:cs typeface="Times New Roman" panose="02020603050405020304" pitchFamily="18" charset="0"/>
              </a:rPr>
              <a:t>.</a:t>
            </a:r>
            <a:r>
              <a:rPr lang="vi-VN" sz="3600" b="1" dirty="0">
                <a:solidFill>
                  <a:srgbClr val="0000FF"/>
                </a:solidFill>
                <a:latin typeface="Times New Roman" panose="02020603050405020304" pitchFamily="18" charset="0"/>
                <a:cs typeface="Times New Roman" panose="02020603050405020304" pitchFamily="18" charset="0"/>
              </a:rPr>
              <a:t> Cho tới năm năm sau, làng tôi đã có con đường ước mơ mang tên Truông Ghép, là cách để cảm ơn với cố Đương, hay cố Ghép của làng tôi.</a:t>
            </a:r>
            <a:endParaRPr lang="en-US" sz="3600" b="1" dirty="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a:solidFill>
                  <a:srgbClr val="0000CC"/>
                </a:solidFill>
                <a:latin typeface="Times New Roman" pitchFamily="18" charset="0"/>
                <a:cs typeface="Times New Roman" pitchFamily="18" charset="0"/>
              </a:rPr>
              <a:t>c</a:t>
            </a:r>
            <a:r>
              <a:rPr lang="en-US" sz="3200" b="1" i="1" dirty="0" err="1">
                <a:solidFill>
                  <a:srgbClr val="FF0000"/>
                </a:solidFill>
                <a:latin typeface="Times New Roman" pitchFamily="18" charset="0"/>
                <a:cs typeface="Times New Roman" pitchFamily="18" charset="0"/>
              </a:rPr>
              <a:t>uốn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ph</a:t>
            </a:r>
            <a:r>
              <a:rPr lang="en-US" sz="3200" b="1" i="1" dirty="0" err="1">
                <a:solidFill>
                  <a:srgbClr val="FF0000"/>
                </a:solidFill>
                <a:latin typeface="Times New Roman" pitchFamily="18" charset="0"/>
                <a:cs typeface="Times New Roman" pitchFamily="18" charset="0"/>
              </a:rPr>
              <a:t>ăng</a:t>
            </a:r>
            <a:r>
              <a:rPr lang="en-US" sz="2800" b="1" i="1" dirty="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a:solidFill>
                  <a:srgbClr val="0000FF"/>
                </a:solidFill>
                <a:latin typeface="Times New Roman" pitchFamily="18" charset="0"/>
                <a:cs typeface="Times New Roman" pitchFamily="18" charset="0"/>
              </a:rPr>
              <a:t>khó</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a:t>
            </a:r>
            <a:r>
              <a:rPr lang="en-US" sz="3200" b="1" i="1" dirty="0" err="1">
                <a:solidFill>
                  <a:srgbClr val="FF0000"/>
                </a:solidFill>
                <a:latin typeface="Times New Roman" pitchFamily="18" charset="0"/>
                <a:cs typeface="Times New Roman" pitchFamily="18" charset="0"/>
              </a:rPr>
              <a:t>ăn</a:t>
            </a:r>
            <a:r>
              <a:rPr lang="en-US" sz="3200" b="1" i="1" dirty="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ta </a:t>
            </a:r>
            <a:r>
              <a:rPr lang="en-US" sz="3600" dirty="0" err="1">
                <a:solidFill>
                  <a:srgbClr val="0000CC"/>
                </a:solidFill>
                <a:latin typeface="Times New Roman" pitchFamily="18" charset="0"/>
                <a:cs typeface="Times New Roman" pitchFamily="18" charset="0"/>
              </a:rPr>
              <a:t>gọi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cố</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vì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hễ</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gặp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việc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khó</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đều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đảm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đương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gánh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vác</a:t>
            </a:r>
            <a:r>
              <a:rPr lang="en-US" sz="3600"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87996112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BF916544-1EE5-487C-9FF4-89FEA11B555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J\u000F\n${0B92D87F-9DCF-4AA7-ABC2-10FD8448C438}&quot;,&quot;D:\\Giáo án 3B 2023\\Tiếng Việt\\Tuan 14\\Bai 25 Nhung bac da cham may (T1,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5. Nhung bac đa cham may (t1,2)"/>
</p:tagLst>
</file>

<file path=ppt/tags/tag10.xml><?xml version="1.0" encoding="utf-8"?>
<p:tagLst xmlns:a="http://schemas.openxmlformats.org/drawingml/2006/main" xmlns:r="http://schemas.openxmlformats.org/officeDocument/2006/relationships" xmlns:p="http://schemas.openxmlformats.org/presentationml/2006/main">
  <p:tag name="GENSWF_SLIDE_UID" val="{D4662DB1-72FC-4A06-9382-FC1B8880CE35}:449"/>
</p:tagLst>
</file>

<file path=ppt/tags/tag11.xml><?xml version="1.0" encoding="utf-8"?>
<p:tagLst xmlns:a="http://schemas.openxmlformats.org/drawingml/2006/main" xmlns:r="http://schemas.openxmlformats.org/officeDocument/2006/relationships" xmlns:p="http://schemas.openxmlformats.org/presentationml/2006/main">
  <p:tag name="GENSWF_SLIDE_UID" val="{77170B32-6D20-4FAF-927D-EA0DC0C95BA0}:451"/>
</p:tagLst>
</file>

<file path=ppt/tags/tag12.xml><?xml version="1.0" encoding="utf-8"?>
<p:tagLst xmlns:a="http://schemas.openxmlformats.org/drawingml/2006/main" xmlns:r="http://schemas.openxmlformats.org/officeDocument/2006/relationships" xmlns:p="http://schemas.openxmlformats.org/presentationml/2006/main">
  <p:tag name="GENSWF_SLIDE_UID" val="{3332FF64-D1AE-422A-B9FE-52516D30BFF2}:433"/>
</p:tagLst>
</file>

<file path=ppt/tags/tag13.xml><?xml version="1.0" encoding="utf-8"?>
<p:tagLst xmlns:a="http://schemas.openxmlformats.org/drawingml/2006/main" xmlns:r="http://schemas.openxmlformats.org/officeDocument/2006/relationships" xmlns:p="http://schemas.openxmlformats.org/presentationml/2006/main">
  <p:tag name="GENSWF_SLIDE_UID" val="{0C80B2FF-9230-464B-8EF2-69BE8005CC04}:440"/>
</p:tagLst>
</file>

<file path=ppt/tags/tag14.xml><?xml version="1.0" encoding="utf-8"?>
<p:tagLst xmlns:a="http://schemas.openxmlformats.org/drawingml/2006/main" xmlns:r="http://schemas.openxmlformats.org/officeDocument/2006/relationships" xmlns:p="http://schemas.openxmlformats.org/presentationml/2006/main">
  <p:tag name="GENSWF_SLIDE_UID" val="{C47D9320-BE01-4612-A717-60493AE74AE0}:452"/>
</p:tagLst>
</file>

<file path=ppt/tags/tag15.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4BCF2EF1-0750-4F2D-B47C-AF0B52A14F87}:340"/>
</p:tagLst>
</file>

<file path=ppt/tags/tag2.xml><?xml version="1.0" encoding="utf-8"?>
<p:tagLst xmlns:a="http://schemas.openxmlformats.org/drawingml/2006/main" xmlns:r="http://schemas.openxmlformats.org/officeDocument/2006/relationships" xmlns:p="http://schemas.openxmlformats.org/presentationml/2006/main">
  <p:tag name="GENSWF_SLIDE_UID" val="{25F7096E-0514-4F81-9185-A9D69806DA83}:327"/>
</p:tagLst>
</file>

<file path=ppt/tags/tag3.xml><?xml version="1.0" encoding="utf-8"?>
<p:tagLst xmlns:a="http://schemas.openxmlformats.org/drawingml/2006/main" xmlns:r="http://schemas.openxmlformats.org/officeDocument/2006/relationships" xmlns:p="http://schemas.openxmlformats.org/presentationml/2006/main">
  <p:tag name="GENSWF_SLIDE_UID" val="{9AF65B34-B626-4A2E-9B61-E79FEF9E4383}:439"/>
</p:tagLst>
</file>

<file path=ppt/tags/tag4.xml><?xml version="1.0" encoding="utf-8"?>
<p:tagLst xmlns:a="http://schemas.openxmlformats.org/drawingml/2006/main" xmlns:r="http://schemas.openxmlformats.org/officeDocument/2006/relationships" xmlns:p="http://schemas.openxmlformats.org/presentationml/2006/main">
  <p:tag name="GENSWF_SLIDE_UID" val="{79A976FC-ECBB-4854-A7AB-8CA8C64E6630}:453"/>
</p:tagLst>
</file>

<file path=ppt/tags/tag5.xml><?xml version="1.0" encoding="utf-8"?>
<p:tagLst xmlns:a="http://schemas.openxmlformats.org/drawingml/2006/main" xmlns:r="http://schemas.openxmlformats.org/officeDocument/2006/relationships" xmlns:p="http://schemas.openxmlformats.org/presentationml/2006/main">
  <p:tag name="GENSWF_SLIDE_UID" val="{25986F2B-BE3D-4415-AB06-B9E092DD7219}:427"/>
</p:tagLst>
</file>

<file path=ppt/tags/tag6.xml><?xml version="1.0" encoding="utf-8"?>
<p:tagLst xmlns:a="http://schemas.openxmlformats.org/drawingml/2006/main" xmlns:r="http://schemas.openxmlformats.org/officeDocument/2006/relationships" xmlns:p="http://schemas.openxmlformats.org/presentationml/2006/main">
  <p:tag name="GENSWF_SLIDE_UID" val="{59F7AEE8-715D-45E6-8CCD-14B1299059EC}:428"/>
</p:tagLst>
</file>

<file path=ppt/tags/tag7.xml><?xml version="1.0" encoding="utf-8"?>
<p:tagLst xmlns:a="http://schemas.openxmlformats.org/drawingml/2006/main" xmlns:r="http://schemas.openxmlformats.org/officeDocument/2006/relationships" xmlns:p="http://schemas.openxmlformats.org/presentationml/2006/main">
  <p:tag name="GENSWF_SLIDE_UID" val="{86D7CA79-B003-4BB0-938F-8E3496F92A45}:426"/>
</p:tagLst>
</file>

<file path=ppt/tags/tag8.xml><?xml version="1.0" encoding="utf-8"?>
<p:tagLst xmlns:a="http://schemas.openxmlformats.org/drawingml/2006/main" xmlns:r="http://schemas.openxmlformats.org/officeDocument/2006/relationships" xmlns:p="http://schemas.openxmlformats.org/presentationml/2006/main">
  <p:tag name="GENSWF_SLIDE_UID" val="{7015B18A-5033-4F3D-B698-49C83CC46E2F}:443"/>
</p:tagLst>
</file>

<file path=ppt/tags/tag9.xml><?xml version="1.0" encoding="utf-8"?>
<p:tagLst xmlns:a="http://schemas.openxmlformats.org/drawingml/2006/main" xmlns:r="http://schemas.openxmlformats.org/officeDocument/2006/relationships" xmlns:p="http://schemas.openxmlformats.org/presentationml/2006/main">
  <p:tag name="GENSWF_SLIDE_UID" val="{0B36BCA2-DE75-4195-BF16-2CB7EA05AE7A}:44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9649</TotalTime>
  <Words>980</Words>
  <Application>Microsoft Office PowerPoint</Application>
  <PresentationFormat>Custom</PresentationFormat>
  <Paragraphs>118</Paragraphs>
  <Slides>14</Slides>
  <Notes>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25. Nhung bac đa cham may (t1,2)</dc:title>
  <dc:creator>Le Hong Minh</dc:creator>
  <cp:lastModifiedBy>Administrator</cp:lastModifiedBy>
  <cp:revision>1084</cp:revision>
  <dcterms:created xsi:type="dcterms:W3CDTF">2008-09-09T22:52:10Z</dcterms:created>
  <dcterms:modified xsi:type="dcterms:W3CDTF">2024-05-10T02:10:57Z</dcterms:modified>
</cp:coreProperties>
</file>