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D56D-C039-49AF-A857-1A654EB3C338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F888-5154-47AC-9093-CA93FC40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9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D56D-C039-49AF-A857-1A654EB3C338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F888-5154-47AC-9093-CA93FC40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1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D56D-C039-49AF-A857-1A654EB3C338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F888-5154-47AC-9093-CA93FC40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44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35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D56D-C039-49AF-A857-1A654EB3C338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F888-5154-47AC-9093-CA93FC40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1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D56D-C039-49AF-A857-1A654EB3C338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F888-5154-47AC-9093-CA93FC40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3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D56D-C039-49AF-A857-1A654EB3C338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F888-5154-47AC-9093-CA93FC40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D56D-C039-49AF-A857-1A654EB3C338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F888-5154-47AC-9093-CA93FC40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4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D56D-C039-49AF-A857-1A654EB3C338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F888-5154-47AC-9093-CA93FC40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D56D-C039-49AF-A857-1A654EB3C338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F888-5154-47AC-9093-CA93FC40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9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D56D-C039-49AF-A857-1A654EB3C338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F888-5154-47AC-9093-CA93FC40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3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D56D-C039-49AF-A857-1A654EB3C338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F888-5154-47AC-9093-CA93FC40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8D56D-C039-49AF-A857-1A654EB3C338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0F888-5154-47AC-9093-CA93FC40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0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9.svg"/><Relationship Id="rId19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31.png"/><Relationship Id="rId4" Type="http://schemas.openxmlformats.org/officeDocument/2006/relationships/image" Target="../media/image44.sv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12" Type="http://schemas.openxmlformats.org/officeDocument/2006/relationships/image" Target="../media/image8.png"/><Relationship Id="rId17" Type="http://schemas.openxmlformats.org/officeDocument/2006/relationships/image" Target="../media/image36.png"/><Relationship Id="rId2" Type="http://schemas.openxmlformats.org/officeDocument/2006/relationships/audio" Target="../media/audio1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5" Type="http://schemas.openxmlformats.org/officeDocument/2006/relationships/image" Target="../media/image6.png"/><Relationship Id="rId10" Type="http://schemas.openxmlformats.org/officeDocument/2006/relationships/image" Target="../media/image9.sv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20.png"/><Relationship Id="rId7" Type="http://schemas.openxmlformats.org/officeDocument/2006/relationships/image" Target="../media/image17.png"/><Relationship Id="rId12" Type="http://schemas.openxmlformats.org/officeDocument/2006/relationships/image" Target="../media/image3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37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18.png"/><Relationship Id="rId14" Type="http://schemas.openxmlformats.org/officeDocument/2006/relationships/image" Target="../media/image39.sv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5" Type="http://schemas.openxmlformats.org/officeDocument/2006/relationships/image" Target="../media/image6.png"/><Relationship Id="rId10" Type="http://schemas.openxmlformats.org/officeDocument/2006/relationships/image" Target="../media/image9.sv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7" Type="http://schemas.openxmlformats.org/officeDocument/2006/relationships/image" Target="../media/image31.svg"/><Relationship Id="rId12" Type="http://schemas.openxmlformats.org/officeDocument/2006/relationships/image" Target="../media/image35.svg"/><Relationship Id="rId17" Type="http://schemas.openxmlformats.org/officeDocument/2006/relationships/image" Target="../media/image21.png"/><Relationship Id="rId2" Type="http://schemas.openxmlformats.org/officeDocument/2006/relationships/image" Target="../media/image15.png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15" Type="http://schemas.openxmlformats.org/officeDocument/2006/relationships/image" Target="../media/image20.png"/><Relationship Id="rId10" Type="http://schemas.openxmlformats.org/officeDocument/2006/relationships/image" Target="../media/image18.png"/><Relationship Id="rId9" Type="http://schemas.openxmlformats.org/officeDocument/2006/relationships/image" Target="../media/image33.svg"/><Relationship Id="rId14" Type="http://schemas.openxmlformats.org/officeDocument/2006/relationships/image" Target="../media/image3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20.png"/><Relationship Id="rId7" Type="http://schemas.openxmlformats.org/officeDocument/2006/relationships/image" Target="../media/image17.png"/><Relationship Id="rId12" Type="http://schemas.openxmlformats.org/officeDocument/2006/relationships/image" Target="../media/image3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44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18.png"/><Relationship Id="rId14" Type="http://schemas.openxmlformats.org/officeDocument/2006/relationships/image" Target="../media/image39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9.svg"/><Relationship Id="rId19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6.svg"/><Relationship Id="rId2" Type="http://schemas.openxmlformats.org/officeDocument/2006/relationships/audio" Target="../media/audio1.wav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15" Type="http://schemas.openxmlformats.org/officeDocument/2006/relationships/image" Target="../media/image11.png"/><Relationship Id="rId10" Type="http://schemas.openxmlformats.org/officeDocument/2006/relationships/image" Target="../media/image9.svg"/><Relationship Id="rId19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12" Type="http://schemas.openxmlformats.org/officeDocument/2006/relationships/image" Target="../media/image8.png"/><Relationship Id="rId17" Type="http://schemas.openxmlformats.org/officeDocument/2006/relationships/image" Target="../media/image29.png"/><Relationship Id="rId2" Type="http://schemas.openxmlformats.org/officeDocument/2006/relationships/audio" Target="../media/audio2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5" Type="http://schemas.openxmlformats.org/officeDocument/2006/relationships/image" Target="../media/image6.png"/><Relationship Id="rId10" Type="http://schemas.openxmlformats.org/officeDocument/2006/relationships/image" Target="../media/image9.sv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46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44.sv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60205" y="-949879"/>
            <a:ext cx="4284395" cy="2233241"/>
          </a:xfrm>
          <a:custGeom>
            <a:avLst/>
            <a:gdLst/>
            <a:ahLst/>
            <a:cxnLst/>
            <a:rect l="l" t="t" r="r" b="b"/>
            <a:pathLst>
              <a:path w="6426592" h="3349861">
                <a:moveTo>
                  <a:pt x="0" y="0"/>
                </a:moveTo>
                <a:lnTo>
                  <a:pt x="6426592" y="0"/>
                </a:lnTo>
                <a:lnTo>
                  <a:pt x="6426592" y="3349861"/>
                </a:lnTo>
                <a:lnTo>
                  <a:pt x="0" y="3349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37296" y="-300262"/>
            <a:ext cx="1815998" cy="1972124"/>
          </a:xfrm>
          <a:custGeom>
            <a:avLst/>
            <a:gdLst/>
            <a:ahLst/>
            <a:cxnLst/>
            <a:rect l="l" t="t" r="r" b="b"/>
            <a:pathLst>
              <a:path w="2723997" h="2958186">
                <a:moveTo>
                  <a:pt x="0" y="0"/>
                </a:moveTo>
                <a:lnTo>
                  <a:pt x="2723997" y="0"/>
                </a:lnTo>
                <a:lnTo>
                  <a:pt x="2723997" y="2958186"/>
                </a:lnTo>
                <a:lnTo>
                  <a:pt x="0" y="29581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19913" y="5236464"/>
            <a:ext cx="4876800" cy="1871472"/>
          </a:xfrm>
          <a:custGeom>
            <a:avLst/>
            <a:gdLst/>
            <a:ahLst/>
            <a:cxnLst/>
            <a:rect l="l" t="t" r="r" b="b"/>
            <a:pathLst>
              <a:path w="7315200" h="2807208">
                <a:moveTo>
                  <a:pt x="0" y="0"/>
                </a:moveTo>
                <a:lnTo>
                  <a:pt x="7315200" y="0"/>
                </a:lnTo>
                <a:lnTo>
                  <a:pt x="7315200" y="2807208"/>
                </a:lnTo>
                <a:lnTo>
                  <a:pt x="0" y="28072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677223" y="4888992"/>
            <a:ext cx="4876800" cy="1969008"/>
          </a:xfrm>
          <a:custGeom>
            <a:avLst/>
            <a:gdLst/>
            <a:ahLst/>
            <a:cxnLst/>
            <a:rect l="l" t="t" r="r" b="b"/>
            <a:pathLst>
              <a:path w="7315200" h="2953512">
                <a:moveTo>
                  <a:pt x="0" y="0"/>
                </a:moveTo>
                <a:lnTo>
                  <a:pt x="7315200" y="0"/>
                </a:lnTo>
                <a:lnTo>
                  <a:pt x="7315200" y="2953512"/>
                </a:lnTo>
                <a:lnTo>
                  <a:pt x="0" y="29535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394270" y="4362412"/>
            <a:ext cx="6181025" cy="2495589"/>
          </a:xfrm>
          <a:custGeom>
            <a:avLst/>
            <a:gdLst/>
            <a:ahLst/>
            <a:cxnLst/>
            <a:rect l="l" t="t" r="r" b="b"/>
            <a:pathLst>
              <a:path w="9271537" h="3743383">
                <a:moveTo>
                  <a:pt x="0" y="0"/>
                </a:moveTo>
                <a:lnTo>
                  <a:pt x="9271537" y="0"/>
                </a:lnTo>
                <a:lnTo>
                  <a:pt x="9271537" y="3743383"/>
                </a:lnTo>
                <a:lnTo>
                  <a:pt x="0" y="3743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002323" y="3887852"/>
            <a:ext cx="2743348" cy="3580437"/>
          </a:xfrm>
          <a:custGeom>
            <a:avLst/>
            <a:gdLst/>
            <a:ahLst/>
            <a:cxnLst/>
            <a:rect l="l" t="t" r="r" b="b"/>
            <a:pathLst>
              <a:path w="4115022" h="5370655">
                <a:moveTo>
                  <a:pt x="0" y="0"/>
                </a:moveTo>
                <a:lnTo>
                  <a:pt x="4115022" y="0"/>
                </a:lnTo>
                <a:lnTo>
                  <a:pt x="4115022" y="5370655"/>
                </a:lnTo>
                <a:lnTo>
                  <a:pt x="0" y="53706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3348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514576" y="1671862"/>
            <a:ext cx="1847160" cy="1469972"/>
          </a:xfrm>
          <a:custGeom>
            <a:avLst/>
            <a:gdLst/>
            <a:ahLst/>
            <a:cxnLst/>
            <a:rect l="l" t="t" r="r" b="b"/>
            <a:pathLst>
              <a:path w="2770740" h="2204958">
                <a:moveTo>
                  <a:pt x="0" y="0"/>
                </a:moveTo>
                <a:lnTo>
                  <a:pt x="2770740" y="0"/>
                </a:lnTo>
                <a:lnTo>
                  <a:pt x="2770740" y="2204958"/>
                </a:lnTo>
                <a:lnTo>
                  <a:pt x="0" y="220495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4932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819106" y="1527422"/>
            <a:ext cx="2308120" cy="1861052"/>
          </a:xfrm>
          <a:custGeom>
            <a:avLst/>
            <a:gdLst/>
            <a:ahLst/>
            <a:cxnLst/>
            <a:rect l="l" t="t" r="r" b="b"/>
            <a:pathLst>
              <a:path w="3462180" h="2791578">
                <a:moveTo>
                  <a:pt x="0" y="0"/>
                </a:moveTo>
                <a:lnTo>
                  <a:pt x="3462180" y="0"/>
                </a:lnTo>
                <a:lnTo>
                  <a:pt x="3462180" y="2791578"/>
                </a:lnTo>
                <a:lnTo>
                  <a:pt x="0" y="27915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181321" y="3505230"/>
            <a:ext cx="2077187" cy="1714363"/>
          </a:xfrm>
          <a:custGeom>
            <a:avLst/>
            <a:gdLst/>
            <a:ahLst/>
            <a:cxnLst/>
            <a:rect l="l" t="t" r="r" b="b"/>
            <a:pathLst>
              <a:path w="3115781" h="2571545">
                <a:moveTo>
                  <a:pt x="0" y="0"/>
                </a:moveTo>
                <a:lnTo>
                  <a:pt x="3115780" y="0"/>
                </a:lnTo>
                <a:lnTo>
                  <a:pt x="3115780" y="2571545"/>
                </a:lnTo>
                <a:lnTo>
                  <a:pt x="0" y="257154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b="-5085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130443" y="4362411"/>
            <a:ext cx="2300687" cy="1935944"/>
          </a:xfrm>
          <a:custGeom>
            <a:avLst/>
            <a:gdLst/>
            <a:ahLst/>
            <a:cxnLst/>
            <a:rect l="l" t="t" r="r" b="b"/>
            <a:pathLst>
              <a:path w="3451030" h="2903916">
                <a:moveTo>
                  <a:pt x="0" y="0"/>
                </a:moveTo>
                <a:lnTo>
                  <a:pt x="3451030" y="0"/>
                </a:lnTo>
                <a:lnTo>
                  <a:pt x="3451030" y="2903915"/>
                </a:lnTo>
                <a:lnTo>
                  <a:pt x="0" y="290391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178548" y="4112182"/>
            <a:ext cx="3514500" cy="3211374"/>
          </a:xfrm>
          <a:custGeom>
            <a:avLst/>
            <a:gdLst/>
            <a:ahLst/>
            <a:cxnLst/>
            <a:rect l="l" t="t" r="r" b="b"/>
            <a:pathLst>
              <a:path w="5271750" h="4817061">
                <a:moveTo>
                  <a:pt x="0" y="0"/>
                </a:moveTo>
                <a:lnTo>
                  <a:pt x="5271750" y="0"/>
                </a:lnTo>
                <a:lnTo>
                  <a:pt x="5271750" y="4817061"/>
                </a:lnTo>
                <a:lnTo>
                  <a:pt x="0" y="481706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53" y="-201007"/>
            <a:ext cx="2010950" cy="2010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3" y="6172201"/>
            <a:ext cx="621846" cy="6381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737884" y="-907336"/>
            <a:ext cx="10014564" cy="67305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91885" y="4880556"/>
            <a:ext cx="65921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GIÁO VIÊN: PHẠM THỊ KIM OANH</a:t>
            </a:r>
            <a:endParaRPr lang="en-US" sz="36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720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473245" y="-1271195"/>
            <a:ext cx="3718755" cy="1956995"/>
          </a:xfrm>
          <a:custGeom>
            <a:avLst/>
            <a:gdLst/>
            <a:ahLst/>
            <a:cxnLst/>
            <a:rect l="l" t="t" r="r" b="b"/>
            <a:pathLst>
              <a:path w="5578133" h="2935493">
                <a:moveTo>
                  <a:pt x="0" y="0"/>
                </a:moveTo>
                <a:lnTo>
                  <a:pt x="5578133" y="0"/>
                </a:lnTo>
                <a:lnTo>
                  <a:pt x="5578133" y="2935493"/>
                </a:lnTo>
                <a:lnTo>
                  <a:pt x="0" y="29354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212306" y="-1880616"/>
            <a:ext cx="4876800" cy="2566416"/>
          </a:xfrm>
          <a:custGeom>
            <a:avLst/>
            <a:gdLst/>
            <a:ahLst/>
            <a:cxnLst/>
            <a:rect l="l" t="t" r="r" b="b"/>
            <a:pathLst>
              <a:path w="7315200" h="3849624">
                <a:moveTo>
                  <a:pt x="0" y="0"/>
                </a:moveTo>
                <a:lnTo>
                  <a:pt x="7315200" y="0"/>
                </a:lnTo>
                <a:lnTo>
                  <a:pt x="7315200" y="3849624"/>
                </a:lnTo>
                <a:lnTo>
                  <a:pt x="0" y="38496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930986" y="1271195"/>
            <a:ext cx="1150429" cy="1371600"/>
          </a:xfrm>
          <a:custGeom>
            <a:avLst/>
            <a:gdLst/>
            <a:ahLst/>
            <a:cxnLst/>
            <a:rect l="l" t="t" r="r" b="b"/>
            <a:pathLst>
              <a:path w="1725644" h="2057400">
                <a:moveTo>
                  <a:pt x="0" y="0"/>
                </a:moveTo>
                <a:lnTo>
                  <a:pt x="1725644" y="0"/>
                </a:lnTo>
                <a:lnTo>
                  <a:pt x="172564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233375" y="-1274207"/>
            <a:ext cx="3718755" cy="1956995"/>
          </a:xfrm>
          <a:custGeom>
            <a:avLst/>
            <a:gdLst/>
            <a:ahLst/>
            <a:cxnLst/>
            <a:rect l="l" t="t" r="r" b="b"/>
            <a:pathLst>
              <a:path w="5578133" h="2935493">
                <a:moveTo>
                  <a:pt x="0" y="0"/>
                </a:moveTo>
                <a:lnTo>
                  <a:pt x="5578133" y="0"/>
                </a:lnTo>
                <a:lnTo>
                  <a:pt x="5578133" y="2935493"/>
                </a:lnTo>
                <a:lnTo>
                  <a:pt x="0" y="29354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993505" y="-1277219"/>
            <a:ext cx="3718755" cy="1956995"/>
          </a:xfrm>
          <a:custGeom>
            <a:avLst/>
            <a:gdLst/>
            <a:ahLst/>
            <a:cxnLst/>
            <a:rect l="l" t="t" r="r" b="b"/>
            <a:pathLst>
              <a:path w="5578133" h="2935493">
                <a:moveTo>
                  <a:pt x="0" y="0"/>
                </a:moveTo>
                <a:lnTo>
                  <a:pt x="5578134" y="0"/>
                </a:lnTo>
                <a:lnTo>
                  <a:pt x="5578134" y="2935492"/>
                </a:lnTo>
                <a:lnTo>
                  <a:pt x="0" y="2935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0586" y="1455345"/>
            <a:ext cx="1150429" cy="1371600"/>
          </a:xfrm>
          <a:custGeom>
            <a:avLst/>
            <a:gdLst/>
            <a:ahLst/>
            <a:cxnLst/>
            <a:rect l="l" t="t" r="r" b="b"/>
            <a:pathLst>
              <a:path w="1725644" h="2057400">
                <a:moveTo>
                  <a:pt x="0" y="0"/>
                </a:moveTo>
                <a:lnTo>
                  <a:pt x="1725644" y="0"/>
                </a:lnTo>
                <a:lnTo>
                  <a:pt x="172564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422479" y="0"/>
            <a:ext cx="3411642" cy="1795377"/>
          </a:xfrm>
          <a:custGeom>
            <a:avLst/>
            <a:gdLst/>
            <a:ahLst/>
            <a:cxnLst/>
            <a:rect l="l" t="t" r="r" b="b"/>
            <a:pathLst>
              <a:path w="5117463" h="2693065">
                <a:moveTo>
                  <a:pt x="0" y="0"/>
                </a:moveTo>
                <a:lnTo>
                  <a:pt x="5117463" y="0"/>
                </a:lnTo>
                <a:lnTo>
                  <a:pt x="5117463" y="2693065"/>
                </a:lnTo>
                <a:lnTo>
                  <a:pt x="0" y="26930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9202838" y="0"/>
            <a:ext cx="3411642" cy="1795377"/>
          </a:xfrm>
          <a:custGeom>
            <a:avLst/>
            <a:gdLst/>
            <a:ahLst/>
            <a:cxnLst/>
            <a:rect l="l" t="t" r="r" b="b"/>
            <a:pathLst>
              <a:path w="5117463" h="2693065">
                <a:moveTo>
                  <a:pt x="5117463" y="0"/>
                </a:moveTo>
                <a:lnTo>
                  <a:pt x="0" y="0"/>
                </a:lnTo>
                <a:lnTo>
                  <a:pt x="0" y="2693065"/>
                </a:lnTo>
                <a:lnTo>
                  <a:pt x="5117463" y="2693065"/>
                </a:lnTo>
                <a:lnTo>
                  <a:pt x="511746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Rectangle 10"/>
          <p:cNvSpPr/>
          <p:nvPr/>
        </p:nvSpPr>
        <p:spPr>
          <a:xfrm>
            <a:off x="1849120" y="1896896"/>
            <a:ext cx="8679706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ngắt giọng, nhấn giọng vào những từ ngữ, những câu thơ nói lên ước mơ của bạn nhỏ.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366" y="134943"/>
            <a:ext cx="12302794" cy="133310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4209" y="3285069"/>
            <a:ext cx="5158051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Em mơ </a:t>
            </a: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/ </a:t>
            </a:r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mình </a:t>
            </a:r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là cánh én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Gọi nắng 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xuân 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về muôn nơi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Trong veo 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nỗi 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niềm thương mến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Hoà trong 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rộn 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rã tiếng cười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//</a:t>
            </a:r>
            <a:endParaRPr lang="vi-VN" sz="2400" b="1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46835" y="3285069"/>
            <a:ext cx="5181565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Em mơ </a:t>
            </a: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/ </a:t>
            </a:r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mình </a:t>
            </a:r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là cơn gió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Giữa 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nắng 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hạ nồng oi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Cùng mây 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bay 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đi đây đó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Đem mưa 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dịu 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mát muôn nơi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//</a:t>
            </a:r>
            <a:endParaRPr lang="vi-VN" sz="2400" b="1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4209" y="5066115"/>
            <a:ext cx="5158051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mơ</a:t>
            </a: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/ </a:t>
            </a:r>
            <a:r>
              <a:rPr lang="en-US" sz="24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vầng</a:t>
            </a: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trăng</a:t>
            </a: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tỏ</a:t>
            </a:r>
            <a:endParaRPr lang="en-US" sz="2400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Lung </a:t>
            </a:r>
            <a:r>
              <a:rPr lang="en-US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linh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trời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thu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xanh</a:t>
            </a:r>
            <a:endParaRPr lang="en-US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Vui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ngôi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sao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nhỏ</a:t>
            </a:r>
            <a:endParaRPr lang="en-US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ngàn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đôi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mắt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 long </a:t>
            </a:r>
            <a:r>
              <a:rPr lang="en-US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lanh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. </a:t>
            </a: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//</a:t>
            </a:r>
            <a:endParaRPr lang="en-US" sz="2400" b="1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46835" y="5003135"/>
            <a:ext cx="5181565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Em mơ </a:t>
            </a: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/ </a:t>
            </a:r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mình </a:t>
            </a:r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là ngọn lửa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Xua tan giá lạnh mùa đông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Đàn chim vui bay về tổ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Bữa cơm chiều quê ấm nồng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...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//</a:t>
            </a:r>
            <a:endParaRPr lang="en-US" sz="2400" b="1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2927" y="4108099"/>
            <a:ext cx="4472091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Yêu từng dặm dài đất nước</a:t>
            </a:r>
          </a:p>
          <a:p>
            <a:pPr algn="just"/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Em mơ về con đường xa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Bốn mùa còn bao mơ ước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Ở phía chân trời bao la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//</a:t>
            </a:r>
            <a:endParaRPr lang="vi-VN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7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19913" y="5236464"/>
            <a:ext cx="4876800" cy="1871472"/>
          </a:xfrm>
          <a:custGeom>
            <a:avLst/>
            <a:gdLst/>
            <a:ahLst/>
            <a:cxnLst/>
            <a:rect l="l" t="t" r="r" b="b"/>
            <a:pathLst>
              <a:path w="7315200" h="2807208">
                <a:moveTo>
                  <a:pt x="0" y="0"/>
                </a:moveTo>
                <a:lnTo>
                  <a:pt x="7315200" y="0"/>
                </a:lnTo>
                <a:lnTo>
                  <a:pt x="7315200" y="2807208"/>
                </a:lnTo>
                <a:lnTo>
                  <a:pt x="0" y="28072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677223" y="4888992"/>
            <a:ext cx="4876800" cy="1969008"/>
          </a:xfrm>
          <a:custGeom>
            <a:avLst/>
            <a:gdLst/>
            <a:ahLst/>
            <a:cxnLst/>
            <a:rect l="l" t="t" r="r" b="b"/>
            <a:pathLst>
              <a:path w="7315200" h="2953512">
                <a:moveTo>
                  <a:pt x="0" y="0"/>
                </a:moveTo>
                <a:lnTo>
                  <a:pt x="7315200" y="0"/>
                </a:lnTo>
                <a:lnTo>
                  <a:pt x="7315200" y="2953512"/>
                </a:lnTo>
                <a:lnTo>
                  <a:pt x="0" y="29535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394270" y="4362412"/>
            <a:ext cx="6181025" cy="2495589"/>
          </a:xfrm>
          <a:custGeom>
            <a:avLst/>
            <a:gdLst/>
            <a:ahLst/>
            <a:cxnLst/>
            <a:rect l="l" t="t" r="r" b="b"/>
            <a:pathLst>
              <a:path w="9271537" h="3743383">
                <a:moveTo>
                  <a:pt x="0" y="0"/>
                </a:moveTo>
                <a:lnTo>
                  <a:pt x="9271537" y="0"/>
                </a:lnTo>
                <a:lnTo>
                  <a:pt x="9271537" y="3743383"/>
                </a:lnTo>
                <a:lnTo>
                  <a:pt x="0" y="3743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7"/>
          <p:cNvGrpSpPr/>
          <p:nvPr/>
        </p:nvGrpSpPr>
        <p:grpSpPr>
          <a:xfrm>
            <a:off x="812800" y="751686"/>
            <a:ext cx="9377252" cy="6299160"/>
            <a:chOff x="1358428" y="861120"/>
            <a:chExt cx="14065878" cy="9448740"/>
          </a:xfrm>
        </p:grpSpPr>
        <p:sp>
          <p:nvSpPr>
            <p:cNvPr id="17" name="Rounded Rectangle 16"/>
            <p:cNvSpPr/>
            <p:nvPr/>
          </p:nvSpPr>
          <p:spPr>
            <a:xfrm>
              <a:off x="1358428" y="861120"/>
              <a:ext cx="14065878" cy="7341131"/>
            </a:xfrm>
            <a:prstGeom prst="roundRect">
              <a:avLst>
                <a:gd name="adj" fmla="val 1185"/>
              </a:avLst>
            </a:prstGeom>
            <a:solidFill>
              <a:schemeClr val="bg1">
                <a:alpha val="50000"/>
              </a:schemeClr>
            </a:solidFill>
            <a:ln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32704" y="861120"/>
              <a:ext cx="13425297" cy="9448740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Em mơ mình là cánh én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Gọi nắng xuân về muôn nơi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Trong veo nỗi niềm thương mến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Hoà trong rộn rã tiếng cười.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 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Em mơ mình là cơn gió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Giữa ngày nắng hạ nồng oi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Cùng mây bay đi đây đó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Đem mưa dịu mát muôn nơi.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 </a:t>
              </a:r>
            </a:p>
            <a:p>
              <a:pPr algn="just"/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Em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mơ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là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vầng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trăng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tỏ</a:t>
              </a:r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Lung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linh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giữa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trời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thu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xanh</a:t>
              </a:r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Vui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cùng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những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ngôi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sao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nhỏ</a:t>
              </a:r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Như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ngàn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đôi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mắt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long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lanh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.</a:t>
              </a: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Em </a:t>
              </a:r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mơ mình là ngọn lửa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Xua </a:t>
              </a:r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tan giá lạnh mùa đông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Đàn chim vui bay về tổ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Bữa cơm chiều quê ấm nồng</a:t>
              </a:r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...</a:t>
              </a:r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endParaRPr lang="vi-VN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Yêu từng dặm dài đất nước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Em mơ về con đường xa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Bốn mùa còn bao mơ ước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Ở phía chân trời bao la</a:t>
              </a:r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.</a:t>
              </a:r>
            </a:p>
            <a:p>
              <a:pPr algn="r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(Nguyễn L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ã</a:t>
              </a:r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m 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T</a:t>
              </a:r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hắng)</a:t>
              </a:r>
              <a:endParaRPr lang="vi-VN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1086852" y="3234437"/>
            <a:ext cx="856441" cy="796719"/>
          </a:xfrm>
          <a:custGeom>
            <a:avLst/>
            <a:gdLst/>
            <a:ahLst/>
            <a:cxnLst/>
            <a:rect l="l" t="t" r="r" b="b"/>
            <a:pathLst>
              <a:path w="2770740" h="2204958">
                <a:moveTo>
                  <a:pt x="0" y="0"/>
                </a:moveTo>
                <a:lnTo>
                  <a:pt x="2770740" y="0"/>
                </a:lnTo>
                <a:lnTo>
                  <a:pt x="2770740" y="2204958"/>
                </a:lnTo>
                <a:lnTo>
                  <a:pt x="0" y="220495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4932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668000" y="1806321"/>
            <a:ext cx="1298461" cy="1008683"/>
          </a:xfrm>
          <a:custGeom>
            <a:avLst/>
            <a:gdLst/>
            <a:ahLst/>
            <a:cxnLst/>
            <a:rect l="l" t="t" r="r" b="b"/>
            <a:pathLst>
              <a:path w="3462180" h="2791578">
                <a:moveTo>
                  <a:pt x="0" y="0"/>
                </a:moveTo>
                <a:lnTo>
                  <a:pt x="3462180" y="0"/>
                </a:lnTo>
                <a:lnTo>
                  <a:pt x="3462180" y="2791578"/>
                </a:lnTo>
                <a:lnTo>
                  <a:pt x="0" y="27915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017786" y="5194193"/>
            <a:ext cx="1673501" cy="1347225"/>
          </a:xfrm>
          <a:custGeom>
            <a:avLst/>
            <a:gdLst/>
            <a:ahLst/>
            <a:cxnLst/>
            <a:rect l="l" t="t" r="r" b="b"/>
            <a:pathLst>
              <a:path w="3115781" h="2571545">
                <a:moveTo>
                  <a:pt x="0" y="0"/>
                </a:moveTo>
                <a:lnTo>
                  <a:pt x="3115780" y="0"/>
                </a:lnTo>
                <a:lnTo>
                  <a:pt x="3115780" y="2571545"/>
                </a:lnTo>
                <a:lnTo>
                  <a:pt x="0" y="257154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5085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649249" y="5795884"/>
            <a:ext cx="1240733" cy="843793"/>
          </a:xfrm>
          <a:custGeom>
            <a:avLst/>
            <a:gdLst/>
            <a:ahLst/>
            <a:cxnLst/>
            <a:rect l="l" t="t" r="r" b="b"/>
            <a:pathLst>
              <a:path w="3451030" h="2903916">
                <a:moveTo>
                  <a:pt x="0" y="0"/>
                </a:moveTo>
                <a:lnTo>
                  <a:pt x="3451030" y="0"/>
                </a:lnTo>
                <a:lnTo>
                  <a:pt x="3451030" y="2903915"/>
                </a:lnTo>
                <a:lnTo>
                  <a:pt x="0" y="290391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rcRect/>
            <a:stretch>
              <a:fillRect r="-442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482007" y="3825642"/>
            <a:ext cx="2234507" cy="3032358"/>
          </a:xfrm>
          <a:custGeom>
            <a:avLst/>
            <a:gdLst/>
            <a:ahLst/>
            <a:cxnLst/>
            <a:rect l="l" t="t" r="r" b="b"/>
            <a:pathLst>
              <a:path w="4115022" h="5370655">
                <a:moveTo>
                  <a:pt x="0" y="0"/>
                </a:moveTo>
                <a:lnTo>
                  <a:pt x="4115022" y="0"/>
                </a:lnTo>
                <a:lnTo>
                  <a:pt x="4115022" y="5370655"/>
                </a:lnTo>
                <a:lnTo>
                  <a:pt x="0" y="53706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b="-3348"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558800" y="-401294"/>
            <a:ext cx="11367993" cy="1650127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466373" y="1203736"/>
            <a:ext cx="713179" cy="566711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VN-Yahoo" panose="02040603050506020204" pitchFamily="18" charset="0"/>
              </a:rPr>
              <a:t>1</a:t>
            </a:r>
            <a:endParaRPr lang="en-US" sz="3200" dirty="0">
              <a:solidFill>
                <a:schemeClr val="tx1"/>
              </a:solidFill>
              <a:latin typeface="SVN-Yahoo" panose="02040603050506020204" pitchFamily="18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450275" y="2852491"/>
            <a:ext cx="713179" cy="566711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VN-Yahoo" panose="02040603050506020204" pitchFamily="18" charset="0"/>
              </a:rPr>
              <a:t>2</a:t>
            </a:r>
            <a:endParaRPr lang="en-US" sz="3200" dirty="0">
              <a:solidFill>
                <a:schemeClr val="tx1"/>
              </a:solidFill>
              <a:latin typeface="SVN-Yahoo" panose="02040603050506020204" pitchFamily="18" charset="0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496571" y="4419079"/>
            <a:ext cx="713179" cy="566711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VN-Yahoo" panose="02040603050506020204" pitchFamily="18" charset="0"/>
              </a:rPr>
              <a:t>3</a:t>
            </a:r>
            <a:endParaRPr lang="en-US" sz="3200" dirty="0">
              <a:solidFill>
                <a:schemeClr val="tx1"/>
              </a:solidFill>
              <a:latin typeface="SVN-Yahoo" panose="02040603050506020204" pitchFamily="18" charset="0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9763296" y="1767307"/>
            <a:ext cx="713179" cy="566711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VN-Yahoo" panose="02040603050506020204" pitchFamily="18" charset="0"/>
              </a:rPr>
              <a:t>4</a:t>
            </a:r>
            <a:endParaRPr lang="en-US" sz="3200" dirty="0">
              <a:solidFill>
                <a:schemeClr val="tx1"/>
              </a:solidFill>
              <a:latin typeface="SVN-Yahoo" panose="02040603050506020204" pitchFamily="18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9809592" y="3333895"/>
            <a:ext cx="713179" cy="566711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VN-Yahoo" panose="02040603050506020204" pitchFamily="18" charset="0"/>
              </a:rPr>
              <a:t>5</a:t>
            </a:r>
            <a:endParaRPr lang="en-US" sz="3200" dirty="0">
              <a:solidFill>
                <a:schemeClr val="tx1"/>
              </a:solidFill>
              <a:latin typeface="SVN-Yaho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227" y="5422258"/>
            <a:ext cx="6385097" cy="14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5486400"/>
            <a:ext cx="1529334" cy="2743200"/>
          </a:xfrm>
          <a:custGeom>
            <a:avLst/>
            <a:gdLst/>
            <a:ahLst/>
            <a:cxnLst/>
            <a:rect l="l" t="t" r="r" b="b"/>
            <a:pathLst>
              <a:path w="2294001" h="4114800">
                <a:moveTo>
                  <a:pt x="0" y="0"/>
                </a:moveTo>
                <a:lnTo>
                  <a:pt x="2294001" y="0"/>
                </a:lnTo>
                <a:lnTo>
                  <a:pt x="22940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9334" y="5486400"/>
            <a:ext cx="1429893" cy="2743200"/>
          </a:xfrm>
          <a:custGeom>
            <a:avLst/>
            <a:gdLst/>
            <a:ahLst/>
            <a:cxnLst/>
            <a:rect l="l" t="t" r="r" b="b"/>
            <a:pathLst>
              <a:path w="2144839" h="4114800">
                <a:moveTo>
                  <a:pt x="0" y="0"/>
                </a:moveTo>
                <a:lnTo>
                  <a:pt x="2144839" y="0"/>
                </a:lnTo>
                <a:lnTo>
                  <a:pt x="21448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59228" y="5486400"/>
            <a:ext cx="1667637" cy="2743200"/>
          </a:xfrm>
          <a:custGeom>
            <a:avLst/>
            <a:gdLst/>
            <a:ahLst/>
            <a:cxnLst/>
            <a:rect l="l" t="t" r="r" b="b"/>
            <a:pathLst>
              <a:path w="2501456" h="4114800">
                <a:moveTo>
                  <a:pt x="0" y="0"/>
                </a:moveTo>
                <a:lnTo>
                  <a:pt x="2501455" y="0"/>
                </a:lnTo>
                <a:lnTo>
                  <a:pt x="25014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626864" y="5486400"/>
            <a:ext cx="1529334" cy="2743200"/>
          </a:xfrm>
          <a:custGeom>
            <a:avLst/>
            <a:gdLst/>
            <a:ahLst/>
            <a:cxnLst/>
            <a:rect l="l" t="t" r="r" b="b"/>
            <a:pathLst>
              <a:path w="2294001" h="4114800">
                <a:moveTo>
                  <a:pt x="0" y="0"/>
                </a:moveTo>
                <a:lnTo>
                  <a:pt x="2294001" y="0"/>
                </a:lnTo>
                <a:lnTo>
                  <a:pt x="22940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156198" y="5486400"/>
            <a:ext cx="1429893" cy="2743200"/>
          </a:xfrm>
          <a:custGeom>
            <a:avLst/>
            <a:gdLst/>
            <a:ahLst/>
            <a:cxnLst/>
            <a:rect l="l" t="t" r="r" b="b"/>
            <a:pathLst>
              <a:path w="2144840" h="4114800">
                <a:moveTo>
                  <a:pt x="0" y="0"/>
                </a:moveTo>
                <a:lnTo>
                  <a:pt x="2144840" y="0"/>
                </a:lnTo>
                <a:lnTo>
                  <a:pt x="21448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586092" y="5486400"/>
            <a:ext cx="1667637" cy="2743200"/>
          </a:xfrm>
          <a:custGeom>
            <a:avLst/>
            <a:gdLst/>
            <a:ahLst/>
            <a:cxnLst/>
            <a:rect l="l" t="t" r="r" b="b"/>
            <a:pathLst>
              <a:path w="2501456" h="4114800">
                <a:moveTo>
                  <a:pt x="0" y="0"/>
                </a:moveTo>
                <a:lnTo>
                  <a:pt x="2501455" y="0"/>
                </a:lnTo>
                <a:lnTo>
                  <a:pt x="25014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253728" y="5486400"/>
            <a:ext cx="1529334" cy="2743200"/>
          </a:xfrm>
          <a:custGeom>
            <a:avLst/>
            <a:gdLst/>
            <a:ahLst/>
            <a:cxnLst/>
            <a:rect l="l" t="t" r="r" b="b"/>
            <a:pathLst>
              <a:path w="2294001" h="4114800">
                <a:moveTo>
                  <a:pt x="0" y="0"/>
                </a:moveTo>
                <a:lnTo>
                  <a:pt x="2294001" y="0"/>
                </a:lnTo>
                <a:lnTo>
                  <a:pt x="22940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783062" y="5486400"/>
            <a:ext cx="1429893" cy="2743200"/>
          </a:xfrm>
          <a:custGeom>
            <a:avLst/>
            <a:gdLst/>
            <a:ahLst/>
            <a:cxnLst/>
            <a:rect l="l" t="t" r="r" b="b"/>
            <a:pathLst>
              <a:path w="2144840" h="4114800">
                <a:moveTo>
                  <a:pt x="0" y="0"/>
                </a:moveTo>
                <a:lnTo>
                  <a:pt x="2144839" y="0"/>
                </a:lnTo>
                <a:lnTo>
                  <a:pt x="21448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76401" y="17585"/>
            <a:ext cx="9502455" cy="58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660400" y="330200"/>
            <a:ext cx="1565627" cy="1260064"/>
          </a:xfrm>
          <a:prstGeom prst="cloud">
            <a:avLst/>
          </a:prstGeom>
          <a:solidFill>
            <a:schemeClr val="bg1"/>
          </a:solidFill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dirty="0">
                <a:solidFill>
                  <a:schemeClr val="tx1"/>
                </a:solidFill>
                <a:latin typeface="SVN-Yahoo" panose="02040603050506020204" pitchFamily="18" charset="0"/>
              </a:rPr>
              <a:t>1</a:t>
            </a:r>
            <a:endParaRPr lang="en-US" sz="6400" dirty="0">
              <a:solidFill>
                <a:schemeClr val="tx1"/>
              </a:solidFill>
              <a:latin typeface="SVN-Yaho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87600" y="249032"/>
            <a:ext cx="9194800" cy="1422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Mỗi mùa, bạn nhỏ đã mơ ước điều gì?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hãy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nối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sao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cho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đúng</a:t>
            </a:r>
            <a:endParaRPr lang="vi-VN" sz="13267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1032227" y="2230232"/>
            <a:ext cx="2726973" cy="812800"/>
          </a:xfrm>
          <a:prstGeom prst="hexagon">
            <a:avLst/>
          </a:prstGeom>
          <a:ln w="76200">
            <a:solidFill>
              <a:srgbClr val="F3618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Mùa</a:t>
            </a:r>
            <a:r>
              <a:rPr lang="en-US" sz="3200" b="1" dirty="0"/>
              <a:t> </a:t>
            </a:r>
            <a:r>
              <a:rPr lang="en-US" sz="3200" b="1" dirty="0" err="1"/>
              <a:t>xuân</a:t>
            </a:r>
            <a:endParaRPr lang="en-US" sz="3200" b="1" dirty="0"/>
          </a:p>
        </p:txBody>
      </p:sp>
      <p:sp>
        <p:nvSpPr>
          <p:cNvPr id="7" name="Hexagon 6"/>
          <p:cNvSpPr/>
          <p:nvPr/>
        </p:nvSpPr>
        <p:spPr>
          <a:xfrm>
            <a:off x="1024970" y="3297032"/>
            <a:ext cx="2726973" cy="812800"/>
          </a:xfrm>
          <a:prstGeom prst="hexagon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Mùa</a:t>
            </a:r>
            <a:r>
              <a:rPr lang="en-US" sz="3200" b="1" dirty="0"/>
              <a:t> </a:t>
            </a:r>
            <a:r>
              <a:rPr lang="en-US" sz="3200" b="1" dirty="0" err="1"/>
              <a:t>hạ</a:t>
            </a:r>
            <a:endParaRPr lang="en-US" sz="3200" b="1" dirty="0"/>
          </a:p>
        </p:txBody>
      </p:sp>
      <p:sp>
        <p:nvSpPr>
          <p:cNvPr id="8" name="Hexagon 7"/>
          <p:cNvSpPr/>
          <p:nvPr/>
        </p:nvSpPr>
        <p:spPr>
          <a:xfrm>
            <a:off x="1046741" y="4347083"/>
            <a:ext cx="2726973" cy="812800"/>
          </a:xfrm>
          <a:prstGeom prst="hexagon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Mùa</a:t>
            </a:r>
            <a:r>
              <a:rPr lang="en-US" sz="3200" b="1" dirty="0"/>
              <a:t> </a:t>
            </a:r>
            <a:r>
              <a:rPr lang="en-US" sz="3200" b="1" dirty="0" err="1"/>
              <a:t>thu</a:t>
            </a:r>
            <a:endParaRPr lang="en-US" sz="3200" b="1" dirty="0"/>
          </a:p>
        </p:txBody>
      </p:sp>
      <p:sp>
        <p:nvSpPr>
          <p:cNvPr id="9" name="Hexagon 8"/>
          <p:cNvSpPr/>
          <p:nvPr/>
        </p:nvSpPr>
        <p:spPr>
          <a:xfrm>
            <a:off x="1008036" y="5414791"/>
            <a:ext cx="2726973" cy="812800"/>
          </a:xfrm>
          <a:prstGeom prst="hexagon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Mùa</a:t>
            </a:r>
            <a:r>
              <a:rPr lang="en-US" sz="3200" b="1" dirty="0"/>
              <a:t> </a:t>
            </a:r>
            <a:r>
              <a:rPr lang="en-US" sz="3200" b="1" dirty="0" err="1"/>
              <a:t>đông</a:t>
            </a:r>
            <a:endParaRPr lang="en-US" sz="3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622800" y="2230232"/>
            <a:ext cx="6577391" cy="812800"/>
          </a:xfrm>
          <a:prstGeom prst="round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Mơ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mình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ngọn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lửa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15543" y="3297032"/>
            <a:ext cx="6577391" cy="812800"/>
          </a:xfrm>
          <a:prstGeom prst="round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Mơ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mình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cơn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gió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37314" y="4347083"/>
            <a:ext cx="6577391" cy="812800"/>
          </a:xfrm>
          <a:prstGeom prst="round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Mơ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mình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vầng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trăng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tỏ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98609" y="5414791"/>
            <a:ext cx="6577391" cy="812800"/>
          </a:xfrm>
          <a:prstGeom prst="round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Mơ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mình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cánh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én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reeform 10"/>
          <p:cNvSpPr/>
          <p:nvPr/>
        </p:nvSpPr>
        <p:spPr>
          <a:xfrm>
            <a:off x="10579705" y="5310786"/>
            <a:ext cx="1270000" cy="1020809"/>
          </a:xfrm>
          <a:custGeom>
            <a:avLst/>
            <a:gdLst/>
            <a:ahLst/>
            <a:cxnLst/>
            <a:rect l="l" t="t" r="r" b="b"/>
            <a:pathLst>
              <a:path w="2770740" h="2204958">
                <a:moveTo>
                  <a:pt x="0" y="0"/>
                </a:moveTo>
                <a:lnTo>
                  <a:pt x="2770740" y="0"/>
                </a:lnTo>
                <a:lnTo>
                  <a:pt x="2770740" y="2204958"/>
                </a:lnTo>
                <a:lnTo>
                  <a:pt x="0" y="2204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932"/>
            </a:stretch>
          </a:blipFill>
        </p:spPr>
      </p:sp>
      <p:sp>
        <p:nvSpPr>
          <p:cNvPr id="15" name="Freeform 11"/>
          <p:cNvSpPr/>
          <p:nvPr/>
        </p:nvSpPr>
        <p:spPr>
          <a:xfrm>
            <a:off x="10550960" y="2113531"/>
            <a:ext cx="1298461" cy="1008683"/>
          </a:xfrm>
          <a:custGeom>
            <a:avLst/>
            <a:gdLst/>
            <a:ahLst/>
            <a:cxnLst/>
            <a:rect l="l" t="t" r="r" b="b"/>
            <a:pathLst>
              <a:path w="3462180" h="2791578">
                <a:moveTo>
                  <a:pt x="0" y="0"/>
                </a:moveTo>
                <a:lnTo>
                  <a:pt x="3462180" y="0"/>
                </a:lnTo>
                <a:lnTo>
                  <a:pt x="3462180" y="2791578"/>
                </a:lnTo>
                <a:lnTo>
                  <a:pt x="0" y="27915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2"/>
          <p:cNvSpPr/>
          <p:nvPr/>
        </p:nvSpPr>
        <p:spPr>
          <a:xfrm>
            <a:off x="10728722" y="4272902"/>
            <a:ext cx="1177015" cy="978817"/>
          </a:xfrm>
          <a:custGeom>
            <a:avLst/>
            <a:gdLst/>
            <a:ahLst/>
            <a:cxnLst/>
            <a:rect l="l" t="t" r="r" b="b"/>
            <a:pathLst>
              <a:path w="3115781" h="2571545">
                <a:moveTo>
                  <a:pt x="0" y="0"/>
                </a:moveTo>
                <a:lnTo>
                  <a:pt x="3115780" y="0"/>
                </a:lnTo>
                <a:lnTo>
                  <a:pt x="3115780" y="2571545"/>
                </a:lnTo>
                <a:lnTo>
                  <a:pt x="0" y="25715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 b="-5085"/>
            </a:stretch>
          </a:blipFill>
        </p:spPr>
      </p:sp>
      <p:sp>
        <p:nvSpPr>
          <p:cNvPr id="17" name="Freeform 13"/>
          <p:cNvSpPr/>
          <p:nvPr/>
        </p:nvSpPr>
        <p:spPr>
          <a:xfrm>
            <a:off x="10594338" y="3206103"/>
            <a:ext cx="1240733" cy="955732"/>
          </a:xfrm>
          <a:custGeom>
            <a:avLst/>
            <a:gdLst/>
            <a:ahLst/>
            <a:cxnLst/>
            <a:rect l="l" t="t" r="r" b="b"/>
            <a:pathLst>
              <a:path w="3451030" h="2903916">
                <a:moveTo>
                  <a:pt x="0" y="0"/>
                </a:moveTo>
                <a:lnTo>
                  <a:pt x="3451030" y="0"/>
                </a:lnTo>
                <a:lnTo>
                  <a:pt x="3451030" y="2903915"/>
                </a:lnTo>
                <a:lnTo>
                  <a:pt x="0" y="29039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 r="-4422"/>
            </a:stretch>
          </a:blipFill>
        </p:spPr>
      </p:sp>
      <p:cxnSp>
        <p:nvCxnSpPr>
          <p:cNvPr id="19" name="Straight Connector 18"/>
          <p:cNvCxnSpPr>
            <a:stCxn id="5" idx="0"/>
            <a:endCxn id="13" idx="1"/>
          </p:cNvCxnSpPr>
          <p:nvPr/>
        </p:nvCxnSpPr>
        <p:spPr>
          <a:xfrm>
            <a:off x="3759200" y="2636632"/>
            <a:ext cx="839409" cy="3184559"/>
          </a:xfrm>
          <a:prstGeom prst="line">
            <a:avLst/>
          </a:prstGeom>
          <a:ln w="130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1" idx="1"/>
          </p:cNvCxnSpPr>
          <p:nvPr/>
        </p:nvCxnSpPr>
        <p:spPr>
          <a:xfrm>
            <a:off x="3773714" y="3703432"/>
            <a:ext cx="841829" cy="0"/>
          </a:xfrm>
          <a:prstGeom prst="line">
            <a:avLst/>
          </a:prstGeom>
          <a:ln w="130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1"/>
          </p:cNvCxnSpPr>
          <p:nvPr/>
        </p:nvCxnSpPr>
        <p:spPr>
          <a:xfrm flipH="1">
            <a:off x="3785810" y="4753483"/>
            <a:ext cx="851505" cy="21340"/>
          </a:xfrm>
          <a:prstGeom prst="line">
            <a:avLst/>
          </a:prstGeom>
          <a:ln w="130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1"/>
          </p:cNvCxnSpPr>
          <p:nvPr/>
        </p:nvCxnSpPr>
        <p:spPr>
          <a:xfrm flipH="1">
            <a:off x="3743718" y="2636632"/>
            <a:ext cx="879082" cy="3228549"/>
          </a:xfrm>
          <a:prstGeom prst="line">
            <a:avLst/>
          </a:prstGeom>
          <a:ln w="130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87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660400" y="330200"/>
            <a:ext cx="1565627" cy="1260064"/>
          </a:xfrm>
          <a:prstGeom prst="cloud">
            <a:avLst/>
          </a:prstGeom>
          <a:solidFill>
            <a:schemeClr val="bg1"/>
          </a:solidFill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dirty="0">
                <a:solidFill>
                  <a:schemeClr val="tx1"/>
                </a:solidFill>
                <a:latin typeface="SVN-Yahoo" panose="02040603050506020204" pitchFamily="18" charset="0"/>
              </a:rPr>
              <a:t>2</a:t>
            </a:r>
            <a:endParaRPr lang="en-US" sz="6400" dirty="0">
              <a:solidFill>
                <a:schemeClr val="tx1"/>
              </a:solidFill>
              <a:latin typeface="SVN-Yaho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87600" y="330200"/>
            <a:ext cx="9194800" cy="1260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3618D"/>
                </a:solidFill>
              </a:rPr>
              <a:t>Cùng bạn hỏi – đáp về lí do bạn nhỏ có những mơ ước đó trong mỗi mùa.</a:t>
            </a:r>
            <a:endParaRPr lang="vi-VN" sz="11067" b="1" dirty="0">
              <a:ln w="3175">
                <a:solidFill>
                  <a:sysClr val="windowText" lastClr="000000"/>
                </a:solidFill>
              </a:ln>
              <a:solidFill>
                <a:srgbClr val="F3618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2801" y="3271459"/>
            <a:ext cx="8370903" cy="33757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2667" b="1" dirty="0"/>
              <a:t>1/</a:t>
            </a:r>
            <a:r>
              <a:rPr lang="vi-VN" sz="2667" b="1" dirty="0"/>
              <a:t> </a:t>
            </a:r>
            <a:r>
              <a:rPr lang="vi-VN" sz="2667" b="1" dirty="0"/>
              <a:t>Vì sao bạn nhỏ mơ là cơn gió?</a:t>
            </a:r>
          </a:p>
          <a:p>
            <a:r>
              <a:rPr lang="vi-VN" sz="2667" dirty="0"/>
              <a:t>- Vì bạn nhỏ muốn cùng mây bay đi đây đó, đem mưa dịu mát khắp muôn nơi vào những ngày hè nắng gắt.</a:t>
            </a:r>
          </a:p>
          <a:p>
            <a:r>
              <a:rPr lang="en-US" sz="2667" b="1" dirty="0"/>
              <a:t>2/</a:t>
            </a:r>
            <a:r>
              <a:rPr lang="vi-VN" sz="2667" b="1" dirty="0"/>
              <a:t> </a:t>
            </a:r>
            <a:r>
              <a:rPr lang="vi-VN" sz="2667" b="1" dirty="0"/>
              <a:t>Vì sao bạn nhỏ mơ là vầng trăng tỏ?</a:t>
            </a:r>
          </a:p>
          <a:p>
            <a:r>
              <a:rPr lang="vi-VN" sz="2667" dirty="0"/>
              <a:t>- Vì bạn nhỏ muốn được sáng lung linh giữa bầu trời và vui đùa cùng những ngôi sao nhỏ.</a:t>
            </a:r>
          </a:p>
          <a:p>
            <a:r>
              <a:rPr lang="en-US" sz="2667" b="1" dirty="0"/>
              <a:t>3/</a:t>
            </a:r>
            <a:r>
              <a:rPr lang="vi-VN" sz="2667" b="1" dirty="0"/>
              <a:t> </a:t>
            </a:r>
            <a:r>
              <a:rPr lang="vi-VN" sz="2667" b="1" dirty="0"/>
              <a:t>Vì sao bạn nhỏ mơ là ngọn lửa?</a:t>
            </a:r>
          </a:p>
          <a:p>
            <a:r>
              <a:rPr lang="vi-VN" sz="2667" dirty="0"/>
              <a:t>- Vì bạn nhỏ muốn xua tan cái giá lạnh mùa đông.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704" y="3624601"/>
            <a:ext cx="2991363" cy="299136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12800" y="1752600"/>
            <a:ext cx="10871200" cy="127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933" b="1" dirty="0">
                <a:ln w="3175">
                  <a:noFill/>
                </a:ln>
                <a:solidFill>
                  <a:schemeClr val="tx1"/>
                </a:solidFill>
              </a:rPr>
              <a:t>M: 	- </a:t>
            </a:r>
            <a:r>
              <a:rPr lang="en-US" sz="2933" b="1" dirty="0" err="1">
                <a:ln w="3175">
                  <a:noFill/>
                </a:ln>
                <a:solidFill>
                  <a:schemeClr val="tx1"/>
                </a:solidFill>
              </a:rPr>
              <a:t>Vì</a:t>
            </a:r>
            <a:r>
              <a:rPr lang="en-US" sz="2933" b="1" dirty="0">
                <a:ln w="3175"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sz="2933" b="1" dirty="0" err="1">
                <a:ln w="3175">
                  <a:noFill/>
                </a:ln>
                <a:solidFill>
                  <a:schemeClr val="tx1"/>
                </a:solidFill>
              </a:rPr>
              <a:t>sao</a:t>
            </a:r>
            <a:r>
              <a:rPr lang="en-US" sz="2933" b="1" dirty="0">
                <a:ln w="3175"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sz="2933" b="1" dirty="0" err="1">
                <a:ln w="3175">
                  <a:noFill/>
                </a:ln>
                <a:solidFill>
                  <a:schemeClr val="tx1"/>
                </a:solidFill>
              </a:rPr>
              <a:t>bạn</a:t>
            </a:r>
            <a:r>
              <a:rPr lang="en-US" sz="2933" b="1" dirty="0">
                <a:ln w="3175"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sz="2933" b="1" dirty="0" err="1">
                <a:ln w="3175">
                  <a:noFill/>
                </a:ln>
                <a:solidFill>
                  <a:schemeClr val="tx1"/>
                </a:solidFill>
              </a:rPr>
              <a:t>nhỏ</a:t>
            </a:r>
            <a:r>
              <a:rPr lang="en-US" sz="2933" b="1" dirty="0">
                <a:ln w="3175"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sz="2933" b="1" dirty="0" err="1">
                <a:ln w="3175">
                  <a:noFill/>
                </a:ln>
                <a:solidFill>
                  <a:schemeClr val="tx1"/>
                </a:solidFill>
              </a:rPr>
              <a:t>mơ</a:t>
            </a:r>
            <a:r>
              <a:rPr lang="en-US" sz="2933" b="1" dirty="0">
                <a:ln w="3175"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sz="2933" b="1" dirty="0" err="1">
                <a:ln w="3175">
                  <a:noFill/>
                </a:ln>
                <a:solidFill>
                  <a:schemeClr val="tx1"/>
                </a:solidFill>
              </a:rPr>
              <a:t>làm</a:t>
            </a:r>
            <a:r>
              <a:rPr lang="en-US" sz="2933" b="1" dirty="0">
                <a:ln w="3175"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sz="2933" b="1" dirty="0" err="1">
                <a:ln w="3175">
                  <a:noFill/>
                </a:ln>
                <a:solidFill>
                  <a:schemeClr val="tx1"/>
                </a:solidFill>
              </a:rPr>
              <a:t>cánh</a:t>
            </a:r>
            <a:r>
              <a:rPr lang="en-US" sz="2933" b="1" dirty="0">
                <a:ln w="3175"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sz="2933" b="1" dirty="0" err="1">
                <a:ln w="3175">
                  <a:noFill/>
                </a:ln>
                <a:solidFill>
                  <a:schemeClr val="tx1"/>
                </a:solidFill>
              </a:rPr>
              <a:t>én</a:t>
            </a:r>
            <a:r>
              <a:rPr lang="en-US" sz="2933" b="1" dirty="0">
                <a:ln w="3175">
                  <a:noFill/>
                </a:ln>
                <a:solidFill>
                  <a:schemeClr val="tx1"/>
                </a:solidFill>
              </a:rPr>
              <a:t>?</a:t>
            </a:r>
          </a:p>
          <a:p>
            <a:pPr algn="just"/>
            <a:r>
              <a:rPr lang="en-US" sz="2933" b="1" dirty="0">
                <a:ln w="3175">
                  <a:noFill/>
                </a:ln>
                <a:solidFill>
                  <a:schemeClr val="tx1"/>
                </a:solidFill>
              </a:rPr>
              <a:t>	- </a:t>
            </a:r>
            <a:r>
              <a:rPr lang="en-US" sz="2933" b="1" dirty="0" err="1">
                <a:ln w="3175">
                  <a:noFill/>
                </a:ln>
                <a:solidFill>
                  <a:schemeClr val="tx1"/>
                </a:solidFill>
              </a:rPr>
              <a:t>Vì</a:t>
            </a:r>
            <a:r>
              <a:rPr lang="en-US" sz="2933" b="1" dirty="0">
                <a:ln w="3175"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sz="2933" b="1" dirty="0" err="1">
                <a:ln w="3175">
                  <a:noFill/>
                </a:ln>
                <a:solidFill>
                  <a:schemeClr val="tx1"/>
                </a:solidFill>
              </a:rPr>
              <a:t>bạn</a:t>
            </a:r>
            <a:r>
              <a:rPr lang="en-US" sz="2933" b="1" dirty="0">
                <a:ln w="3175"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sz="2933" b="1" dirty="0" err="1">
                <a:ln w="3175">
                  <a:noFill/>
                </a:ln>
                <a:solidFill>
                  <a:schemeClr val="tx1"/>
                </a:solidFill>
              </a:rPr>
              <a:t>nhỏ</a:t>
            </a:r>
            <a:r>
              <a:rPr lang="en-US" sz="2933" b="1" dirty="0">
                <a:ln w="3175"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sz="2933" b="1" dirty="0" err="1">
                <a:ln w="3175">
                  <a:noFill/>
                </a:ln>
                <a:solidFill>
                  <a:schemeClr val="tx1"/>
                </a:solidFill>
              </a:rPr>
              <a:t>muốn</a:t>
            </a:r>
            <a:r>
              <a:rPr lang="en-US" sz="2933" b="1" dirty="0">
                <a:ln w="3175"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sz="2933" b="1" dirty="0" err="1">
                <a:ln w="3175">
                  <a:noFill/>
                </a:ln>
                <a:solidFill>
                  <a:schemeClr val="tx1"/>
                </a:solidFill>
              </a:rPr>
              <a:t>gọi</a:t>
            </a:r>
            <a:r>
              <a:rPr lang="en-US" sz="2933" b="1" dirty="0">
                <a:ln w="3175"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sz="2933" b="1" dirty="0" err="1">
                <a:ln w="3175">
                  <a:noFill/>
                </a:ln>
                <a:solidFill>
                  <a:schemeClr val="tx1"/>
                </a:solidFill>
              </a:rPr>
              <a:t>mùa</a:t>
            </a:r>
            <a:r>
              <a:rPr lang="en-US" sz="2933" b="1" dirty="0">
                <a:ln w="3175"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sz="2933" b="1" dirty="0" err="1">
                <a:ln w="3175">
                  <a:noFill/>
                </a:ln>
                <a:solidFill>
                  <a:schemeClr val="tx1"/>
                </a:solidFill>
              </a:rPr>
              <a:t>xuân</a:t>
            </a:r>
            <a:r>
              <a:rPr lang="en-US" sz="2933" b="1" dirty="0">
                <a:ln w="3175"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sz="2933" b="1" dirty="0" err="1">
                <a:ln w="3175">
                  <a:noFill/>
                </a:ln>
                <a:solidFill>
                  <a:schemeClr val="tx1"/>
                </a:solidFill>
              </a:rPr>
              <a:t>ấm</a:t>
            </a:r>
            <a:r>
              <a:rPr lang="en-US" sz="2933" b="1" dirty="0">
                <a:ln w="3175"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sz="2933" b="1" dirty="0" err="1">
                <a:ln w="3175">
                  <a:noFill/>
                </a:ln>
                <a:solidFill>
                  <a:schemeClr val="tx1"/>
                </a:solidFill>
              </a:rPr>
              <a:t>áp</a:t>
            </a:r>
            <a:r>
              <a:rPr lang="en-US" sz="2933" b="1" dirty="0">
                <a:ln w="3175">
                  <a:noFill/>
                </a:ln>
                <a:solidFill>
                  <a:schemeClr val="tx1"/>
                </a:solidFill>
              </a:rPr>
              <a:t>, </a:t>
            </a:r>
            <a:r>
              <a:rPr lang="en-US" sz="2933" b="1" dirty="0" err="1">
                <a:ln w="3175">
                  <a:noFill/>
                </a:ln>
                <a:solidFill>
                  <a:schemeClr val="tx1"/>
                </a:solidFill>
              </a:rPr>
              <a:t>tươi</a:t>
            </a:r>
            <a:r>
              <a:rPr lang="en-US" sz="2933" b="1" dirty="0">
                <a:ln w="3175"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sz="2933" b="1" dirty="0" err="1">
                <a:ln w="3175">
                  <a:noFill/>
                </a:ln>
                <a:solidFill>
                  <a:schemeClr val="tx1"/>
                </a:solidFill>
              </a:rPr>
              <a:t>vui</a:t>
            </a:r>
            <a:r>
              <a:rPr lang="en-US" sz="2933" b="1" dirty="0">
                <a:ln w="3175"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sz="2933" b="1" dirty="0" err="1">
                <a:ln w="3175">
                  <a:noFill/>
                </a:ln>
                <a:solidFill>
                  <a:schemeClr val="tx1"/>
                </a:solidFill>
              </a:rPr>
              <a:t>trở</a:t>
            </a:r>
            <a:r>
              <a:rPr lang="en-US" sz="2933" b="1" dirty="0">
                <a:ln w="3175"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sz="2933" b="1" dirty="0" err="1">
                <a:ln w="3175">
                  <a:noFill/>
                </a:ln>
                <a:solidFill>
                  <a:schemeClr val="tx1"/>
                </a:solidFill>
              </a:rPr>
              <a:t>về</a:t>
            </a:r>
            <a:endParaRPr lang="vi-VN" sz="7667" b="1" dirty="0">
              <a:ln w="3175"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2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660400" y="330200"/>
            <a:ext cx="1565627" cy="1260064"/>
          </a:xfrm>
          <a:prstGeom prst="cloud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SVN-Yahoo" panose="02040603050506020204" pitchFamily="18" charset="0"/>
              </a:rPr>
              <a:t>3</a:t>
            </a:r>
            <a:endParaRPr lang="en-US" sz="6400" dirty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SVN-Yaho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87600" y="249032"/>
            <a:ext cx="9499600" cy="1422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933" b="1" dirty="0">
                <a:solidFill>
                  <a:schemeClr val="accent4">
                    <a:lumMod val="75000"/>
                  </a:schemeClr>
                </a:solidFill>
              </a:rPr>
              <a:t>Theo mơ ước của bạn nhỏ, khung cảnh mỗi mùa hiện ra có gì đẹp? Em thích khung cảnh nào nhất? Vì sao?</a:t>
            </a:r>
            <a:endParaRPr lang="vi-VN" sz="7667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0401" y="1905000"/>
            <a:ext cx="8107207" cy="2844800"/>
            <a:chOff x="990600" y="2857500"/>
            <a:chExt cx="12160811" cy="4267200"/>
          </a:xfrm>
        </p:grpSpPr>
        <p:sp>
          <p:nvSpPr>
            <p:cNvPr id="8" name="Rectangle 7"/>
            <p:cNvSpPr/>
            <p:nvPr/>
          </p:nvSpPr>
          <p:spPr>
            <a:xfrm>
              <a:off x="990600" y="2857500"/>
              <a:ext cx="12160811" cy="426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42999" y="3009900"/>
              <a:ext cx="11811000" cy="40164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>
                <a:buSzPts val="1000"/>
                <a:tabLst>
                  <a:tab pos="304815" algn="l"/>
                </a:tabLst>
              </a:pPr>
              <a:r>
                <a:rPr lang="vi-VN" sz="2400" dirty="0"/>
                <a:t>Theo mơ ước của bạn nhỏ, khung cảnh mỗi mùa hiện ra đều mang những nét đặc trưng riêng của từng mùa </a:t>
              </a:r>
              <a:endParaRPr lang="en-US" sz="2400" dirty="0"/>
            </a:p>
            <a:p>
              <a:pPr marL="304815" indent="-304815" algn="just">
                <a:buSzPts val="1000"/>
                <a:buFont typeface="Wingdings" panose="05000000000000000000" pitchFamily="2" charset="2"/>
                <a:buChar char="§"/>
                <a:tabLst>
                  <a:tab pos="304815" algn="l"/>
                </a:tabLst>
              </a:pPr>
              <a:r>
                <a:rPr lang="en-US" sz="2400" b="1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Mùa</a:t>
              </a:r>
              <a:r>
                <a:rPr lang="en-US" sz="2400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xuân</a:t>
              </a:r>
              <a:r>
                <a:rPr lang="en-US" sz="2400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: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nắng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muôn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nơi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rộn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rã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tiếng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cười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.</a:t>
              </a:r>
              <a:endParaRPr lang="en-US" sz="2400" dirty="0">
                <a:ea typeface="Calibri" panose="020F0502020204030204" pitchFamily="34" charset="0"/>
              </a:endParaRPr>
            </a:p>
            <a:p>
              <a:pPr marL="304815" indent="-304815" algn="just">
                <a:buSzPts val="1000"/>
                <a:buFont typeface="Wingdings" panose="05000000000000000000" pitchFamily="2" charset="2"/>
                <a:buChar char="§"/>
                <a:tabLst>
                  <a:tab pos="304815" algn="l"/>
                </a:tabLst>
              </a:pPr>
              <a:r>
                <a:rPr lang="en-US" sz="2400" b="1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Mùa</a:t>
              </a:r>
              <a:r>
                <a:rPr lang="en-US" sz="2400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hạ</a:t>
              </a:r>
              <a:r>
                <a:rPr lang="en-US" sz="2400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: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nắng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oi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nồng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mây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gió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dịu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mát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.</a:t>
              </a:r>
              <a:endParaRPr lang="en-US" sz="2400" dirty="0">
                <a:ea typeface="Calibri" panose="020F0502020204030204" pitchFamily="34" charset="0"/>
              </a:endParaRPr>
            </a:p>
            <a:p>
              <a:pPr marL="304815" indent="-304815" algn="just">
                <a:buSzPts val="1000"/>
                <a:buFont typeface="Wingdings" panose="05000000000000000000" pitchFamily="2" charset="2"/>
                <a:buChar char="§"/>
                <a:tabLst>
                  <a:tab pos="304815" algn="l"/>
                </a:tabLst>
              </a:pPr>
              <a:r>
                <a:rPr lang="en-US" sz="2400" b="1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Mùa</a:t>
              </a:r>
              <a:r>
                <a:rPr lang="en-US" sz="2400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thu</a:t>
              </a:r>
              <a:r>
                <a:rPr lang="en-US" sz="2400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: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vầng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trăng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tỏ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lung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linh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những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ngôi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sao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nhỏ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như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ngàn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con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mắt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long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lanh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.</a:t>
              </a:r>
              <a:endParaRPr lang="en-US" sz="2400" dirty="0">
                <a:ea typeface="Calibri" panose="020F0502020204030204" pitchFamily="34" charset="0"/>
              </a:endParaRPr>
            </a:p>
            <a:p>
              <a:pPr marL="304815" indent="-304815" algn="just">
                <a:buSzPts val="1000"/>
                <a:buFont typeface="Wingdings" panose="05000000000000000000" pitchFamily="2" charset="2"/>
                <a:buChar char="§"/>
                <a:tabLst>
                  <a:tab pos="304815" algn="l"/>
                </a:tabLst>
              </a:pPr>
              <a:r>
                <a:rPr lang="en-US" sz="2400" b="1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Mùa</a:t>
              </a:r>
              <a:r>
                <a:rPr lang="en-US" sz="2400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đông</a:t>
              </a:r>
              <a:r>
                <a:rPr lang="en-US" sz="2400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: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giá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lạnh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bữa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cơm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ấm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nồng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.</a:t>
              </a:r>
              <a:endParaRPr lang="en-US" sz="2400" dirty="0">
                <a:ea typeface="Calibri" panose="020F050202020403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60400" y="4894664"/>
            <a:ext cx="8107207" cy="1077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Em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thích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khung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cảnh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mùa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đông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nhất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bởi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mặc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dù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giá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lạnh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nhưng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ảnh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đàn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chim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bay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về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tổ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bữa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cơm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ấm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nồng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tạo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cảm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giác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đầm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ấm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hạnh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phúc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khi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tụ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tập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, sum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vầy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gia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đình</a:t>
            </a:r>
            <a:r>
              <a:rPr lang="en-US" sz="2133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en-US" sz="2133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608" y="3775577"/>
            <a:ext cx="3454873" cy="308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677333" y="330200"/>
            <a:ext cx="1565627" cy="1260064"/>
          </a:xfrm>
          <a:prstGeom prst="cloud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SVN-Yahoo" panose="02040603050506020204" pitchFamily="18" charset="0"/>
              </a:rPr>
              <a:t>4</a:t>
            </a:r>
            <a:endParaRPr lang="en-US" sz="6400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SVN-Yaho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87600" y="223632"/>
            <a:ext cx="9194800" cy="1473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933" dirty="0">
                <a:solidFill>
                  <a:srgbClr val="C00000"/>
                </a:solidFill>
              </a:rPr>
              <a:t>Theo em, khổ thơ cuối muốn nói điều gì về mơ ước của tuổi thơ? </a:t>
            </a:r>
            <a:endParaRPr lang="en-US" sz="2933" dirty="0">
              <a:solidFill>
                <a:srgbClr val="C00000"/>
              </a:solidFill>
            </a:endParaRPr>
          </a:p>
          <a:p>
            <a:pPr algn="ctr"/>
            <a:r>
              <a:rPr lang="vi-VN" sz="2933" dirty="0">
                <a:solidFill>
                  <a:srgbClr val="C00000"/>
                </a:solidFill>
              </a:rPr>
              <a:t>Chọn </a:t>
            </a:r>
            <a:r>
              <a:rPr lang="vi-VN" sz="2933" dirty="0">
                <a:solidFill>
                  <a:srgbClr val="C00000"/>
                </a:solidFill>
              </a:rPr>
              <a:t>câu trả lời dưới đây hoặc nêu ý kiến của em.</a:t>
            </a:r>
            <a:endParaRPr lang="vi-VN" sz="7667" dirty="0">
              <a:solidFill>
                <a:srgbClr val="C00000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1233715" y="2413000"/>
            <a:ext cx="1050573" cy="812800"/>
          </a:xfrm>
          <a:prstGeom prst="hexagon">
            <a:avLst/>
          </a:prstGeom>
          <a:ln w="76200">
            <a:solidFill>
              <a:srgbClr val="F3618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Hexagon 6"/>
          <p:cNvSpPr/>
          <p:nvPr/>
        </p:nvSpPr>
        <p:spPr>
          <a:xfrm>
            <a:off x="1226458" y="3479800"/>
            <a:ext cx="1050573" cy="812800"/>
          </a:xfrm>
          <a:prstGeom prst="hexagon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Hexagon 7"/>
          <p:cNvSpPr/>
          <p:nvPr/>
        </p:nvSpPr>
        <p:spPr>
          <a:xfrm>
            <a:off x="1248229" y="4529851"/>
            <a:ext cx="1050573" cy="812800"/>
          </a:xfrm>
          <a:prstGeom prst="hexagon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87600" y="2413000"/>
            <a:ext cx="9310914" cy="812800"/>
          </a:xfrm>
          <a:prstGeom prst="roundRect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ước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tuổi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nối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dài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tới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tận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chân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trời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80343" y="3479800"/>
            <a:ext cx="9310914" cy="812800"/>
          </a:xfrm>
          <a:prstGeom prst="roundRect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ước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được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đến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mọi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miền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đất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nước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02114" y="4529851"/>
            <a:ext cx="9310914" cy="812800"/>
          </a:xfrm>
          <a:prstGeom prst="roundRect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ước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đứa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trẻ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tới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tương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lai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73515" y="5576089"/>
            <a:ext cx="9652000" cy="842649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chemeClr val="bg1"/>
                </a:solidFill>
              </a:rPr>
              <a:t>Chia </a:t>
            </a:r>
            <a:r>
              <a:rPr lang="en-US" sz="2933" b="1" dirty="0" err="1">
                <a:solidFill>
                  <a:schemeClr val="bg1"/>
                </a:solidFill>
              </a:rPr>
              <a:t>sẻ</a:t>
            </a:r>
            <a:r>
              <a:rPr lang="en-US" sz="2933" b="1" dirty="0">
                <a:solidFill>
                  <a:schemeClr val="bg1"/>
                </a:solidFill>
              </a:rPr>
              <a:t> </a:t>
            </a:r>
            <a:r>
              <a:rPr lang="en-US" sz="2933" b="1" dirty="0" err="1">
                <a:solidFill>
                  <a:schemeClr val="bg1"/>
                </a:solidFill>
              </a:rPr>
              <a:t>lựa</a:t>
            </a:r>
            <a:r>
              <a:rPr lang="en-US" sz="2933" b="1" dirty="0">
                <a:solidFill>
                  <a:schemeClr val="bg1"/>
                </a:solidFill>
              </a:rPr>
              <a:t> </a:t>
            </a:r>
            <a:r>
              <a:rPr lang="en-US" sz="2933" b="1" dirty="0" err="1">
                <a:solidFill>
                  <a:schemeClr val="bg1"/>
                </a:solidFill>
              </a:rPr>
              <a:t>chọn</a:t>
            </a:r>
            <a:r>
              <a:rPr lang="en-US" sz="2933" b="1" dirty="0">
                <a:solidFill>
                  <a:schemeClr val="bg1"/>
                </a:solidFill>
              </a:rPr>
              <a:t> </a:t>
            </a:r>
            <a:r>
              <a:rPr lang="en-US" sz="2933" b="1" dirty="0" err="1">
                <a:solidFill>
                  <a:schemeClr val="bg1"/>
                </a:solidFill>
              </a:rPr>
              <a:t>của</a:t>
            </a:r>
            <a:r>
              <a:rPr lang="en-US" sz="2933" b="1" dirty="0">
                <a:solidFill>
                  <a:schemeClr val="bg1"/>
                </a:solidFill>
              </a:rPr>
              <a:t> </a:t>
            </a:r>
            <a:r>
              <a:rPr lang="en-US" sz="2933" b="1" dirty="0" err="1">
                <a:solidFill>
                  <a:schemeClr val="bg1"/>
                </a:solidFill>
              </a:rPr>
              <a:t>em</a:t>
            </a:r>
            <a:r>
              <a:rPr lang="en-US" sz="2933" b="1" dirty="0">
                <a:solidFill>
                  <a:schemeClr val="bg1"/>
                </a:solidFill>
              </a:rPr>
              <a:t> </a:t>
            </a:r>
            <a:r>
              <a:rPr lang="en-US" sz="2933" b="1" dirty="0" err="1">
                <a:solidFill>
                  <a:schemeClr val="bg1"/>
                </a:solidFill>
              </a:rPr>
              <a:t>và</a:t>
            </a:r>
            <a:r>
              <a:rPr lang="en-US" sz="2933" b="1" dirty="0">
                <a:solidFill>
                  <a:schemeClr val="bg1"/>
                </a:solidFill>
              </a:rPr>
              <a:t> </a:t>
            </a:r>
            <a:r>
              <a:rPr lang="en-US" sz="2933" b="1" dirty="0" err="1">
                <a:solidFill>
                  <a:schemeClr val="bg1"/>
                </a:solidFill>
              </a:rPr>
              <a:t>nêu</a:t>
            </a:r>
            <a:r>
              <a:rPr lang="en-US" sz="2933" b="1" dirty="0">
                <a:solidFill>
                  <a:schemeClr val="bg1"/>
                </a:solidFill>
              </a:rPr>
              <a:t> </a:t>
            </a:r>
            <a:r>
              <a:rPr lang="en-US" sz="2933" b="1" dirty="0" err="1">
                <a:solidFill>
                  <a:schemeClr val="bg1"/>
                </a:solidFill>
              </a:rPr>
              <a:t>lí</a:t>
            </a:r>
            <a:r>
              <a:rPr lang="en-US" sz="2933" b="1" dirty="0">
                <a:solidFill>
                  <a:schemeClr val="bg1"/>
                </a:solidFill>
              </a:rPr>
              <a:t> do </a:t>
            </a:r>
            <a:r>
              <a:rPr lang="en-US" sz="2933" b="1" dirty="0" err="1">
                <a:solidFill>
                  <a:schemeClr val="bg1"/>
                </a:solidFill>
              </a:rPr>
              <a:t>vì</a:t>
            </a:r>
            <a:r>
              <a:rPr lang="en-US" sz="2933" b="1" dirty="0">
                <a:solidFill>
                  <a:schemeClr val="bg1"/>
                </a:solidFill>
              </a:rPr>
              <a:t> </a:t>
            </a:r>
            <a:r>
              <a:rPr lang="en-US" sz="2933" b="1" dirty="0" err="1">
                <a:solidFill>
                  <a:schemeClr val="bg1"/>
                </a:solidFill>
              </a:rPr>
              <a:t>sao</a:t>
            </a:r>
            <a:r>
              <a:rPr lang="en-US" sz="2933" b="1" dirty="0">
                <a:solidFill>
                  <a:schemeClr val="bg1"/>
                </a:solidFill>
              </a:rPr>
              <a:t> </a:t>
            </a:r>
            <a:r>
              <a:rPr lang="en-US" sz="2933" b="1" dirty="0" err="1">
                <a:solidFill>
                  <a:schemeClr val="bg1"/>
                </a:solidFill>
              </a:rPr>
              <a:t>em</a:t>
            </a:r>
            <a:r>
              <a:rPr lang="en-US" sz="2933" b="1" dirty="0">
                <a:solidFill>
                  <a:schemeClr val="bg1"/>
                </a:solidFill>
              </a:rPr>
              <a:t> </a:t>
            </a:r>
            <a:r>
              <a:rPr lang="en-US" sz="2933" b="1" dirty="0" err="1">
                <a:solidFill>
                  <a:schemeClr val="bg1"/>
                </a:solidFill>
              </a:rPr>
              <a:t>chọn</a:t>
            </a:r>
            <a:endParaRPr lang="vi-VN" sz="766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3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1701800"/>
            <a:ext cx="10820400" cy="4419600"/>
            <a:chOff x="2362199" y="4427052"/>
            <a:chExt cx="13792200" cy="4552720"/>
          </a:xfrm>
        </p:grpSpPr>
        <p:sp>
          <p:nvSpPr>
            <p:cNvPr id="3" name="Rounded Rectangle 2"/>
            <p:cNvSpPr/>
            <p:nvPr/>
          </p:nvSpPr>
          <p:spPr>
            <a:xfrm>
              <a:off x="2362199" y="4427052"/>
              <a:ext cx="13792200" cy="4552720"/>
            </a:xfrm>
            <a:prstGeom prst="roundRect">
              <a:avLst>
                <a:gd name="adj" fmla="val 463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4400" dirty="0">
                <a:solidFill>
                  <a:srgbClr val="C0000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705098" y="4531712"/>
              <a:ext cx="13106400" cy="4375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5000"/>
                </a:lnSpc>
              </a:pPr>
              <a:r>
                <a:rPr lang="en-US" sz="4000" dirty="0">
                  <a:ea typeface="Calibri" panose="020F0502020204030204" pitchFamily="34" charset="0"/>
                </a:rPr>
                <a:t>	</a:t>
              </a:r>
              <a:r>
                <a:rPr lang="en-US" sz="4000" dirty="0" err="1">
                  <a:ea typeface="Calibri" panose="020F0502020204030204" pitchFamily="34" charset="0"/>
                </a:rPr>
                <a:t>Ước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mơ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của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mỗi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người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đều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rất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đẹp</a:t>
              </a:r>
              <a:r>
                <a:rPr lang="en-US" sz="4000" dirty="0">
                  <a:ea typeface="Calibri" panose="020F0502020204030204" pitchFamily="34" charset="0"/>
                </a:rPr>
                <a:t>, </a:t>
              </a:r>
              <a:r>
                <a:rPr lang="en-US" sz="4000" dirty="0" err="1">
                  <a:ea typeface="Calibri" panose="020F0502020204030204" pitchFamily="34" charset="0"/>
                </a:rPr>
                <a:t>rất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đáng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trân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trọng</a:t>
              </a:r>
              <a:r>
                <a:rPr lang="en-US" sz="4000" dirty="0">
                  <a:ea typeface="Calibri" panose="020F0502020204030204" pitchFamily="34" charset="0"/>
                </a:rPr>
                <a:t>. Con </a:t>
              </a:r>
              <a:r>
                <a:rPr lang="en-US" sz="4000" dirty="0" err="1">
                  <a:ea typeface="Calibri" panose="020F0502020204030204" pitchFamily="34" charset="0"/>
                </a:rPr>
                <a:t>người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cần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nuôi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dưỡng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những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hoài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bão</a:t>
              </a:r>
              <a:r>
                <a:rPr lang="en-US" sz="4000" dirty="0">
                  <a:ea typeface="Calibri" panose="020F0502020204030204" pitchFamily="34" charset="0"/>
                </a:rPr>
                <a:t>, </a:t>
              </a:r>
              <a:r>
                <a:rPr lang="en-US" sz="4000" dirty="0" err="1">
                  <a:ea typeface="Calibri" panose="020F0502020204030204" pitchFamily="34" charset="0"/>
                </a:rPr>
                <a:t>ước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mơ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đẹp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đẽ</a:t>
              </a:r>
              <a:r>
                <a:rPr lang="en-US" sz="4000" dirty="0">
                  <a:ea typeface="Calibri" panose="020F0502020204030204" pitchFamily="34" charset="0"/>
                </a:rPr>
                <a:t>, </a:t>
              </a:r>
              <a:r>
                <a:rPr lang="en-US" sz="4000" dirty="0" err="1">
                  <a:ea typeface="Calibri" panose="020F0502020204030204" pitchFamily="34" charset="0"/>
                </a:rPr>
                <a:t>hướng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tới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những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điều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tốt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đẹp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trong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cuộc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sống</a:t>
              </a:r>
              <a:r>
                <a:rPr lang="en-US" sz="4000" dirty="0">
                  <a:ea typeface="Calibri" panose="020F0502020204030204" pitchFamily="34" charset="0"/>
                </a:rPr>
                <a:t>, </a:t>
              </a:r>
              <a:r>
                <a:rPr lang="en-US" sz="4000" dirty="0" err="1">
                  <a:ea typeface="Calibri" panose="020F0502020204030204" pitchFamily="34" charset="0"/>
                </a:rPr>
                <a:t>cho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mọi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người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xung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quanh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và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cho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bản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thân</a:t>
              </a:r>
              <a:r>
                <a:rPr lang="en-US" sz="4000" dirty="0"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</a:rPr>
                <a:t>mình</a:t>
              </a:r>
              <a:r>
                <a:rPr lang="en-US" sz="4000" dirty="0">
                  <a:ea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539389"/>
            <a:ext cx="5029200" cy="863600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4" dirty="0">
                <a:latin typeface="#9Slide03 SVNNeutraface 2" panose="02000600040000020004" pitchFamily="2" charset="0"/>
              </a:rPr>
              <a:t>NỘI DUNG</a:t>
            </a:r>
            <a:endParaRPr lang="en-US" sz="5334" dirty="0">
              <a:latin typeface="#9Slide03 SVNNeutraface 2" panose="02000600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7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" t="-2247" r="65029"/>
          <a:stretch/>
        </p:blipFill>
        <p:spPr>
          <a:xfrm>
            <a:off x="-406399" y="1244600"/>
            <a:ext cx="4317999" cy="5630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3251200" y="1651000"/>
            <a:ext cx="8585200" cy="149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3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19913" y="5236464"/>
            <a:ext cx="4876800" cy="1871472"/>
          </a:xfrm>
          <a:custGeom>
            <a:avLst/>
            <a:gdLst/>
            <a:ahLst/>
            <a:cxnLst/>
            <a:rect l="l" t="t" r="r" b="b"/>
            <a:pathLst>
              <a:path w="7315200" h="2807208">
                <a:moveTo>
                  <a:pt x="0" y="0"/>
                </a:moveTo>
                <a:lnTo>
                  <a:pt x="7315200" y="0"/>
                </a:lnTo>
                <a:lnTo>
                  <a:pt x="7315200" y="2807208"/>
                </a:lnTo>
                <a:lnTo>
                  <a:pt x="0" y="28072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677223" y="4888992"/>
            <a:ext cx="4876800" cy="1969008"/>
          </a:xfrm>
          <a:custGeom>
            <a:avLst/>
            <a:gdLst/>
            <a:ahLst/>
            <a:cxnLst/>
            <a:rect l="l" t="t" r="r" b="b"/>
            <a:pathLst>
              <a:path w="7315200" h="2953512">
                <a:moveTo>
                  <a:pt x="0" y="0"/>
                </a:moveTo>
                <a:lnTo>
                  <a:pt x="7315200" y="0"/>
                </a:lnTo>
                <a:lnTo>
                  <a:pt x="7315200" y="2953512"/>
                </a:lnTo>
                <a:lnTo>
                  <a:pt x="0" y="29535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394270" y="4362412"/>
            <a:ext cx="6181025" cy="2495589"/>
          </a:xfrm>
          <a:custGeom>
            <a:avLst/>
            <a:gdLst/>
            <a:ahLst/>
            <a:cxnLst/>
            <a:rect l="l" t="t" r="r" b="b"/>
            <a:pathLst>
              <a:path w="9271537" h="3743383">
                <a:moveTo>
                  <a:pt x="0" y="0"/>
                </a:moveTo>
                <a:lnTo>
                  <a:pt x="9271537" y="0"/>
                </a:lnTo>
                <a:lnTo>
                  <a:pt x="9271537" y="3743383"/>
                </a:lnTo>
                <a:lnTo>
                  <a:pt x="0" y="3743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7"/>
          <p:cNvGrpSpPr/>
          <p:nvPr/>
        </p:nvGrpSpPr>
        <p:grpSpPr>
          <a:xfrm>
            <a:off x="1398651" y="889001"/>
            <a:ext cx="5023819" cy="7313412"/>
            <a:chOff x="1358428" y="861120"/>
            <a:chExt cx="7535729" cy="10970119"/>
          </a:xfrm>
        </p:grpSpPr>
        <p:sp>
          <p:nvSpPr>
            <p:cNvPr id="17" name="Rounded Rectangle 16"/>
            <p:cNvSpPr/>
            <p:nvPr/>
          </p:nvSpPr>
          <p:spPr>
            <a:xfrm>
              <a:off x="1358428" y="861120"/>
              <a:ext cx="7535729" cy="7341131"/>
            </a:xfrm>
            <a:prstGeom prst="roundRect">
              <a:avLst>
                <a:gd name="adj" fmla="val 1185"/>
              </a:avLst>
            </a:prstGeom>
            <a:solidFill>
              <a:schemeClr val="bg1">
                <a:alpha val="50000"/>
              </a:schemeClr>
            </a:solidFill>
            <a:ln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32705" y="861120"/>
              <a:ext cx="6382188" cy="10970119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Em mơ mình là cánh én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Gọi nắng xuân về muôn nơi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Trong veo nỗi niềm thương mến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Hoà trong rộn rã tiếng cười.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 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Em mơ mình là cơn gió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Giữa ngày nắng hạ nồng oi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Cùng mây bay đi đây đó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Đem mưa dịu mát muôn nơi.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 </a:t>
              </a:r>
            </a:p>
            <a:p>
              <a:pPr algn="just"/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Em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mơ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là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vầng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trăng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tỏ</a:t>
              </a:r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Lung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linh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giữa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trời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thu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xanh</a:t>
              </a:r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Vui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cùng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những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ngôi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sao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nhỏ</a:t>
              </a:r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Như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ngàn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đôi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mắt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long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lanh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.</a:t>
              </a: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r"/>
              <a:endParaRPr lang="vi-VN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1086852" y="3234437"/>
            <a:ext cx="856441" cy="796719"/>
          </a:xfrm>
          <a:custGeom>
            <a:avLst/>
            <a:gdLst/>
            <a:ahLst/>
            <a:cxnLst/>
            <a:rect l="l" t="t" r="r" b="b"/>
            <a:pathLst>
              <a:path w="2770740" h="2204958">
                <a:moveTo>
                  <a:pt x="0" y="0"/>
                </a:moveTo>
                <a:lnTo>
                  <a:pt x="2770740" y="0"/>
                </a:lnTo>
                <a:lnTo>
                  <a:pt x="2770740" y="2204958"/>
                </a:lnTo>
                <a:lnTo>
                  <a:pt x="0" y="220495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4932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668000" y="1806321"/>
            <a:ext cx="1298461" cy="1008683"/>
          </a:xfrm>
          <a:custGeom>
            <a:avLst/>
            <a:gdLst/>
            <a:ahLst/>
            <a:cxnLst/>
            <a:rect l="l" t="t" r="r" b="b"/>
            <a:pathLst>
              <a:path w="3462180" h="2791578">
                <a:moveTo>
                  <a:pt x="0" y="0"/>
                </a:moveTo>
                <a:lnTo>
                  <a:pt x="3462180" y="0"/>
                </a:lnTo>
                <a:lnTo>
                  <a:pt x="3462180" y="2791578"/>
                </a:lnTo>
                <a:lnTo>
                  <a:pt x="0" y="27915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017786" y="5194193"/>
            <a:ext cx="1673501" cy="1347225"/>
          </a:xfrm>
          <a:custGeom>
            <a:avLst/>
            <a:gdLst/>
            <a:ahLst/>
            <a:cxnLst/>
            <a:rect l="l" t="t" r="r" b="b"/>
            <a:pathLst>
              <a:path w="3115781" h="2571545">
                <a:moveTo>
                  <a:pt x="0" y="0"/>
                </a:moveTo>
                <a:lnTo>
                  <a:pt x="3115780" y="0"/>
                </a:lnTo>
                <a:lnTo>
                  <a:pt x="3115780" y="2571545"/>
                </a:lnTo>
                <a:lnTo>
                  <a:pt x="0" y="257154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5085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649249" y="5795884"/>
            <a:ext cx="1240733" cy="843793"/>
          </a:xfrm>
          <a:custGeom>
            <a:avLst/>
            <a:gdLst/>
            <a:ahLst/>
            <a:cxnLst/>
            <a:rect l="l" t="t" r="r" b="b"/>
            <a:pathLst>
              <a:path w="3451030" h="2903916">
                <a:moveTo>
                  <a:pt x="0" y="0"/>
                </a:moveTo>
                <a:lnTo>
                  <a:pt x="3451030" y="0"/>
                </a:lnTo>
                <a:lnTo>
                  <a:pt x="3451030" y="2903915"/>
                </a:lnTo>
                <a:lnTo>
                  <a:pt x="0" y="290391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rcRect/>
            <a:stretch>
              <a:fillRect r="-442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482007" y="3825642"/>
            <a:ext cx="2234507" cy="3032358"/>
          </a:xfrm>
          <a:custGeom>
            <a:avLst/>
            <a:gdLst/>
            <a:ahLst/>
            <a:cxnLst/>
            <a:rect l="l" t="t" r="r" b="b"/>
            <a:pathLst>
              <a:path w="4115022" h="5370655">
                <a:moveTo>
                  <a:pt x="0" y="0"/>
                </a:moveTo>
                <a:lnTo>
                  <a:pt x="4115022" y="0"/>
                </a:lnTo>
                <a:lnTo>
                  <a:pt x="4115022" y="5370655"/>
                </a:lnTo>
                <a:lnTo>
                  <a:pt x="0" y="53706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b="-3348"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775100" y="-309077"/>
            <a:ext cx="11367993" cy="1650127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1052223" y="1341050"/>
            <a:ext cx="713179" cy="566711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VN-Yahoo" panose="02040603050506020204" pitchFamily="18" charset="0"/>
              </a:rPr>
              <a:t>1</a:t>
            </a:r>
            <a:endParaRPr lang="en-US" sz="3200" dirty="0">
              <a:solidFill>
                <a:schemeClr val="tx1"/>
              </a:solidFill>
              <a:latin typeface="SVN-Yahoo" panose="02040603050506020204" pitchFamily="18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1036125" y="2989805"/>
            <a:ext cx="713179" cy="566711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VN-Yahoo" panose="02040603050506020204" pitchFamily="18" charset="0"/>
              </a:rPr>
              <a:t>2</a:t>
            </a:r>
            <a:endParaRPr lang="en-US" sz="3200" dirty="0">
              <a:solidFill>
                <a:schemeClr val="tx1"/>
              </a:solidFill>
              <a:latin typeface="SVN-Yahoo" panose="02040603050506020204" pitchFamily="18" charset="0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1082421" y="4556393"/>
            <a:ext cx="713179" cy="566711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VN-Yahoo" panose="02040603050506020204" pitchFamily="18" charset="0"/>
              </a:rPr>
              <a:t>3</a:t>
            </a:r>
            <a:endParaRPr lang="en-US" sz="3200" dirty="0">
              <a:solidFill>
                <a:schemeClr val="tx1"/>
              </a:solidFill>
              <a:latin typeface="SVN-Yaho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3984" y="2230229"/>
            <a:ext cx="3161443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Học</a:t>
            </a:r>
            <a:r>
              <a:rPr lang="en-US" sz="3600" b="1" dirty="0"/>
              <a:t> </a:t>
            </a:r>
            <a:r>
              <a:rPr lang="en-US" sz="3600" b="1" dirty="0" err="1"/>
              <a:t>thuộc</a:t>
            </a:r>
            <a:r>
              <a:rPr lang="en-US" sz="3600" b="1" dirty="0"/>
              <a:t> </a:t>
            </a:r>
            <a:r>
              <a:rPr lang="en-US" sz="3600" b="1" dirty="0" err="1"/>
              <a:t>lòng</a:t>
            </a:r>
            <a:r>
              <a:rPr lang="en-US" sz="3600" b="1" dirty="0"/>
              <a:t> </a:t>
            </a:r>
          </a:p>
          <a:p>
            <a:pPr algn="ctr"/>
            <a:r>
              <a:rPr lang="en-US" sz="3600" b="1" dirty="0" err="1"/>
              <a:t>khổ</a:t>
            </a:r>
            <a:r>
              <a:rPr lang="en-US" sz="3600" b="1" dirty="0"/>
              <a:t> </a:t>
            </a:r>
            <a:r>
              <a:rPr lang="en-US" sz="3600" b="1" dirty="0" err="1"/>
              <a:t>thơ</a:t>
            </a:r>
            <a:r>
              <a:rPr lang="en-US" sz="3600" b="1" dirty="0"/>
              <a:t> 1, 2, 3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136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5486400"/>
            <a:ext cx="1529334" cy="2743200"/>
          </a:xfrm>
          <a:custGeom>
            <a:avLst/>
            <a:gdLst/>
            <a:ahLst/>
            <a:cxnLst/>
            <a:rect l="l" t="t" r="r" b="b"/>
            <a:pathLst>
              <a:path w="2294001" h="4114800">
                <a:moveTo>
                  <a:pt x="0" y="0"/>
                </a:moveTo>
                <a:lnTo>
                  <a:pt x="2294001" y="0"/>
                </a:lnTo>
                <a:lnTo>
                  <a:pt x="22940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9334" y="5486400"/>
            <a:ext cx="1429893" cy="2743200"/>
          </a:xfrm>
          <a:custGeom>
            <a:avLst/>
            <a:gdLst/>
            <a:ahLst/>
            <a:cxnLst/>
            <a:rect l="l" t="t" r="r" b="b"/>
            <a:pathLst>
              <a:path w="2144839" h="4114800">
                <a:moveTo>
                  <a:pt x="0" y="0"/>
                </a:moveTo>
                <a:lnTo>
                  <a:pt x="2144839" y="0"/>
                </a:lnTo>
                <a:lnTo>
                  <a:pt x="21448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59228" y="5486400"/>
            <a:ext cx="1667637" cy="2743200"/>
          </a:xfrm>
          <a:custGeom>
            <a:avLst/>
            <a:gdLst/>
            <a:ahLst/>
            <a:cxnLst/>
            <a:rect l="l" t="t" r="r" b="b"/>
            <a:pathLst>
              <a:path w="2501456" h="4114800">
                <a:moveTo>
                  <a:pt x="0" y="0"/>
                </a:moveTo>
                <a:lnTo>
                  <a:pt x="2501455" y="0"/>
                </a:lnTo>
                <a:lnTo>
                  <a:pt x="25014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626864" y="5486400"/>
            <a:ext cx="1529334" cy="2743200"/>
          </a:xfrm>
          <a:custGeom>
            <a:avLst/>
            <a:gdLst/>
            <a:ahLst/>
            <a:cxnLst/>
            <a:rect l="l" t="t" r="r" b="b"/>
            <a:pathLst>
              <a:path w="2294001" h="4114800">
                <a:moveTo>
                  <a:pt x="0" y="0"/>
                </a:moveTo>
                <a:lnTo>
                  <a:pt x="2294001" y="0"/>
                </a:lnTo>
                <a:lnTo>
                  <a:pt x="22940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156198" y="5486400"/>
            <a:ext cx="1429893" cy="2743200"/>
          </a:xfrm>
          <a:custGeom>
            <a:avLst/>
            <a:gdLst/>
            <a:ahLst/>
            <a:cxnLst/>
            <a:rect l="l" t="t" r="r" b="b"/>
            <a:pathLst>
              <a:path w="2144840" h="4114800">
                <a:moveTo>
                  <a:pt x="0" y="0"/>
                </a:moveTo>
                <a:lnTo>
                  <a:pt x="2144840" y="0"/>
                </a:lnTo>
                <a:lnTo>
                  <a:pt x="21448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586092" y="5486400"/>
            <a:ext cx="1667637" cy="2743200"/>
          </a:xfrm>
          <a:custGeom>
            <a:avLst/>
            <a:gdLst/>
            <a:ahLst/>
            <a:cxnLst/>
            <a:rect l="l" t="t" r="r" b="b"/>
            <a:pathLst>
              <a:path w="2501456" h="4114800">
                <a:moveTo>
                  <a:pt x="0" y="0"/>
                </a:moveTo>
                <a:lnTo>
                  <a:pt x="2501455" y="0"/>
                </a:lnTo>
                <a:lnTo>
                  <a:pt x="25014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253728" y="5486400"/>
            <a:ext cx="1529334" cy="2743200"/>
          </a:xfrm>
          <a:custGeom>
            <a:avLst/>
            <a:gdLst/>
            <a:ahLst/>
            <a:cxnLst/>
            <a:rect l="l" t="t" r="r" b="b"/>
            <a:pathLst>
              <a:path w="2294001" h="4114800">
                <a:moveTo>
                  <a:pt x="0" y="0"/>
                </a:moveTo>
                <a:lnTo>
                  <a:pt x="2294001" y="0"/>
                </a:lnTo>
                <a:lnTo>
                  <a:pt x="22940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783062" y="5486400"/>
            <a:ext cx="1429893" cy="2743200"/>
          </a:xfrm>
          <a:custGeom>
            <a:avLst/>
            <a:gdLst/>
            <a:ahLst/>
            <a:cxnLst/>
            <a:rect l="l" t="t" r="r" b="b"/>
            <a:pathLst>
              <a:path w="2144840" h="4114800">
                <a:moveTo>
                  <a:pt x="0" y="0"/>
                </a:moveTo>
                <a:lnTo>
                  <a:pt x="2144839" y="0"/>
                </a:lnTo>
                <a:lnTo>
                  <a:pt x="21448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04971" y="177800"/>
            <a:ext cx="9502455" cy="575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5486400"/>
            <a:ext cx="1529334" cy="2743200"/>
          </a:xfrm>
          <a:custGeom>
            <a:avLst/>
            <a:gdLst/>
            <a:ahLst/>
            <a:cxnLst/>
            <a:rect l="l" t="t" r="r" b="b"/>
            <a:pathLst>
              <a:path w="2294001" h="4114800">
                <a:moveTo>
                  <a:pt x="0" y="0"/>
                </a:moveTo>
                <a:lnTo>
                  <a:pt x="2294001" y="0"/>
                </a:lnTo>
                <a:lnTo>
                  <a:pt x="22940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9334" y="5486400"/>
            <a:ext cx="1429893" cy="2743200"/>
          </a:xfrm>
          <a:custGeom>
            <a:avLst/>
            <a:gdLst/>
            <a:ahLst/>
            <a:cxnLst/>
            <a:rect l="l" t="t" r="r" b="b"/>
            <a:pathLst>
              <a:path w="2144839" h="4114800">
                <a:moveTo>
                  <a:pt x="0" y="0"/>
                </a:moveTo>
                <a:lnTo>
                  <a:pt x="2144839" y="0"/>
                </a:lnTo>
                <a:lnTo>
                  <a:pt x="21448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59228" y="5486400"/>
            <a:ext cx="1667637" cy="2743200"/>
          </a:xfrm>
          <a:custGeom>
            <a:avLst/>
            <a:gdLst/>
            <a:ahLst/>
            <a:cxnLst/>
            <a:rect l="l" t="t" r="r" b="b"/>
            <a:pathLst>
              <a:path w="2501456" h="4114800">
                <a:moveTo>
                  <a:pt x="0" y="0"/>
                </a:moveTo>
                <a:lnTo>
                  <a:pt x="2501455" y="0"/>
                </a:lnTo>
                <a:lnTo>
                  <a:pt x="25014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626864" y="5486400"/>
            <a:ext cx="1529334" cy="2743200"/>
          </a:xfrm>
          <a:custGeom>
            <a:avLst/>
            <a:gdLst/>
            <a:ahLst/>
            <a:cxnLst/>
            <a:rect l="l" t="t" r="r" b="b"/>
            <a:pathLst>
              <a:path w="2294001" h="4114800">
                <a:moveTo>
                  <a:pt x="0" y="0"/>
                </a:moveTo>
                <a:lnTo>
                  <a:pt x="2294001" y="0"/>
                </a:lnTo>
                <a:lnTo>
                  <a:pt x="22940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156198" y="5486400"/>
            <a:ext cx="1429893" cy="2743200"/>
          </a:xfrm>
          <a:custGeom>
            <a:avLst/>
            <a:gdLst/>
            <a:ahLst/>
            <a:cxnLst/>
            <a:rect l="l" t="t" r="r" b="b"/>
            <a:pathLst>
              <a:path w="2144840" h="4114800">
                <a:moveTo>
                  <a:pt x="0" y="0"/>
                </a:moveTo>
                <a:lnTo>
                  <a:pt x="2144840" y="0"/>
                </a:lnTo>
                <a:lnTo>
                  <a:pt x="21448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586092" y="5486400"/>
            <a:ext cx="1667637" cy="2743200"/>
          </a:xfrm>
          <a:custGeom>
            <a:avLst/>
            <a:gdLst/>
            <a:ahLst/>
            <a:cxnLst/>
            <a:rect l="l" t="t" r="r" b="b"/>
            <a:pathLst>
              <a:path w="2501456" h="4114800">
                <a:moveTo>
                  <a:pt x="0" y="0"/>
                </a:moveTo>
                <a:lnTo>
                  <a:pt x="2501455" y="0"/>
                </a:lnTo>
                <a:lnTo>
                  <a:pt x="25014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253728" y="5486400"/>
            <a:ext cx="1529334" cy="2743200"/>
          </a:xfrm>
          <a:custGeom>
            <a:avLst/>
            <a:gdLst/>
            <a:ahLst/>
            <a:cxnLst/>
            <a:rect l="l" t="t" r="r" b="b"/>
            <a:pathLst>
              <a:path w="2294001" h="4114800">
                <a:moveTo>
                  <a:pt x="0" y="0"/>
                </a:moveTo>
                <a:lnTo>
                  <a:pt x="2294001" y="0"/>
                </a:lnTo>
                <a:lnTo>
                  <a:pt x="22940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783062" y="5486400"/>
            <a:ext cx="1429893" cy="2743200"/>
          </a:xfrm>
          <a:custGeom>
            <a:avLst/>
            <a:gdLst/>
            <a:ahLst/>
            <a:cxnLst/>
            <a:rect l="l" t="t" r="r" b="b"/>
            <a:pathLst>
              <a:path w="2144840" h="4114800">
                <a:moveTo>
                  <a:pt x="0" y="0"/>
                </a:moveTo>
                <a:lnTo>
                  <a:pt x="2144839" y="0"/>
                </a:lnTo>
                <a:lnTo>
                  <a:pt x="21448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6800" y="736600"/>
            <a:ext cx="10315326" cy="38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3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660400" y="330200"/>
            <a:ext cx="1565627" cy="126006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dirty="0">
                <a:solidFill>
                  <a:schemeClr val="tx1"/>
                </a:solidFill>
                <a:latin typeface="SVN-Yahoo" panose="02040603050506020204" pitchFamily="18" charset="0"/>
              </a:rPr>
              <a:t>1</a:t>
            </a:r>
            <a:endParaRPr lang="en-US" sz="6400" dirty="0">
              <a:solidFill>
                <a:schemeClr val="tx1"/>
              </a:solidFill>
              <a:latin typeface="SVN-Yaho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87600" y="330200"/>
            <a:ext cx="9194800" cy="1260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Tìm những thành ngữ nói về ước mơ của con người.</a:t>
            </a:r>
            <a:endParaRPr lang="vi-VN" sz="13267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1027" y="2057400"/>
            <a:ext cx="3810000" cy="1066800"/>
          </a:xfrm>
          <a:prstGeom prst="roundRect">
            <a:avLst/>
          </a:prstGeom>
          <a:solidFill>
            <a:schemeClr val="bg1"/>
          </a:solidFill>
          <a:ln w="139700" cmpd="dbl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rgbClr val="C00000"/>
                </a:solidFill>
              </a:rPr>
              <a:t>Cầu</a:t>
            </a:r>
            <a:r>
              <a:rPr lang="en-US" sz="2667" b="1" dirty="0">
                <a:solidFill>
                  <a:srgbClr val="C00000"/>
                </a:solidFill>
              </a:rPr>
              <a:t> </a:t>
            </a:r>
            <a:r>
              <a:rPr lang="en-US" sz="2667" b="1" dirty="0" err="1">
                <a:solidFill>
                  <a:srgbClr val="C00000"/>
                </a:solidFill>
              </a:rPr>
              <a:t>được</a:t>
            </a:r>
            <a:r>
              <a:rPr lang="en-US" sz="2667" b="1" dirty="0">
                <a:solidFill>
                  <a:srgbClr val="C00000"/>
                </a:solidFill>
              </a:rPr>
              <a:t> </a:t>
            </a:r>
            <a:r>
              <a:rPr lang="en-US" sz="2667" b="1" dirty="0" err="1">
                <a:solidFill>
                  <a:srgbClr val="C00000"/>
                </a:solidFill>
              </a:rPr>
              <a:t>ước</a:t>
            </a:r>
            <a:r>
              <a:rPr lang="en-US" sz="2667" b="1" dirty="0">
                <a:solidFill>
                  <a:srgbClr val="C00000"/>
                </a:solidFill>
              </a:rPr>
              <a:t> </a:t>
            </a:r>
            <a:r>
              <a:rPr lang="en-US" sz="2667" b="1" dirty="0" err="1">
                <a:solidFill>
                  <a:srgbClr val="C00000"/>
                </a:solidFill>
              </a:rPr>
              <a:t>thấy</a:t>
            </a:r>
            <a:endParaRPr lang="en-US" sz="2667" b="1" dirty="0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92247" y="2057400"/>
            <a:ext cx="3810000" cy="1066800"/>
          </a:xfrm>
          <a:prstGeom prst="roundRect">
            <a:avLst/>
          </a:prstGeom>
          <a:solidFill>
            <a:schemeClr val="bg1"/>
          </a:solidFill>
          <a:ln w="139700" cmpd="dbl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667" b="1" dirty="0">
                <a:solidFill>
                  <a:srgbClr val="C00000"/>
                </a:solidFill>
              </a:rPr>
              <a:t>Ư</a:t>
            </a:r>
            <a:r>
              <a:rPr lang="en-US" sz="2667" b="1" dirty="0" err="1">
                <a:solidFill>
                  <a:srgbClr val="C00000"/>
                </a:solidFill>
              </a:rPr>
              <a:t>ớc</a:t>
            </a:r>
            <a:r>
              <a:rPr lang="en-US" sz="2667" b="1" dirty="0">
                <a:solidFill>
                  <a:srgbClr val="C00000"/>
                </a:solidFill>
              </a:rPr>
              <a:t> </a:t>
            </a:r>
            <a:r>
              <a:rPr lang="en-US" sz="2667" b="1" dirty="0" err="1">
                <a:solidFill>
                  <a:srgbClr val="C00000"/>
                </a:solidFill>
              </a:rPr>
              <a:t>sao</a:t>
            </a:r>
            <a:r>
              <a:rPr lang="en-US" sz="2667" b="1" dirty="0">
                <a:solidFill>
                  <a:srgbClr val="C00000"/>
                </a:solidFill>
              </a:rPr>
              <a:t> </a:t>
            </a:r>
            <a:r>
              <a:rPr lang="en-US" sz="2667" b="1" dirty="0" err="1">
                <a:solidFill>
                  <a:srgbClr val="C00000"/>
                </a:solidFill>
              </a:rPr>
              <a:t>được</a:t>
            </a:r>
            <a:r>
              <a:rPr lang="en-US" sz="2667" b="1" dirty="0">
                <a:solidFill>
                  <a:srgbClr val="C00000"/>
                </a:solidFill>
              </a:rPr>
              <a:t> </a:t>
            </a:r>
            <a:r>
              <a:rPr lang="en-US" sz="2667" b="1" dirty="0" err="1">
                <a:solidFill>
                  <a:srgbClr val="C00000"/>
                </a:solidFill>
              </a:rPr>
              <a:t>vậy</a:t>
            </a:r>
            <a:endParaRPr lang="en-US" sz="2667" b="1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63467" y="2057400"/>
            <a:ext cx="3810000" cy="1066800"/>
          </a:xfrm>
          <a:prstGeom prst="roundRect">
            <a:avLst/>
          </a:prstGeom>
          <a:solidFill>
            <a:schemeClr val="bg1"/>
          </a:solidFill>
          <a:ln w="1397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rgbClr val="C00000"/>
                </a:solidFill>
              </a:rPr>
              <a:t>Được</a:t>
            </a:r>
            <a:r>
              <a:rPr lang="en-US" sz="2667" b="1" dirty="0">
                <a:solidFill>
                  <a:srgbClr val="C00000"/>
                </a:solidFill>
              </a:rPr>
              <a:t> </a:t>
            </a:r>
            <a:r>
              <a:rPr lang="en-US" sz="2667" b="1" dirty="0" err="1">
                <a:solidFill>
                  <a:srgbClr val="C00000"/>
                </a:solidFill>
              </a:rPr>
              <a:t>voi</a:t>
            </a:r>
            <a:r>
              <a:rPr lang="en-US" sz="2667" b="1" dirty="0">
                <a:solidFill>
                  <a:srgbClr val="C00000"/>
                </a:solidFill>
              </a:rPr>
              <a:t> </a:t>
            </a:r>
            <a:r>
              <a:rPr lang="en-US" sz="2667" b="1" dirty="0" err="1">
                <a:solidFill>
                  <a:srgbClr val="C00000"/>
                </a:solidFill>
              </a:rPr>
              <a:t>đòi</a:t>
            </a:r>
            <a:r>
              <a:rPr lang="en-US" sz="2667" b="1" dirty="0">
                <a:solidFill>
                  <a:srgbClr val="C00000"/>
                </a:solidFill>
              </a:rPr>
              <a:t> </a:t>
            </a:r>
            <a:r>
              <a:rPr lang="en-US" sz="2667" b="1" dirty="0" err="1">
                <a:solidFill>
                  <a:srgbClr val="C00000"/>
                </a:solidFill>
              </a:rPr>
              <a:t>tiên</a:t>
            </a:r>
            <a:endParaRPr lang="en-US" sz="2667" b="1" dirty="0"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1027" y="3378200"/>
            <a:ext cx="3810000" cy="1066800"/>
          </a:xfrm>
          <a:prstGeom prst="roundRect">
            <a:avLst/>
          </a:prstGeom>
          <a:solidFill>
            <a:schemeClr val="bg1"/>
          </a:solidFill>
          <a:ln w="1397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rgbClr val="C00000"/>
                </a:solidFill>
              </a:rPr>
              <a:t>Cò</a:t>
            </a:r>
            <a:r>
              <a:rPr lang="en-US" sz="2667" b="1" dirty="0">
                <a:solidFill>
                  <a:srgbClr val="C00000"/>
                </a:solidFill>
              </a:rPr>
              <a:t> bay </a:t>
            </a:r>
            <a:r>
              <a:rPr lang="en-US" sz="2667" b="1" dirty="0" err="1">
                <a:solidFill>
                  <a:srgbClr val="C00000"/>
                </a:solidFill>
              </a:rPr>
              <a:t>thẳng</a:t>
            </a:r>
            <a:r>
              <a:rPr lang="en-US" sz="2667" b="1" dirty="0">
                <a:solidFill>
                  <a:srgbClr val="C00000"/>
                </a:solidFill>
              </a:rPr>
              <a:t> </a:t>
            </a:r>
            <a:r>
              <a:rPr lang="en-US" sz="2667" b="1" dirty="0" err="1">
                <a:solidFill>
                  <a:srgbClr val="C00000"/>
                </a:solidFill>
              </a:rPr>
              <a:t>cánh</a:t>
            </a:r>
            <a:endParaRPr lang="en-US" sz="2667" b="1" dirty="0">
              <a:solidFill>
                <a:srgbClr val="C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92247" y="3378200"/>
            <a:ext cx="3810000" cy="1066800"/>
          </a:xfrm>
          <a:prstGeom prst="roundRect">
            <a:avLst/>
          </a:prstGeom>
          <a:solidFill>
            <a:schemeClr val="bg1"/>
          </a:solidFill>
          <a:ln w="139700" cmpd="dbl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rgbClr val="C00000"/>
                </a:solidFill>
              </a:rPr>
              <a:t>Muốn</a:t>
            </a:r>
            <a:r>
              <a:rPr lang="en-US" sz="2667" b="1" dirty="0">
                <a:solidFill>
                  <a:srgbClr val="C00000"/>
                </a:solidFill>
              </a:rPr>
              <a:t> </a:t>
            </a:r>
            <a:r>
              <a:rPr lang="en-US" sz="2667" b="1" dirty="0" err="1">
                <a:solidFill>
                  <a:srgbClr val="C00000"/>
                </a:solidFill>
              </a:rPr>
              <a:t>gì</a:t>
            </a:r>
            <a:r>
              <a:rPr lang="en-US" sz="2667" b="1" dirty="0">
                <a:solidFill>
                  <a:srgbClr val="C00000"/>
                </a:solidFill>
              </a:rPr>
              <a:t> </a:t>
            </a:r>
            <a:r>
              <a:rPr lang="en-US" sz="2667" b="1" dirty="0" err="1">
                <a:solidFill>
                  <a:srgbClr val="C00000"/>
                </a:solidFill>
              </a:rPr>
              <a:t>được</a:t>
            </a:r>
            <a:r>
              <a:rPr lang="en-US" sz="2667" b="1" dirty="0">
                <a:solidFill>
                  <a:srgbClr val="C00000"/>
                </a:solidFill>
              </a:rPr>
              <a:t> </a:t>
            </a:r>
            <a:r>
              <a:rPr lang="en-US" sz="2667" b="1" dirty="0" err="1">
                <a:solidFill>
                  <a:srgbClr val="C00000"/>
                </a:solidFill>
              </a:rPr>
              <a:t>nấy</a:t>
            </a:r>
            <a:endParaRPr lang="en-US" sz="2667" b="1" dirty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63467" y="3378200"/>
            <a:ext cx="3810000" cy="1066800"/>
          </a:xfrm>
          <a:prstGeom prst="roundRect">
            <a:avLst/>
          </a:prstGeom>
          <a:solidFill>
            <a:schemeClr val="bg1"/>
          </a:solidFill>
          <a:ln w="1397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rgbClr val="C00000"/>
                </a:solidFill>
              </a:rPr>
              <a:t>Rừng</a:t>
            </a:r>
            <a:r>
              <a:rPr lang="en-US" sz="2667" b="1" dirty="0">
                <a:solidFill>
                  <a:srgbClr val="C00000"/>
                </a:solidFill>
              </a:rPr>
              <a:t> </a:t>
            </a:r>
            <a:r>
              <a:rPr lang="en-US" sz="2667" b="1" dirty="0" err="1">
                <a:solidFill>
                  <a:srgbClr val="C00000"/>
                </a:solidFill>
              </a:rPr>
              <a:t>vàng</a:t>
            </a:r>
            <a:r>
              <a:rPr lang="en-US" sz="2667" b="1" dirty="0">
                <a:solidFill>
                  <a:srgbClr val="C00000"/>
                </a:solidFill>
              </a:rPr>
              <a:t> </a:t>
            </a:r>
            <a:r>
              <a:rPr lang="en-US" sz="2667" b="1" dirty="0" err="1">
                <a:solidFill>
                  <a:srgbClr val="C00000"/>
                </a:solidFill>
              </a:rPr>
              <a:t>biển</a:t>
            </a:r>
            <a:r>
              <a:rPr lang="en-US" sz="2667" b="1" dirty="0">
                <a:solidFill>
                  <a:srgbClr val="C00000"/>
                </a:solidFill>
              </a:rPr>
              <a:t> </a:t>
            </a:r>
            <a:r>
              <a:rPr lang="en-US" sz="2667" b="1" dirty="0" err="1">
                <a:solidFill>
                  <a:srgbClr val="C00000"/>
                </a:solidFill>
              </a:rPr>
              <a:t>bạc</a:t>
            </a:r>
            <a:endParaRPr lang="en-US" sz="2667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4373279"/>
            <a:ext cx="6959600" cy="247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3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FDB1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FDB1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FDB1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660400" y="330200"/>
            <a:ext cx="1565627" cy="1260064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SVN-Yahoo" panose="02040603050506020204" pitchFamily="18" charset="0"/>
              </a:rPr>
              <a:t>2</a:t>
            </a:r>
            <a:endParaRPr lang="en-US" sz="6400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SVN-Yaho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87600" y="330200"/>
            <a:ext cx="9804400" cy="1260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933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Từ ngữ nào dưới đây có nghĩa giống với từ </a:t>
            </a:r>
            <a:r>
              <a:rPr lang="vi-VN" sz="2933" b="1" i="1" dirty="0">
                <a:solidFill>
                  <a:schemeClr val="accent2">
                    <a:lumMod val="75000"/>
                  </a:schemeClr>
                </a:solidFill>
              </a:rPr>
              <a:t>ước </a:t>
            </a:r>
            <a:r>
              <a:rPr lang="en-US" sz="2933" b="1" i="1" dirty="0" err="1">
                <a:solidFill>
                  <a:schemeClr val="accent2">
                    <a:lumMod val="75000"/>
                  </a:schemeClr>
                </a:solidFill>
              </a:rPr>
              <a:t>mơ</a:t>
            </a:r>
            <a:r>
              <a:rPr lang="vi-VN" sz="2933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  <a:r>
              <a:rPr lang="vi-VN" sz="2933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Đặt câu với 2 trong số các từ tìm được.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53885" y="2224629"/>
            <a:ext cx="2489200" cy="8636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cao</a:t>
            </a:r>
            <a:r>
              <a:rPr lang="en-US" sz="3200" dirty="0"/>
              <a:t> </a:t>
            </a:r>
            <a:r>
              <a:rPr lang="en-US" sz="3200" dirty="0" err="1"/>
              <a:t>đẹp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1153885" y="3484693"/>
            <a:ext cx="2489200" cy="8636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mong</a:t>
            </a:r>
            <a:r>
              <a:rPr lang="en-US" sz="3200" dirty="0"/>
              <a:t> </a:t>
            </a:r>
            <a:r>
              <a:rPr lang="en-US" sz="3200" dirty="0" err="1"/>
              <a:t>ước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3846285" y="2224629"/>
            <a:ext cx="2489200" cy="8636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ao</a:t>
            </a:r>
            <a:r>
              <a:rPr lang="en-US" sz="3200" dirty="0"/>
              <a:t> </a:t>
            </a:r>
            <a:r>
              <a:rPr lang="en-US" sz="3200" dirty="0" err="1"/>
              <a:t>ước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3846285" y="3479165"/>
            <a:ext cx="2489200" cy="8636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to </a:t>
            </a:r>
            <a:r>
              <a:rPr lang="en-US" sz="3200" dirty="0" err="1"/>
              <a:t>lớn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6529009" y="2224629"/>
            <a:ext cx="2489200" cy="8636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ngóng</a:t>
            </a:r>
            <a:r>
              <a:rPr lang="en-US" sz="3200" dirty="0"/>
              <a:t> </a:t>
            </a:r>
            <a:r>
              <a:rPr lang="en-US" sz="3200" dirty="0" err="1"/>
              <a:t>trông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6529009" y="3479165"/>
            <a:ext cx="2489200" cy="8636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khát</a:t>
            </a:r>
            <a:r>
              <a:rPr lang="en-US" sz="3200" dirty="0"/>
              <a:t> </a:t>
            </a:r>
            <a:r>
              <a:rPr lang="en-US" sz="3200" dirty="0" err="1"/>
              <a:t>vọng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9221409" y="2224629"/>
            <a:ext cx="2489200" cy="8636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hoài</a:t>
            </a:r>
            <a:r>
              <a:rPr lang="en-US" sz="3200" dirty="0"/>
              <a:t> </a:t>
            </a:r>
            <a:r>
              <a:rPr lang="en-US" sz="3200" dirty="0" err="1"/>
              <a:t>bão</a:t>
            </a:r>
            <a:endParaRPr lang="en-US" sz="3200" dirty="0"/>
          </a:p>
        </p:txBody>
      </p:sp>
      <p:sp>
        <p:nvSpPr>
          <p:cNvPr id="13" name="Rounded Rectangle 12"/>
          <p:cNvSpPr/>
          <p:nvPr/>
        </p:nvSpPr>
        <p:spPr>
          <a:xfrm>
            <a:off x="9221409" y="3479165"/>
            <a:ext cx="2489200" cy="8636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kì</a:t>
            </a:r>
            <a:r>
              <a:rPr lang="en-US" sz="3200" dirty="0"/>
              <a:t> </a:t>
            </a:r>
            <a:r>
              <a:rPr lang="en-US" sz="3200" dirty="0" err="1"/>
              <a:t>diệu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1890485" y="4744757"/>
            <a:ext cx="8890000" cy="144635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933" b="1" dirty="0">
                <a:solidFill>
                  <a:srgbClr val="000000"/>
                </a:solidFill>
                <a:latin typeface="Open Sans" panose="020B0606030504020204" pitchFamily="34" charset="0"/>
              </a:rPr>
              <a:t>Đặt </a:t>
            </a:r>
            <a:r>
              <a:rPr lang="vi-VN" sz="2933" b="1" dirty="0">
                <a:solidFill>
                  <a:srgbClr val="000000"/>
                </a:solidFill>
                <a:latin typeface="Open Sans" panose="020B0606030504020204" pitchFamily="34" charset="0"/>
              </a:rPr>
              <a:t>câu:</a:t>
            </a:r>
          </a:p>
          <a:p>
            <a:pPr algn="just"/>
            <a:r>
              <a:rPr lang="vi-VN" sz="2933" dirty="0">
                <a:solidFill>
                  <a:srgbClr val="000000"/>
                </a:solidFill>
                <a:latin typeface="Open Sans" panose="020B0606030504020204" pitchFamily="34" charset="0"/>
              </a:rPr>
              <a:t>- Em có mong ước trở thành phi hành gia.</a:t>
            </a:r>
          </a:p>
          <a:p>
            <a:pPr algn="just"/>
            <a:r>
              <a:rPr lang="vi-VN" sz="2933" dirty="0">
                <a:solidFill>
                  <a:srgbClr val="000000"/>
                </a:solidFill>
                <a:latin typeface="Open Sans" panose="020B0606030504020204" pitchFamily="34" charset="0"/>
              </a:rPr>
              <a:t>- Bạn ấy có khát vọng mãnh liệt.</a:t>
            </a:r>
          </a:p>
        </p:txBody>
      </p:sp>
    </p:spTree>
    <p:extLst>
      <p:ext uri="{BB962C8B-B14F-4D97-AF65-F5344CB8AC3E}">
        <p14:creationId xmlns:p14="http://schemas.microsoft.com/office/powerpoint/2010/main" val="11041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608" y="3775577"/>
            <a:ext cx="3454873" cy="30824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0" y="1955800"/>
            <a:ext cx="8661135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52400" y="279400"/>
            <a:ext cx="8280400" cy="1524000"/>
          </a:xfrm>
          <a:prstGeom prst="wedgeRoundRectCallout">
            <a:avLst>
              <a:gd name="adj1" fmla="val 52419"/>
              <a:gd name="adj2" fmla="val 92500"/>
              <a:gd name="adj3" fmla="val 16667"/>
            </a:avLst>
          </a:prstGeom>
          <a:solidFill>
            <a:schemeClr val="accent6">
              <a:lumMod val="50000"/>
            </a:schemeClr>
          </a:solidFill>
          <a:ln w="762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955800"/>
            <a:ext cx="5182049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1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60205" y="-949879"/>
            <a:ext cx="4284395" cy="2233241"/>
          </a:xfrm>
          <a:custGeom>
            <a:avLst/>
            <a:gdLst/>
            <a:ahLst/>
            <a:cxnLst/>
            <a:rect l="l" t="t" r="r" b="b"/>
            <a:pathLst>
              <a:path w="6426592" h="3349861">
                <a:moveTo>
                  <a:pt x="0" y="0"/>
                </a:moveTo>
                <a:lnTo>
                  <a:pt x="6426592" y="0"/>
                </a:lnTo>
                <a:lnTo>
                  <a:pt x="6426592" y="3349861"/>
                </a:lnTo>
                <a:lnTo>
                  <a:pt x="0" y="3349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37296" y="-300262"/>
            <a:ext cx="1815998" cy="1972124"/>
          </a:xfrm>
          <a:custGeom>
            <a:avLst/>
            <a:gdLst/>
            <a:ahLst/>
            <a:cxnLst/>
            <a:rect l="l" t="t" r="r" b="b"/>
            <a:pathLst>
              <a:path w="2723997" h="2958186">
                <a:moveTo>
                  <a:pt x="0" y="0"/>
                </a:moveTo>
                <a:lnTo>
                  <a:pt x="2723997" y="0"/>
                </a:lnTo>
                <a:lnTo>
                  <a:pt x="2723997" y="2958186"/>
                </a:lnTo>
                <a:lnTo>
                  <a:pt x="0" y="29581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19913" y="5236464"/>
            <a:ext cx="4876800" cy="1871472"/>
          </a:xfrm>
          <a:custGeom>
            <a:avLst/>
            <a:gdLst/>
            <a:ahLst/>
            <a:cxnLst/>
            <a:rect l="l" t="t" r="r" b="b"/>
            <a:pathLst>
              <a:path w="7315200" h="2807208">
                <a:moveTo>
                  <a:pt x="0" y="0"/>
                </a:moveTo>
                <a:lnTo>
                  <a:pt x="7315200" y="0"/>
                </a:lnTo>
                <a:lnTo>
                  <a:pt x="7315200" y="2807208"/>
                </a:lnTo>
                <a:lnTo>
                  <a:pt x="0" y="28072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677223" y="4888992"/>
            <a:ext cx="4876800" cy="1969008"/>
          </a:xfrm>
          <a:custGeom>
            <a:avLst/>
            <a:gdLst/>
            <a:ahLst/>
            <a:cxnLst/>
            <a:rect l="l" t="t" r="r" b="b"/>
            <a:pathLst>
              <a:path w="7315200" h="2953512">
                <a:moveTo>
                  <a:pt x="0" y="0"/>
                </a:moveTo>
                <a:lnTo>
                  <a:pt x="7315200" y="0"/>
                </a:lnTo>
                <a:lnTo>
                  <a:pt x="7315200" y="2953512"/>
                </a:lnTo>
                <a:lnTo>
                  <a:pt x="0" y="29535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394270" y="4362412"/>
            <a:ext cx="6181025" cy="2495589"/>
          </a:xfrm>
          <a:custGeom>
            <a:avLst/>
            <a:gdLst/>
            <a:ahLst/>
            <a:cxnLst/>
            <a:rect l="l" t="t" r="r" b="b"/>
            <a:pathLst>
              <a:path w="9271537" h="3743383">
                <a:moveTo>
                  <a:pt x="0" y="0"/>
                </a:moveTo>
                <a:lnTo>
                  <a:pt x="9271537" y="0"/>
                </a:lnTo>
                <a:lnTo>
                  <a:pt x="9271537" y="3743383"/>
                </a:lnTo>
                <a:lnTo>
                  <a:pt x="0" y="3743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973166" y="3277564"/>
            <a:ext cx="2743348" cy="3580437"/>
          </a:xfrm>
          <a:custGeom>
            <a:avLst/>
            <a:gdLst/>
            <a:ahLst/>
            <a:cxnLst/>
            <a:rect l="l" t="t" r="r" b="b"/>
            <a:pathLst>
              <a:path w="4115022" h="5370655">
                <a:moveTo>
                  <a:pt x="0" y="0"/>
                </a:moveTo>
                <a:lnTo>
                  <a:pt x="4115022" y="0"/>
                </a:lnTo>
                <a:lnTo>
                  <a:pt x="4115022" y="5370655"/>
                </a:lnTo>
                <a:lnTo>
                  <a:pt x="0" y="53706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3348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514576" y="1671862"/>
            <a:ext cx="1847160" cy="1469972"/>
          </a:xfrm>
          <a:custGeom>
            <a:avLst/>
            <a:gdLst/>
            <a:ahLst/>
            <a:cxnLst/>
            <a:rect l="l" t="t" r="r" b="b"/>
            <a:pathLst>
              <a:path w="2770740" h="2204958">
                <a:moveTo>
                  <a:pt x="0" y="0"/>
                </a:moveTo>
                <a:lnTo>
                  <a:pt x="2770740" y="0"/>
                </a:lnTo>
                <a:lnTo>
                  <a:pt x="2770740" y="2204958"/>
                </a:lnTo>
                <a:lnTo>
                  <a:pt x="0" y="220495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4932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819106" y="1527422"/>
            <a:ext cx="2308120" cy="1861052"/>
          </a:xfrm>
          <a:custGeom>
            <a:avLst/>
            <a:gdLst/>
            <a:ahLst/>
            <a:cxnLst/>
            <a:rect l="l" t="t" r="r" b="b"/>
            <a:pathLst>
              <a:path w="3462180" h="2791578">
                <a:moveTo>
                  <a:pt x="0" y="0"/>
                </a:moveTo>
                <a:lnTo>
                  <a:pt x="3462180" y="0"/>
                </a:lnTo>
                <a:lnTo>
                  <a:pt x="3462180" y="2791578"/>
                </a:lnTo>
                <a:lnTo>
                  <a:pt x="0" y="27915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181321" y="3505230"/>
            <a:ext cx="2077187" cy="1714363"/>
          </a:xfrm>
          <a:custGeom>
            <a:avLst/>
            <a:gdLst/>
            <a:ahLst/>
            <a:cxnLst/>
            <a:rect l="l" t="t" r="r" b="b"/>
            <a:pathLst>
              <a:path w="3115781" h="2571545">
                <a:moveTo>
                  <a:pt x="0" y="0"/>
                </a:moveTo>
                <a:lnTo>
                  <a:pt x="3115780" y="0"/>
                </a:lnTo>
                <a:lnTo>
                  <a:pt x="3115780" y="2571545"/>
                </a:lnTo>
                <a:lnTo>
                  <a:pt x="0" y="257154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b="-5085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130443" y="4362411"/>
            <a:ext cx="2300687" cy="1935944"/>
          </a:xfrm>
          <a:custGeom>
            <a:avLst/>
            <a:gdLst/>
            <a:ahLst/>
            <a:cxnLst/>
            <a:rect l="l" t="t" r="r" b="b"/>
            <a:pathLst>
              <a:path w="3451030" h="2903916">
                <a:moveTo>
                  <a:pt x="0" y="0"/>
                </a:moveTo>
                <a:lnTo>
                  <a:pt x="3451030" y="0"/>
                </a:lnTo>
                <a:lnTo>
                  <a:pt x="3451030" y="2903915"/>
                </a:lnTo>
                <a:lnTo>
                  <a:pt x="0" y="290391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178548" y="4112182"/>
            <a:ext cx="3514500" cy="3211374"/>
          </a:xfrm>
          <a:custGeom>
            <a:avLst/>
            <a:gdLst/>
            <a:ahLst/>
            <a:cxnLst/>
            <a:rect l="l" t="t" r="r" b="b"/>
            <a:pathLst>
              <a:path w="5271750" h="4817061">
                <a:moveTo>
                  <a:pt x="0" y="0"/>
                </a:moveTo>
                <a:lnTo>
                  <a:pt x="5271750" y="0"/>
                </a:lnTo>
                <a:lnTo>
                  <a:pt x="5271750" y="4817061"/>
                </a:lnTo>
                <a:lnTo>
                  <a:pt x="0" y="481706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53" y="-201007"/>
            <a:ext cx="2010950" cy="2010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3" y="6172201"/>
            <a:ext cx="621846" cy="6381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737884" y="-907336"/>
            <a:ext cx="10014564" cy="67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244600"/>
            <a:ext cx="10972800" cy="528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68400" y="1478066"/>
            <a:ext cx="9855200" cy="4746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sz="1867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1/ </a:t>
            </a:r>
            <a:r>
              <a:rPr lang="en-US" sz="1867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1867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1867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1867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thù</a:t>
            </a:r>
            <a:r>
              <a:rPr lang="en-US" sz="1867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35000"/>
              </a:lnSpc>
            </a:pP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1867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sz="1867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mơ</a:t>
            </a:r>
            <a:r>
              <a:rPr lang="en-US" sz="1867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ước</a:t>
            </a:r>
            <a:r>
              <a:rPr lang="en-US" sz="1867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67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</a:pP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nhấn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giọng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xúc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ước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mơ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67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</a:pP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ước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mơ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67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</a:pPr>
            <a:r>
              <a:rPr lang="en-US" sz="18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mơ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đẹp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đáng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trân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Con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nuôi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hoài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bão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mơ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đẹp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đẽ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đẹp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5000"/>
              </a:lnSpc>
            </a:pPr>
            <a:r>
              <a:rPr lang="en-US" sz="1867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2/ </a:t>
            </a:r>
            <a:r>
              <a:rPr lang="en-US" sz="1867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1867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1867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1867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35000"/>
              </a:lnSpc>
            </a:pP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ngôn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5000"/>
              </a:lnSpc>
            </a:pPr>
            <a:r>
              <a:rPr lang="en-US" sz="1867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3/ </a:t>
            </a:r>
            <a:r>
              <a:rPr lang="en-US" sz="1867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1867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1867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35000"/>
              </a:lnSpc>
            </a:pP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hoài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bão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mơ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trách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mơ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endParaRPr lang="en-US" sz="1867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86260"/>
            <a:ext cx="10819306" cy="115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6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386">
            <a:off x="2671228" y="304943"/>
            <a:ext cx="7264194" cy="5208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097" y="990699"/>
            <a:ext cx="9502455" cy="38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0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6779" y="-300262"/>
            <a:ext cx="1528284" cy="1583624"/>
          </a:xfrm>
          <a:custGeom>
            <a:avLst/>
            <a:gdLst/>
            <a:ahLst/>
            <a:cxnLst/>
            <a:rect l="l" t="t" r="r" b="b"/>
            <a:pathLst>
              <a:path w="2723997" h="2958186">
                <a:moveTo>
                  <a:pt x="0" y="0"/>
                </a:moveTo>
                <a:lnTo>
                  <a:pt x="2723997" y="0"/>
                </a:lnTo>
                <a:lnTo>
                  <a:pt x="2723997" y="2958186"/>
                </a:lnTo>
                <a:lnTo>
                  <a:pt x="0" y="29581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19913" y="5236464"/>
            <a:ext cx="4876800" cy="1871472"/>
          </a:xfrm>
          <a:custGeom>
            <a:avLst/>
            <a:gdLst/>
            <a:ahLst/>
            <a:cxnLst/>
            <a:rect l="l" t="t" r="r" b="b"/>
            <a:pathLst>
              <a:path w="7315200" h="2807208">
                <a:moveTo>
                  <a:pt x="0" y="0"/>
                </a:moveTo>
                <a:lnTo>
                  <a:pt x="7315200" y="0"/>
                </a:lnTo>
                <a:lnTo>
                  <a:pt x="7315200" y="2807208"/>
                </a:lnTo>
                <a:lnTo>
                  <a:pt x="0" y="28072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677223" y="4888992"/>
            <a:ext cx="4876800" cy="1969008"/>
          </a:xfrm>
          <a:custGeom>
            <a:avLst/>
            <a:gdLst/>
            <a:ahLst/>
            <a:cxnLst/>
            <a:rect l="l" t="t" r="r" b="b"/>
            <a:pathLst>
              <a:path w="7315200" h="2953512">
                <a:moveTo>
                  <a:pt x="0" y="0"/>
                </a:moveTo>
                <a:lnTo>
                  <a:pt x="7315200" y="0"/>
                </a:lnTo>
                <a:lnTo>
                  <a:pt x="7315200" y="2953512"/>
                </a:lnTo>
                <a:lnTo>
                  <a:pt x="0" y="29535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394270" y="4362412"/>
            <a:ext cx="6181025" cy="2495589"/>
          </a:xfrm>
          <a:custGeom>
            <a:avLst/>
            <a:gdLst/>
            <a:ahLst/>
            <a:cxnLst/>
            <a:rect l="l" t="t" r="r" b="b"/>
            <a:pathLst>
              <a:path w="9271537" h="3743383">
                <a:moveTo>
                  <a:pt x="0" y="0"/>
                </a:moveTo>
                <a:lnTo>
                  <a:pt x="9271537" y="0"/>
                </a:lnTo>
                <a:lnTo>
                  <a:pt x="9271537" y="3743383"/>
                </a:lnTo>
                <a:lnTo>
                  <a:pt x="0" y="3743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7"/>
          <p:cNvGrpSpPr/>
          <p:nvPr/>
        </p:nvGrpSpPr>
        <p:grpSpPr>
          <a:xfrm>
            <a:off x="1034241" y="751686"/>
            <a:ext cx="9155811" cy="6299160"/>
            <a:chOff x="1690590" y="861120"/>
            <a:chExt cx="13733716" cy="9448740"/>
          </a:xfrm>
        </p:grpSpPr>
        <p:sp>
          <p:nvSpPr>
            <p:cNvPr id="17" name="Rounded Rectangle 16"/>
            <p:cNvSpPr/>
            <p:nvPr/>
          </p:nvSpPr>
          <p:spPr>
            <a:xfrm>
              <a:off x="1690590" y="861120"/>
              <a:ext cx="13733716" cy="7341131"/>
            </a:xfrm>
            <a:prstGeom prst="roundRect">
              <a:avLst>
                <a:gd name="adj" fmla="val 1185"/>
              </a:avLst>
            </a:prstGeom>
            <a:solidFill>
              <a:schemeClr val="bg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32704" y="861120"/>
              <a:ext cx="13425297" cy="9448740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Em mơ mình là cánh én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Gọi nắng xuân về muôn nơi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Trong veo nỗi niềm thương mến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Hoà trong rộn rã tiếng cười.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 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Em mơ mình là cơn gió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Giữa ngày nắng hạ nồng oi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Cùng mây bay đi đây đó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Đem mưa dịu mát muôn nơi.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 </a:t>
              </a:r>
            </a:p>
            <a:p>
              <a:pPr algn="just"/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Em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mơ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là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vầng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trăng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tỏ</a:t>
              </a:r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Lung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linh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giữa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trời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thu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xanh</a:t>
              </a:r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Vui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cùng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những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ngôi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sao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nhỏ</a:t>
              </a:r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Như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ngàn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đôi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mắt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long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lanh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.</a:t>
              </a: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Em </a:t>
              </a:r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mơ mình là ngọn lửa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Xua </a:t>
              </a:r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tan giá lạnh mùa đông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Đàn chim vui bay về tổ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Bữa cơm chiều quê ấm nồng</a:t>
              </a:r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...</a:t>
              </a:r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endParaRPr lang="vi-VN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Yêu từng dặm dài đất nước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Em mơ về con đường xa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Bốn mùa còn bao mơ ước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Ở phía chân trời bao la</a:t>
              </a:r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.</a:t>
              </a:r>
            </a:p>
            <a:p>
              <a:pPr algn="r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(Nguyễn L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ã</a:t>
              </a:r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m 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T</a:t>
              </a:r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hắng)</a:t>
              </a:r>
              <a:endParaRPr lang="vi-VN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0190052" y="2281731"/>
            <a:ext cx="1847160" cy="1469972"/>
          </a:xfrm>
          <a:custGeom>
            <a:avLst/>
            <a:gdLst/>
            <a:ahLst/>
            <a:cxnLst/>
            <a:rect l="l" t="t" r="r" b="b"/>
            <a:pathLst>
              <a:path w="2770740" h="2204958">
                <a:moveTo>
                  <a:pt x="0" y="0"/>
                </a:moveTo>
                <a:lnTo>
                  <a:pt x="2770740" y="0"/>
                </a:lnTo>
                <a:lnTo>
                  <a:pt x="2770740" y="2204958"/>
                </a:lnTo>
                <a:lnTo>
                  <a:pt x="0" y="220495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4932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445199" y="290631"/>
            <a:ext cx="2308120" cy="1861052"/>
          </a:xfrm>
          <a:custGeom>
            <a:avLst/>
            <a:gdLst/>
            <a:ahLst/>
            <a:cxnLst/>
            <a:rect l="l" t="t" r="r" b="b"/>
            <a:pathLst>
              <a:path w="3462180" h="2791578">
                <a:moveTo>
                  <a:pt x="0" y="0"/>
                </a:moveTo>
                <a:lnTo>
                  <a:pt x="3462180" y="0"/>
                </a:lnTo>
                <a:lnTo>
                  <a:pt x="3462180" y="2791578"/>
                </a:lnTo>
                <a:lnTo>
                  <a:pt x="0" y="27915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745180" y="4521854"/>
            <a:ext cx="2077187" cy="1714363"/>
          </a:xfrm>
          <a:custGeom>
            <a:avLst/>
            <a:gdLst/>
            <a:ahLst/>
            <a:cxnLst/>
            <a:rect l="l" t="t" r="r" b="b"/>
            <a:pathLst>
              <a:path w="3115781" h="2571545">
                <a:moveTo>
                  <a:pt x="0" y="0"/>
                </a:moveTo>
                <a:lnTo>
                  <a:pt x="3115780" y="0"/>
                </a:lnTo>
                <a:lnTo>
                  <a:pt x="3115780" y="2571545"/>
                </a:lnTo>
                <a:lnTo>
                  <a:pt x="0" y="257154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5085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315135" y="4879077"/>
            <a:ext cx="2203265" cy="1935944"/>
          </a:xfrm>
          <a:custGeom>
            <a:avLst/>
            <a:gdLst/>
            <a:ahLst/>
            <a:cxnLst/>
            <a:rect l="l" t="t" r="r" b="b"/>
            <a:pathLst>
              <a:path w="3451030" h="2903916">
                <a:moveTo>
                  <a:pt x="0" y="0"/>
                </a:moveTo>
                <a:lnTo>
                  <a:pt x="3451030" y="0"/>
                </a:lnTo>
                <a:lnTo>
                  <a:pt x="3451030" y="2903915"/>
                </a:lnTo>
                <a:lnTo>
                  <a:pt x="0" y="290391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rcRect/>
            <a:stretch>
              <a:fillRect r="-442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89561" y="5219593"/>
            <a:ext cx="2309624" cy="1754796"/>
          </a:xfrm>
          <a:custGeom>
            <a:avLst/>
            <a:gdLst/>
            <a:ahLst/>
            <a:cxnLst/>
            <a:rect l="l" t="t" r="r" b="b"/>
            <a:pathLst>
              <a:path w="5271750" h="4817061">
                <a:moveTo>
                  <a:pt x="0" y="0"/>
                </a:moveTo>
                <a:lnTo>
                  <a:pt x="5271750" y="0"/>
                </a:lnTo>
                <a:lnTo>
                  <a:pt x="5271750" y="4817061"/>
                </a:lnTo>
                <a:lnTo>
                  <a:pt x="0" y="481706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482007" y="3825642"/>
            <a:ext cx="2234507" cy="3032358"/>
          </a:xfrm>
          <a:custGeom>
            <a:avLst/>
            <a:gdLst/>
            <a:ahLst/>
            <a:cxnLst/>
            <a:rect l="l" t="t" r="r" b="b"/>
            <a:pathLst>
              <a:path w="4115022" h="5370655">
                <a:moveTo>
                  <a:pt x="0" y="0"/>
                </a:moveTo>
                <a:lnTo>
                  <a:pt x="4115022" y="0"/>
                </a:lnTo>
                <a:lnTo>
                  <a:pt x="4115022" y="5370655"/>
                </a:lnTo>
                <a:lnTo>
                  <a:pt x="0" y="537065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b="-3348"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343251" y="-423988"/>
            <a:ext cx="11367993" cy="1650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92042" y="5439636"/>
            <a:ext cx="3113294" cy="14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3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19913" y="5236464"/>
            <a:ext cx="4876800" cy="1871472"/>
          </a:xfrm>
          <a:custGeom>
            <a:avLst/>
            <a:gdLst/>
            <a:ahLst/>
            <a:cxnLst/>
            <a:rect l="l" t="t" r="r" b="b"/>
            <a:pathLst>
              <a:path w="7315200" h="2807208">
                <a:moveTo>
                  <a:pt x="0" y="0"/>
                </a:moveTo>
                <a:lnTo>
                  <a:pt x="7315200" y="0"/>
                </a:lnTo>
                <a:lnTo>
                  <a:pt x="7315200" y="2807208"/>
                </a:lnTo>
                <a:lnTo>
                  <a:pt x="0" y="28072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677223" y="4888992"/>
            <a:ext cx="4876800" cy="1969008"/>
          </a:xfrm>
          <a:custGeom>
            <a:avLst/>
            <a:gdLst/>
            <a:ahLst/>
            <a:cxnLst/>
            <a:rect l="l" t="t" r="r" b="b"/>
            <a:pathLst>
              <a:path w="7315200" h="2953512">
                <a:moveTo>
                  <a:pt x="0" y="0"/>
                </a:moveTo>
                <a:lnTo>
                  <a:pt x="7315200" y="0"/>
                </a:lnTo>
                <a:lnTo>
                  <a:pt x="7315200" y="2953512"/>
                </a:lnTo>
                <a:lnTo>
                  <a:pt x="0" y="29535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394270" y="4362412"/>
            <a:ext cx="6181025" cy="2495589"/>
          </a:xfrm>
          <a:custGeom>
            <a:avLst/>
            <a:gdLst/>
            <a:ahLst/>
            <a:cxnLst/>
            <a:rect l="l" t="t" r="r" b="b"/>
            <a:pathLst>
              <a:path w="9271537" h="3743383">
                <a:moveTo>
                  <a:pt x="0" y="0"/>
                </a:moveTo>
                <a:lnTo>
                  <a:pt x="9271537" y="0"/>
                </a:lnTo>
                <a:lnTo>
                  <a:pt x="9271537" y="3743383"/>
                </a:lnTo>
                <a:lnTo>
                  <a:pt x="0" y="3743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7"/>
          <p:cNvGrpSpPr/>
          <p:nvPr/>
        </p:nvGrpSpPr>
        <p:grpSpPr>
          <a:xfrm>
            <a:off x="812800" y="751686"/>
            <a:ext cx="9377252" cy="6299160"/>
            <a:chOff x="1358428" y="861120"/>
            <a:chExt cx="14065878" cy="9448740"/>
          </a:xfrm>
        </p:grpSpPr>
        <p:sp>
          <p:nvSpPr>
            <p:cNvPr id="17" name="Rounded Rectangle 16"/>
            <p:cNvSpPr/>
            <p:nvPr/>
          </p:nvSpPr>
          <p:spPr>
            <a:xfrm>
              <a:off x="1358428" y="861120"/>
              <a:ext cx="14065878" cy="7341131"/>
            </a:xfrm>
            <a:prstGeom prst="roundRect">
              <a:avLst>
                <a:gd name="adj" fmla="val 1185"/>
              </a:avLst>
            </a:prstGeom>
            <a:solidFill>
              <a:schemeClr val="bg1">
                <a:alpha val="50000"/>
              </a:schemeClr>
            </a:solidFill>
            <a:ln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32704" y="861120"/>
              <a:ext cx="13425297" cy="9448740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Em mơ mình là cánh én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Gọi nắng xuân về muôn nơi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Trong veo nỗi niềm thương mến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Hoà trong rộn rã tiếng cười.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 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Em mơ mình là cơn gió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Giữa ngày nắng hạ nồng oi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Cùng mây bay đi đây đó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Đem mưa dịu mát muôn nơi.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 </a:t>
              </a:r>
            </a:p>
            <a:p>
              <a:pPr algn="just"/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Em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mơ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là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vầng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trăng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tỏ</a:t>
              </a:r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Lung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linh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giữa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trời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thu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xanh</a:t>
              </a:r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Vui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cùng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những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ngôi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sao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nhỏ</a:t>
              </a:r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Như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ngàn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đôi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mắt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long </a:t>
              </a:r>
              <a:r>
                <a:rPr lang="en-US" sz="2133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lanh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.</a:t>
              </a: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Em </a:t>
              </a:r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mơ mình là ngọn lửa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Xua </a:t>
              </a:r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tan giá lạnh mùa đông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Đàn chim vui bay về tổ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Bữa cơm chiều quê ấm nồng</a:t>
              </a:r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...</a:t>
              </a:r>
              <a:endParaRPr lang="en-US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endParaRPr lang="vi-VN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Yêu từng dặm dài đất nước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Em mơ về con đường xa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Bốn mùa còn bao mơ ước</a:t>
              </a:r>
            </a:p>
            <a:p>
              <a:pPr algn="just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Ở phía chân trời bao la</a:t>
              </a:r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.</a:t>
              </a:r>
            </a:p>
            <a:p>
              <a:pPr algn="r"/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(Nguyễn L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ã</a:t>
              </a:r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m </a:t>
              </a:r>
              <a:r>
                <a:rPr lang="en-US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T</a:t>
              </a:r>
              <a:r>
                <a:rPr lang="vi-VN" sz="2133" dirty="0">
                  <a:solidFill>
                    <a:srgbClr val="000000"/>
                  </a:solidFill>
                  <a:latin typeface="Open Sans" panose="020B0606030504020204" pitchFamily="34" charset="0"/>
                </a:rPr>
                <a:t>hắng)</a:t>
              </a:r>
              <a:endParaRPr lang="vi-VN" sz="2133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1086852" y="3234437"/>
            <a:ext cx="856441" cy="796719"/>
          </a:xfrm>
          <a:custGeom>
            <a:avLst/>
            <a:gdLst/>
            <a:ahLst/>
            <a:cxnLst/>
            <a:rect l="l" t="t" r="r" b="b"/>
            <a:pathLst>
              <a:path w="2770740" h="2204958">
                <a:moveTo>
                  <a:pt x="0" y="0"/>
                </a:moveTo>
                <a:lnTo>
                  <a:pt x="2770740" y="0"/>
                </a:lnTo>
                <a:lnTo>
                  <a:pt x="2770740" y="2204958"/>
                </a:lnTo>
                <a:lnTo>
                  <a:pt x="0" y="220495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4932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668000" y="1806321"/>
            <a:ext cx="1298461" cy="1008683"/>
          </a:xfrm>
          <a:custGeom>
            <a:avLst/>
            <a:gdLst/>
            <a:ahLst/>
            <a:cxnLst/>
            <a:rect l="l" t="t" r="r" b="b"/>
            <a:pathLst>
              <a:path w="3462180" h="2791578">
                <a:moveTo>
                  <a:pt x="0" y="0"/>
                </a:moveTo>
                <a:lnTo>
                  <a:pt x="3462180" y="0"/>
                </a:lnTo>
                <a:lnTo>
                  <a:pt x="3462180" y="2791578"/>
                </a:lnTo>
                <a:lnTo>
                  <a:pt x="0" y="27915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017786" y="5194193"/>
            <a:ext cx="1673501" cy="1347225"/>
          </a:xfrm>
          <a:custGeom>
            <a:avLst/>
            <a:gdLst/>
            <a:ahLst/>
            <a:cxnLst/>
            <a:rect l="l" t="t" r="r" b="b"/>
            <a:pathLst>
              <a:path w="3115781" h="2571545">
                <a:moveTo>
                  <a:pt x="0" y="0"/>
                </a:moveTo>
                <a:lnTo>
                  <a:pt x="3115780" y="0"/>
                </a:lnTo>
                <a:lnTo>
                  <a:pt x="3115780" y="2571545"/>
                </a:lnTo>
                <a:lnTo>
                  <a:pt x="0" y="257154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5085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649249" y="5795884"/>
            <a:ext cx="1240733" cy="843793"/>
          </a:xfrm>
          <a:custGeom>
            <a:avLst/>
            <a:gdLst/>
            <a:ahLst/>
            <a:cxnLst/>
            <a:rect l="l" t="t" r="r" b="b"/>
            <a:pathLst>
              <a:path w="3451030" h="2903916">
                <a:moveTo>
                  <a:pt x="0" y="0"/>
                </a:moveTo>
                <a:lnTo>
                  <a:pt x="3451030" y="0"/>
                </a:lnTo>
                <a:lnTo>
                  <a:pt x="3451030" y="2903915"/>
                </a:lnTo>
                <a:lnTo>
                  <a:pt x="0" y="290391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rcRect/>
            <a:stretch>
              <a:fillRect r="-442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482007" y="3825642"/>
            <a:ext cx="2234507" cy="3032358"/>
          </a:xfrm>
          <a:custGeom>
            <a:avLst/>
            <a:gdLst/>
            <a:ahLst/>
            <a:cxnLst/>
            <a:rect l="l" t="t" r="r" b="b"/>
            <a:pathLst>
              <a:path w="4115022" h="5370655">
                <a:moveTo>
                  <a:pt x="0" y="0"/>
                </a:moveTo>
                <a:lnTo>
                  <a:pt x="4115022" y="0"/>
                </a:lnTo>
                <a:lnTo>
                  <a:pt x="4115022" y="5370655"/>
                </a:lnTo>
                <a:lnTo>
                  <a:pt x="0" y="53706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b="-3348"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558800" y="-401294"/>
            <a:ext cx="11367993" cy="1650127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438269" y="1224715"/>
            <a:ext cx="713179" cy="566711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VN-Yahoo" panose="02040603050506020204" pitchFamily="18" charset="0"/>
              </a:rPr>
              <a:t>1</a:t>
            </a:r>
            <a:endParaRPr lang="en-US" sz="3200" dirty="0">
              <a:solidFill>
                <a:schemeClr val="tx1"/>
              </a:solidFill>
              <a:latin typeface="SVN-Yahoo" panose="02040603050506020204" pitchFamily="18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450275" y="2852491"/>
            <a:ext cx="713179" cy="566711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VN-Yahoo" panose="02040603050506020204" pitchFamily="18" charset="0"/>
              </a:rPr>
              <a:t>2</a:t>
            </a:r>
            <a:endParaRPr lang="en-US" sz="3200" dirty="0">
              <a:solidFill>
                <a:schemeClr val="tx1"/>
              </a:solidFill>
              <a:latin typeface="SVN-Yahoo" panose="02040603050506020204" pitchFamily="18" charset="0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496571" y="4419079"/>
            <a:ext cx="713179" cy="566711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VN-Yahoo" panose="02040603050506020204" pitchFamily="18" charset="0"/>
              </a:rPr>
              <a:t>3</a:t>
            </a:r>
            <a:endParaRPr lang="en-US" sz="3200" dirty="0">
              <a:solidFill>
                <a:schemeClr val="tx1"/>
              </a:solidFill>
              <a:latin typeface="SVN-Yahoo" panose="02040603050506020204" pitchFamily="18" charset="0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9763296" y="1767307"/>
            <a:ext cx="713179" cy="566711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VN-Yahoo" panose="02040603050506020204" pitchFamily="18" charset="0"/>
              </a:rPr>
              <a:t>4</a:t>
            </a:r>
            <a:endParaRPr lang="en-US" sz="3200" dirty="0">
              <a:solidFill>
                <a:schemeClr val="tx1"/>
              </a:solidFill>
              <a:latin typeface="SVN-Yahoo" panose="02040603050506020204" pitchFamily="18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9809592" y="3333895"/>
            <a:ext cx="713179" cy="566711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VN-Yahoo" panose="02040603050506020204" pitchFamily="18" charset="0"/>
              </a:rPr>
              <a:t>5</a:t>
            </a:r>
            <a:endParaRPr lang="en-US" sz="3200" dirty="0">
              <a:solidFill>
                <a:schemeClr val="tx1"/>
              </a:solidFill>
              <a:latin typeface="SVN-Yaho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7"/>
          <a:srcRect r="26127"/>
          <a:stretch/>
        </p:blipFill>
        <p:spPr>
          <a:xfrm>
            <a:off x="423213" y="5323613"/>
            <a:ext cx="4716824" cy="144690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69271" y="-14755"/>
            <a:ext cx="36160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CHIA ĐOẠN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7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575" y="14707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473245" y="-1271195"/>
            <a:ext cx="3718755" cy="1956995"/>
          </a:xfrm>
          <a:custGeom>
            <a:avLst/>
            <a:gdLst/>
            <a:ahLst/>
            <a:cxnLst/>
            <a:rect l="l" t="t" r="r" b="b"/>
            <a:pathLst>
              <a:path w="5578133" h="2935493">
                <a:moveTo>
                  <a:pt x="0" y="0"/>
                </a:moveTo>
                <a:lnTo>
                  <a:pt x="5578133" y="0"/>
                </a:lnTo>
                <a:lnTo>
                  <a:pt x="5578133" y="2935493"/>
                </a:lnTo>
                <a:lnTo>
                  <a:pt x="0" y="29354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212306" y="-1880616"/>
            <a:ext cx="4876800" cy="2566416"/>
          </a:xfrm>
          <a:custGeom>
            <a:avLst/>
            <a:gdLst/>
            <a:ahLst/>
            <a:cxnLst/>
            <a:rect l="l" t="t" r="r" b="b"/>
            <a:pathLst>
              <a:path w="7315200" h="3849624">
                <a:moveTo>
                  <a:pt x="0" y="0"/>
                </a:moveTo>
                <a:lnTo>
                  <a:pt x="7315200" y="0"/>
                </a:lnTo>
                <a:lnTo>
                  <a:pt x="7315200" y="3849624"/>
                </a:lnTo>
                <a:lnTo>
                  <a:pt x="0" y="38496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930986" y="1271195"/>
            <a:ext cx="1150429" cy="1371600"/>
          </a:xfrm>
          <a:custGeom>
            <a:avLst/>
            <a:gdLst/>
            <a:ahLst/>
            <a:cxnLst/>
            <a:rect l="l" t="t" r="r" b="b"/>
            <a:pathLst>
              <a:path w="1725644" h="2057400">
                <a:moveTo>
                  <a:pt x="0" y="0"/>
                </a:moveTo>
                <a:lnTo>
                  <a:pt x="1725644" y="0"/>
                </a:lnTo>
                <a:lnTo>
                  <a:pt x="172564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233375" y="-1274207"/>
            <a:ext cx="3718755" cy="1956995"/>
          </a:xfrm>
          <a:custGeom>
            <a:avLst/>
            <a:gdLst/>
            <a:ahLst/>
            <a:cxnLst/>
            <a:rect l="l" t="t" r="r" b="b"/>
            <a:pathLst>
              <a:path w="5578133" h="2935493">
                <a:moveTo>
                  <a:pt x="0" y="0"/>
                </a:moveTo>
                <a:lnTo>
                  <a:pt x="5578133" y="0"/>
                </a:lnTo>
                <a:lnTo>
                  <a:pt x="5578133" y="2935493"/>
                </a:lnTo>
                <a:lnTo>
                  <a:pt x="0" y="29354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993505" y="-1277219"/>
            <a:ext cx="3718755" cy="1956995"/>
          </a:xfrm>
          <a:custGeom>
            <a:avLst/>
            <a:gdLst/>
            <a:ahLst/>
            <a:cxnLst/>
            <a:rect l="l" t="t" r="r" b="b"/>
            <a:pathLst>
              <a:path w="5578133" h="2935493">
                <a:moveTo>
                  <a:pt x="0" y="0"/>
                </a:moveTo>
                <a:lnTo>
                  <a:pt x="5578134" y="0"/>
                </a:lnTo>
                <a:lnTo>
                  <a:pt x="5578134" y="2935492"/>
                </a:lnTo>
                <a:lnTo>
                  <a:pt x="0" y="29354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0586" y="1455345"/>
            <a:ext cx="1150429" cy="1371600"/>
          </a:xfrm>
          <a:custGeom>
            <a:avLst/>
            <a:gdLst/>
            <a:ahLst/>
            <a:cxnLst/>
            <a:rect l="l" t="t" r="r" b="b"/>
            <a:pathLst>
              <a:path w="1725644" h="2057400">
                <a:moveTo>
                  <a:pt x="0" y="0"/>
                </a:moveTo>
                <a:lnTo>
                  <a:pt x="1725644" y="0"/>
                </a:lnTo>
                <a:lnTo>
                  <a:pt x="172564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422479" y="0"/>
            <a:ext cx="3411642" cy="1795377"/>
          </a:xfrm>
          <a:custGeom>
            <a:avLst/>
            <a:gdLst/>
            <a:ahLst/>
            <a:cxnLst/>
            <a:rect l="l" t="t" r="r" b="b"/>
            <a:pathLst>
              <a:path w="5117463" h="2693065">
                <a:moveTo>
                  <a:pt x="0" y="0"/>
                </a:moveTo>
                <a:lnTo>
                  <a:pt x="5117463" y="0"/>
                </a:lnTo>
                <a:lnTo>
                  <a:pt x="5117463" y="2693065"/>
                </a:lnTo>
                <a:lnTo>
                  <a:pt x="0" y="2693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9202838" y="0"/>
            <a:ext cx="3411642" cy="1795377"/>
          </a:xfrm>
          <a:custGeom>
            <a:avLst/>
            <a:gdLst/>
            <a:ahLst/>
            <a:cxnLst/>
            <a:rect l="l" t="t" r="r" b="b"/>
            <a:pathLst>
              <a:path w="5117463" h="2693065">
                <a:moveTo>
                  <a:pt x="5117463" y="0"/>
                </a:moveTo>
                <a:lnTo>
                  <a:pt x="0" y="0"/>
                </a:lnTo>
                <a:lnTo>
                  <a:pt x="0" y="2693065"/>
                </a:lnTo>
                <a:lnTo>
                  <a:pt x="5117463" y="2693065"/>
                </a:lnTo>
                <a:lnTo>
                  <a:pt x="511746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/>
          <p:cNvGrpSpPr/>
          <p:nvPr/>
        </p:nvGrpSpPr>
        <p:grpSpPr>
          <a:xfrm>
            <a:off x="2666487" y="2511952"/>
            <a:ext cx="3921199" cy="1064119"/>
            <a:chOff x="533400" y="2530254"/>
            <a:chExt cx="6781800" cy="2937688"/>
          </a:xfrm>
        </p:grpSpPr>
        <p:sp>
          <p:nvSpPr>
            <p:cNvPr id="14" name="Cloud 13"/>
            <p:cNvSpPr/>
            <p:nvPr/>
          </p:nvSpPr>
          <p:spPr>
            <a:xfrm>
              <a:off x="533400" y="2530254"/>
              <a:ext cx="6781800" cy="293768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05736" y="2983383"/>
              <a:ext cx="4334988" cy="2162142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nắng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xuân</a:t>
              </a:r>
              <a:endParaRPr lang="en-US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29243" y="2515029"/>
            <a:ext cx="3921199" cy="1064119"/>
            <a:chOff x="533400" y="2530254"/>
            <a:chExt cx="6781800" cy="2937688"/>
          </a:xfrm>
        </p:grpSpPr>
        <p:sp>
          <p:nvSpPr>
            <p:cNvPr id="17" name="Cloud 16"/>
            <p:cNvSpPr/>
            <p:nvPr/>
          </p:nvSpPr>
          <p:spPr>
            <a:xfrm>
              <a:off x="533400" y="2530254"/>
              <a:ext cx="6781800" cy="293768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3790" y="2931477"/>
              <a:ext cx="4100142" cy="2162142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muôn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nơi</a:t>
              </a:r>
              <a:endParaRPr lang="en-US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72775" y="4077833"/>
            <a:ext cx="3921199" cy="1064119"/>
            <a:chOff x="533400" y="2530254"/>
            <a:chExt cx="6781800" cy="2937688"/>
          </a:xfrm>
        </p:grpSpPr>
        <p:sp>
          <p:nvSpPr>
            <p:cNvPr id="20" name="Cloud 19"/>
            <p:cNvSpPr/>
            <p:nvPr/>
          </p:nvSpPr>
          <p:spPr>
            <a:xfrm>
              <a:off x="533400" y="2530254"/>
              <a:ext cx="6781800" cy="293768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36078" y="2910515"/>
              <a:ext cx="3746385" cy="2162142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nỗi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niềm</a:t>
              </a:r>
              <a:endParaRPr lang="en-US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023375" y="4067095"/>
            <a:ext cx="3921199" cy="1064119"/>
            <a:chOff x="533400" y="2530254"/>
            <a:chExt cx="6781800" cy="2937688"/>
          </a:xfrm>
        </p:grpSpPr>
        <p:sp>
          <p:nvSpPr>
            <p:cNvPr id="23" name="Cloud 22"/>
            <p:cNvSpPr/>
            <p:nvPr/>
          </p:nvSpPr>
          <p:spPr>
            <a:xfrm>
              <a:off x="533400" y="2530254"/>
              <a:ext cx="6781800" cy="293768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97786" y="2940162"/>
              <a:ext cx="3254615" cy="2162142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nồng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oi</a:t>
              </a:r>
              <a:endParaRPr lang="en-US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8242" y="3023936"/>
            <a:ext cx="3498939" cy="383406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456824" y="5438863"/>
            <a:ext cx="4540138" cy="1064119"/>
            <a:chOff x="533400" y="2530254"/>
            <a:chExt cx="6781800" cy="2937688"/>
          </a:xfrm>
        </p:grpSpPr>
        <p:sp>
          <p:nvSpPr>
            <p:cNvPr id="26" name="Cloud 19"/>
            <p:cNvSpPr/>
            <p:nvPr/>
          </p:nvSpPr>
          <p:spPr>
            <a:xfrm>
              <a:off x="533400" y="2530254"/>
              <a:ext cx="6781800" cy="293768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7839" y="3027996"/>
              <a:ext cx="6312921" cy="2162142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lạnh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mùa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đông</a:t>
              </a:r>
              <a:endParaRPr lang="en-US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4850" y="674355"/>
            <a:ext cx="10823370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5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963</Words>
  <Application>Microsoft Office PowerPoint</Application>
  <PresentationFormat>Widescreen</PresentationFormat>
  <Paragraphs>226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#9Slide03 SVNNeutraface 2</vt:lpstr>
      <vt:lpstr>Arial</vt:lpstr>
      <vt:lpstr>Calibri</vt:lpstr>
      <vt:lpstr>Calibri Light</vt:lpstr>
      <vt:lpstr>Cambria</vt:lpstr>
      <vt:lpstr>Open Sans</vt:lpstr>
      <vt:lpstr>SVN-Yahoo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2024-12-15T03:49:10Z</dcterms:created>
  <dcterms:modified xsi:type="dcterms:W3CDTF">2024-12-15T03:53:07Z</dcterms:modified>
</cp:coreProperties>
</file>