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notesSlides/notesSlide11.xml" ContentType="application/vnd.openxmlformats-officedocument.presentationml.notesSlide+xml"/>
  <Override PartName="/ppt/tags/tag13.xml" ContentType="application/vnd.openxmlformats-officedocument.presentationml.tags+xml"/>
  <Override PartName="/ppt/notesSlides/notesSlide12.xml" ContentType="application/vnd.openxmlformats-officedocument.presentationml.notesSlide+xml"/>
  <Override PartName="/ppt/tags/tag14.xml" ContentType="application/vnd.openxmlformats-officedocument.presentationml.tags+xml"/>
  <Override PartName="/ppt/notesSlides/notesSlide13.xml" ContentType="application/vnd.openxmlformats-officedocument.presentationml.notesSlide+xml"/>
  <Override PartName="/ppt/tags/tag15.xml" ContentType="application/vnd.openxmlformats-officedocument.presentationml.tags+xml"/>
  <Override PartName="/ppt/notesSlides/notesSlide14.xml" ContentType="application/vnd.openxmlformats-officedocument.presentationml.notesSlide+xml"/>
  <Override PartName="/ppt/tags/tag16.xml" ContentType="application/vnd.openxmlformats-officedocument.presentationml.tags+xml"/>
  <Override PartName="/ppt/notesSlides/notesSlide15.xml" ContentType="application/vnd.openxmlformats-officedocument.presentationml.notesSlide+xml"/>
  <Override PartName="/ppt/tags/tag17.xml" ContentType="application/vnd.openxmlformats-officedocument.presentationml.tags+xml"/>
  <Override PartName="/ppt/notesSlides/notesSlide16.xml" ContentType="application/vnd.openxmlformats-officedocument.presentationml.notesSlide+xml"/>
  <Override PartName="/ppt/tags/tag18.xml" ContentType="application/vnd.openxmlformats-officedocument.presentationml.tags+xml"/>
  <Override PartName="/ppt/notesSlides/notesSlide17.xml" ContentType="application/vnd.openxmlformats-officedocument.presentationml.notesSlide+xml"/>
  <Override PartName="/ppt/tags/tag19.xml" ContentType="application/vnd.openxmlformats-officedocument.presentationml.tags+xml"/>
  <Override PartName="/ppt/notesSlides/notesSlide18.xml" ContentType="application/vnd.openxmlformats-officedocument.presentationml.notesSlide+xml"/>
  <Override PartName="/ppt/tags/tag20.xml" ContentType="application/vnd.openxmlformats-officedocument.presentationml.tags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12192000" cy="6858000"/>
  <p:notesSz cx="6858000" cy="9144000"/>
  <p:custDataLst>
    <p:tags r:id="rId2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0EEC8E-3E79-4C95-ADAA-0C833C3D1E16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E9BE59-3894-42F1-9B96-EF390E83C4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2353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E9BE59-3894-42F1-9B96-EF390E83C45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588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E9BE59-3894-42F1-9B96-EF390E83C45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9548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E9BE59-3894-42F1-9B96-EF390E83C45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5677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E9BE59-3894-42F1-9B96-EF390E83C45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00463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00E2CA6-1AC8-44C5-89F9-C4B5571C2D1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616087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E9BE59-3894-42F1-9B96-EF390E83C45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60956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E9BE59-3894-42F1-9B96-EF390E83C45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57156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E9BE59-3894-42F1-9B96-EF390E83C45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170228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00E2CA6-1AC8-44C5-89F9-C4B5571C2D1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755325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E9BE59-3894-42F1-9B96-EF390E83C45E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87761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00E2CA6-1AC8-44C5-89F9-C4B5571C2D1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19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342632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E9BE59-3894-42F1-9B96-EF390E83C45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0785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E9BE59-3894-42F1-9B96-EF390E83C45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663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00E2CA6-1AC8-44C5-89F9-C4B5571C2D1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86548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00E2CA6-1AC8-44C5-89F9-C4B5571C2D1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699958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E9BE59-3894-42F1-9B96-EF390E83C45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4999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E9BE59-3894-42F1-9B96-EF390E83C45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3850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E9BE59-3894-42F1-9B96-EF390E83C45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2301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E9BE59-3894-42F1-9B96-EF390E83C45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4253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34EC2-D95C-417B-89CF-6F71F8AAD132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82B45-0853-4AE6-ABE5-9DA0CFADB4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7010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34EC2-D95C-417B-89CF-6F71F8AAD132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82B45-0853-4AE6-ABE5-9DA0CFADB4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8255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34EC2-D95C-417B-89CF-6F71F8AAD132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82B45-0853-4AE6-ABE5-9DA0CFADB4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8568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34EC2-D95C-417B-89CF-6F71F8AAD132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82B45-0853-4AE6-ABE5-9DA0CFADB4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5305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34EC2-D95C-417B-89CF-6F71F8AAD132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82B45-0853-4AE6-ABE5-9DA0CFADB4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0945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34EC2-D95C-417B-89CF-6F71F8AAD132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82B45-0853-4AE6-ABE5-9DA0CFADB4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5298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34EC2-D95C-417B-89CF-6F71F8AAD132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82B45-0853-4AE6-ABE5-9DA0CFADB4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1695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34EC2-D95C-417B-89CF-6F71F8AAD132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82B45-0853-4AE6-ABE5-9DA0CFADB4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231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34EC2-D95C-417B-89CF-6F71F8AAD132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82B45-0853-4AE6-ABE5-9DA0CFADB4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960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34EC2-D95C-417B-89CF-6F71F8AAD132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82B45-0853-4AE6-ABE5-9DA0CFADB4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1133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34EC2-D95C-417B-89CF-6F71F8AAD132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82B45-0853-4AE6-ABE5-9DA0CFADB4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9821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534EC2-D95C-417B-89CF-6F71F8AAD132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E82B45-0853-4AE6-ABE5-9DA0CFADB4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4918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31.sv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6" Type="http://schemas.openxmlformats.org/officeDocument/2006/relationships/image" Target="../media/image25.png"/><Relationship Id="rId5" Type="http://schemas.microsoft.com/office/2007/relationships/hdphoto" Target="../media/hdphoto1.wdp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6" Type="http://schemas.openxmlformats.org/officeDocument/2006/relationships/image" Target="../media/image25.png"/><Relationship Id="rId5" Type="http://schemas.microsoft.com/office/2007/relationships/hdphoto" Target="../media/hdphoto1.wdp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6" Type="http://schemas.openxmlformats.org/officeDocument/2006/relationships/image" Target="../media/image26.png"/><Relationship Id="rId5" Type="http://schemas.microsoft.com/office/2007/relationships/hdphoto" Target="../media/hdphoto1.wdp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13.png"/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8.png"/><Relationship Id="rId12" Type="http://schemas.openxmlformats.org/officeDocument/2006/relationships/image" Target="../media/image1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4.xml"/><Relationship Id="rId6" Type="http://schemas.openxmlformats.org/officeDocument/2006/relationships/image" Target="../media/image7.png"/><Relationship Id="rId11" Type="http://schemas.openxmlformats.org/officeDocument/2006/relationships/image" Target="../media/image11.png"/><Relationship Id="rId5" Type="http://schemas.openxmlformats.org/officeDocument/2006/relationships/image" Target="../media/image6.png"/><Relationship Id="rId10" Type="http://schemas.openxmlformats.org/officeDocument/2006/relationships/image" Target="../media/image10.png"/><Relationship Id="rId4" Type="http://schemas.openxmlformats.org/officeDocument/2006/relationships/image" Target="../media/image5.png"/><Relationship Id="rId9" Type="http://schemas.openxmlformats.org/officeDocument/2006/relationships/image" Target="../media/image15.png"/><Relationship Id="rId1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34.sv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6" Type="http://schemas.openxmlformats.org/officeDocument/2006/relationships/image" Target="../media/image27.png"/><Relationship Id="rId5" Type="http://schemas.microsoft.com/office/2007/relationships/hdphoto" Target="../media/hdphoto1.wdp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6" Type="http://schemas.openxmlformats.org/officeDocument/2006/relationships/image" Target="../media/image29.png"/><Relationship Id="rId5" Type="http://schemas.microsoft.com/office/2007/relationships/hdphoto" Target="../media/hdphoto1.wdp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Relationship Id="rId6" Type="http://schemas.openxmlformats.org/officeDocument/2006/relationships/image" Target="../media/image29.png"/><Relationship Id="rId5" Type="http://schemas.microsoft.com/office/2007/relationships/hdphoto" Target="../media/hdphoto1.wdp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notesSlide" Target="../notesSlides/notesSlide17.xml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30.png"/><Relationship Id="rId1" Type="http://schemas.openxmlformats.org/officeDocument/2006/relationships/tags" Target="../tags/tag18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21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Relationship Id="rId6" Type="http://schemas.openxmlformats.org/officeDocument/2006/relationships/image" Target="../media/image31.png"/><Relationship Id="rId5" Type="http://schemas.microsoft.com/office/2007/relationships/hdphoto" Target="../media/hdphoto1.wdp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notesSlide" Target="../notesSlides/notesSlide19.xml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image" Target="../media/image32.png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21.png"/><Relationship Id="rId1" Type="http://schemas.openxmlformats.org/officeDocument/2006/relationships/tags" Target="../tags/tag20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audio" Target="../media/audio1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audio" Target="../media/audio1.wav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18" Type="http://schemas.openxmlformats.org/officeDocument/2006/relationships/image" Target="../media/image19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17.png"/><Relationship Id="rId1" Type="http://schemas.openxmlformats.org/officeDocument/2006/relationships/tags" Target="../tags/tag5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19" Type="http://schemas.openxmlformats.org/officeDocument/2006/relationships/image" Target="../media/image20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13.pn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8.png"/><Relationship Id="rId12" Type="http://schemas.openxmlformats.org/officeDocument/2006/relationships/image" Target="../media/image1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Relationship Id="rId6" Type="http://schemas.openxmlformats.org/officeDocument/2006/relationships/image" Target="../media/image7.png"/><Relationship Id="rId11" Type="http://schemas.openxmlformats.org/officeDocument/2006/relationships/image" Target="../media/image11.png"/><Relationship Id="rId5" Type="http://schemas.openxmlformats.org/officeDocument/2006/relationships/image" Target="../media/image6.png"/><Relationship Id="rId15" Type="http://schemas.openxmlformats.org/officeDocument/2006/relationships/image" Target="../media/image22.png"/><Relationship Id="rId10" Type="http://schemas.openxmlformats.org/officeDocument/2006/relationships/image" Target="../media/image10.png"/><Relationship Id="rId4" Type="http://schemas.openxmlformats.org/officeDocument/2006/relationships/image" Target="../media/image5.png"/><Relationship Id="rId9" Type="http://schemas.openxmlformats.org/officeDocument/2006/relationships/image" Target="../media/image15.png"/><Relationship Id="rId1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6" Type="http://schemas.openxmlformats.org/officeDocument/2006/relationships/image" Target="../media/image24.png"/><Relationship Id="rId5" Type="http://schemas.microsoft.com/office/2007/relationships/hdphoto" Target="../media/hdphoto1.wdp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6" Type="http://schemas.openxmlformats.org/officeDocument/2006/relationships/image" Target="../media/image24.png"/><Relationship Id="rId5" Type="http://schemas.microsoft.com/office/2007/relationships/hdphoto" Target="../media/hdphoto1.wdp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5" Type="http://schemas.microsoft.com/office/2007/relationships/hdphoto" Target="../media/hdphoto1.wdp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7" Type="http://schemas.openxmlformats.org/officeDocument/2006/relationships/image" Target="../media/image31.sv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6" Type="http://schemas.openxmlformats.org/officeDocument/2006/relationships/image" Target="../media/image25.png"/><Relationship Id="rId5" Type="http://schemas.microsoft.com/office/2007/relationships/hdphoto" Target="../media/hdphoto1.wdp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68442" y="1259495"/>
            <a:ext cx="6559865" cy="209110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85372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67004" y="-2672204"/>
            <a:ext cx="6857998" cy="12192001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1155992" y="665923"/>
            <a:ext cx="3047392" cy="2363552"/>
            <a:chOff x="396137" y="1698295"/>
            <a:chExt cx="2657171" cy="1909452"/>
          </a:xfrm>
        </p:grpSpPr>
        <p:pic>
          <p:nvPicPr>
            <p:cNvPr id="3" name="Picture 1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rcRect/>
            <a:stretch>
              <a:fillRect/>
            </a:stretch>
          </p:blipFill>
          <p:spPr>
            <a:xfrm rot="20891900">
              <a:off x="400911" y="1698295"/>
              <a:ext cx="2652397" cy="1909452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 rot="20959670">
              <a:off x="396137" y="1912184"/>
              <a:ext cx="2561634" cy="10691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#9Slide03 Arima Madurai ExtraBo" panose="00000900000000000000" pitchFamily="2" charset="0"/>
                </a:rPr>
                <a:t>Phần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#9Slide03 Arima Madurai ExtraBo" panose="00000900000000000000" pitchFamily="2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#9Slide03 Arima Madurai ExtraBo" panose="00000900000000000000" pitchFamily="2" charset="0"/>
                </a:rPr>
                <a:t>nội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#9Slide03 Arima Madurai ExtraBo" panose="00000900000000000000" pitchFamily="2" charset="0"/>
                </a:rPr>
                <a:t> dung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EDEDF"/>
                </a:highligh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#9Slide03 Arima Madurai ExtraBo" panose="00000900000000000000" pitchFamily="2" charset="0"/>
              </a:endParaRPr>
            </a:p>
          </p:txBody>
        </p:sp>
      </p:grpSp>
      <p:sp>
        <p:nvSpPr>
          <p:cNvPr id="6" name="Rectangle 5"/>
          <p:cNvSpPr/>
          <p:nvPr/>
        </p:nvSpPr>
        <p:spPr>
          <a:xfrm>
            <a:off x="874643" y="3009915"/>
            <a:ext cx="10555356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lvl="0" indent="-571500" algn="just">
              <a:buFont typeface="Arial" panose="020B0604020202020204" pitchFamily="34" charset="0"/>
              <a:buChar char="•"/>
              <a:defRPr/>
            </a:pPr>
            <a:r>
              <a:rPr lang="en-US" sz="44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</a:t>
            </a:r>
            <a:r>
              <a:rPr lang="vi-VN" sz="44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ỏi thăm bạn Việt Ph</a:t>
            </a:r>
            <a:r>
              <a:rPr lang="en-US" sz="44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ương</a:t>
            </a:r>
            <a:r>
              <a:rPr lang="en-US" sz="44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;</a:t>
            </a:r>
          </a:p>
          <a:p>
            <a:pPr marL="571500" lvl="0" indent="-571500" algn="just">
              <a:buFont typeface="Arial" panose="020B0604020202020204" pitchFamily="34" charset="0"/>
              <a:buChar char="•"/>
              <a:defRPr/>
            </a:pPr>
            <a:r>
              <a:rPr lang="en-US" sz="44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</a:t>
            </a:r>
            <a:r>
              <a:rPr lang="vi-VN" sz="44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ể về chuyến đi chơi công viên Thủ Lệ của gia </a:t>
            </a:r>
            <a:r>
              <a:rPr lang="en-US" sz="44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đì</a:t>
            </a:r>
            <a:r>
              <a:rPr lang="vi-VN" sz="44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 mình</a:t>
            </a:r>
            <a:r>
              <a:rPr lang="en-US" sz="44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;</a:t>
            </a:r>
          </a:p>
          <a:p>
            <a:pPr marL="571500" lvl="0" indent="-571500" algn="just">
              <a:buFont typeface="Arial" panose="020B0604020202020204" pitchFamily="34" charset="0"/>
              <a:buChar char="•"/>
              <a:defRPr/>
            </a:pPr>
            <a:r>
              <a:rPr lang="en-US" sz="44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Ứ</a:t>
            </a:r>
            <a:r>
              <a:rPr lang="vi-VN" sz="44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ớc mơ và cách bạn sẽ làm để thực hiện ước mơ của mình;. 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262347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67004" y="-2672204"/>
            <a:ext cx="6857998" cy="12192001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1265323" y="1292088"/>
            <a:ext cx="3047392" cy="2363552"/>
            <a:chOff x="396137" y="1698295"/>
            <a:chExt cx="2657171" cy="1909452"/>
          </a:xfrm>
        </p:grpSpPr>
        <p:pic>
          <p:nvPicPr>
            <p:cNvPr id="3" name="Picture 1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 rot="20891900">
              <a:off x="400911" y="1698295"/>
              <a:ext cx="2652397" cy="1909452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 rot="20959670">
              <a:off x="396137" y="1912184"/>
              <a:ext cx="2561634" cy="10691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#9Slide03 Arima Madurai ExtraBo" panose="00000900000000000000" pitchFamily="2" charset="0"/>
                </a:rPr>
                <a:t>Phần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#9Slide03 Arima Madurai ExtraBo" panose="00000900000000000000" pitchFamily="2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#9Slide03 Arima Madurai ExtraBo" panose="00000900000000000000" pitchFamily="2" charset="0"/>
                </a:rPr>
                <a:t>kết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#9Slide03 Arima Madurai ExtraBo" panose="00000900000000000000" pitchFamily="2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#9Slide03 Arima Madurai ExtraBo" panose="00000900000000000000" pitchFamily="2" charset="0"/>
                </a:rPr>
                <a:t>thúc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EDEDF"/>
                </a:highligh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#9Slide03 Arima Madurai ExtraBo" panose="00000900000000000000" pitchFamily="2" charset="0"/>
              </a:endParaRPr>
            </a:p>
          </p:txBody>
        </p:sp>
      </p:grpSp>
      <p:sp>
        <p:nvSpPr>
          <p:cNvPr id="6" name="Rectangle 5"/>
          <p:cNvSpPr/>
          <p:nvPr/>
        </p:nvSpPr>
        <p:spPr>
          <a:xfrm>
            <a:off x="1202636" y="3636080"/>
            <a:ext cx="10336694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lvl="0" indent="-571500" algn="just">
              <a:buFont typeface="Arial" panose="020B0604020202020204" pitchFamily="34" charset="0"/>
              <a:buChar char="•"/>
              <a:defRPr/>
            </a:pPr>
            <a:r>
              <a:rPr lang="en-US" sz="44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</a:t>
            </a:r>
            <a:r>
              <a:rPr lang="vi-VN" sz="44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ỏi v</a:t>
            </a:r>
            <a:r>
              <a:rPr lang="en-US" sz="44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ề</a:t>
            </a:r>
            <a:r>
              <a:rPr lang="vi-VN" sz="44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ước</a:t>
            </a:r>
            <a:r>
              <a:rPr lang="vi-VN" sz="44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mơ của người bạn</a:t>
            </a:r>
            <a:endParaRPr lang="en-US" sz="4400" b="1" dirty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571500" lvl="0" indent="-571500" algn="just">
              <a:buFont typeface="Arial" panose="020B0604020202020204" pitchFamily="34" charset="0"/>
              <a:buChar char="•"/>
              <a:defRPr/>
            </a:pPr>
            <a:r>
              <a:rPr lang="en-US" sz="44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Lời</a:t>
            </a:r>
            <a:r>
              <a:rPr lang="en-US" sz="44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44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chúc</a:t>
            </a:r>
            <a:endParaRPr lang="en-US" sz="4400" b="1" dirty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571500" lvl="0" indent="-571500" algn="just">
              <a:buFont typeface="Arial" panose="020B0604020202020204" pitchFamily="34" charset="0"/>
              <a:buChar char="•"/>
              <a:defRPr/>
            </a:pPr>
            <a:r>
              <a:rPr lang="en-US" sz="44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</a:t>
            </a:r>
            <a:r>
              <a:rPr lang="vi-VN" sz="44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ưng hô và </a:t>
            </a:r>
            <a:r>
              <a:rPr lang="en-US" sz="44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lời</a:t>
            </a:r>
            <a:r>
              <a:rPr lang="en-US" sz="44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44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chào.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3282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67002" y="-2667001"/>
            <a:ext cx="6857998" cy="12192001"/>
          </a:xfrm>
          <a:prstGeom prst="rect">
            <a:avLst/>
          </a:prstGeom>
        </p:spPr>
      </p:pic>
      <p:pic>
        <p:nvPicPr>
          <p:cNvPr id="5" name="Picture 27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2872167" y="159026"/>
            <a:ext cx="6896104" cy="207727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531698" y="715615"/>
            <a:ext cx="50457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lang="en-US" sz="3600" b="1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Nội</a:t>
            </a:r>
            <a:r>
              <a:rPr lang="en-US" sz="3600" b="1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dung </a:t>
            </a:r>
            <a:r>
              <a:rPr lang="en-US" sz="3600" b="1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sz="3600" b="1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bức</a:t>
            </a:r>
            <a:r>
              <a:rPr lang="en-US" sz="3600" b="1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thư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 flipH="1">
            <a:off x="2932043" y="2117035"/>
            <a:ext cx="3170582" cy="516834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695739" y="2664900"/>
            <a:ext cx="3001616" cy="3666326"/>
          </a:xfrm>
          <a:prstGeom prst="rect">
            <a:avLst/>
          </a:prstGeom>
          <a:solidFill>
            <a:srgbClr val="F7F7F7"/>
          </a:solidFill>
          <a:ln w="38100">
            <a:solidFill>
              <a:srgbClr val="F999B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vi-VN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Phần đầu: </a:t>
            </a:r>
            <a:r>
              <a:rPr lang="vi-VN" sz="3600" b="1" dirty="0">
                <a:solidFill>
                  <a:prstClr val="black">
                    <a:lumMod val="95000"/>
                    <a:lumOff val="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Địa điểm và thời gian viết thư; lời thưa gửi, lời chào đầu thư.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6559825" y="2097156"/>
            <a:ext cx="0" cy="775253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4502427" y="2853744"/>
            <a:ext cx="3468755" cy="3636508"/>
          </a:xfrm>
          <a:prstGeom prst="rect">
            <a:avLst/>
          </a:prstGeom>
          <a:solidFill>
            <a:srgbClr val="F7F7F7"/>
          </a:solidFill>
          <a:ln w="38100">
            <a:solidFill>
              <a:srgbClr val="F999B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vi-VN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Phần chính: </a:t>
            </a:r>
            <a:r>
              <a:rPr lang="vi-VN" sz="3600" b="1" dirty="0">
                <a:solidFill>
                  <a:prstClr val="black">
                    <a:lumMod val="95000"/>
                    <a:lumOff val="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Thăm hỏi tình hình của người nhận thư; chia sẻ tin tức của người viết thư.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7255565" y="2057400"/>
            <a:ext cx="3140765" cy="77525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8627165" y="2833866"/>
            <a:ext cx="3001616" cy="3547056"/>
          </a:xfrm>
          <a:prstGeom prst="rect">
            <a:avLst/>
          </a:prstGeom>
          <a:solidFill>
            <a:srgbClr val="F7F7F7"/>
          </a:solidFill>
          <a:ln w="38100">
            <a:solidFill>
              <a:srgbClr val="F999B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vi-VN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Phần cuối: </a:t>
            </a:r>
            <a:r>
              <a:rPr lang="vi-VN" sz="3600" b="1" dirty="0">
                <a:solidFill>
                  <a:prstClr val="black">
                    <a:lumMod val="95000"/>
                    <a:lumOff val="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Lời chúc, lời cảm ơn, hứa hẹn; chữ kí và tên hoặc họ, tên.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05058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4" grpId="0" animBg="1"/>
      <p:bldP spid="16" grpId="0" animBg="1"/>
      <p:bldP spid="2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6598156" y="1622550"/>
            <a:ext cx="5168835" cy="4879842"/>
            <a:chOff x="6598156" y="1622550"/>
            <a:chExt cx="5168835" cy="4879842"/>
          </a:xfrm>
        </p:grpSpPr>
        <p:pic>
          <p:nvPicPr>
            <p:cNvPr id="46" name="图片 4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598156" y="1622550"/>
              <a:ext cx="5168835" cy="4879842"/>
            </a:xfrm>
            <a:prstGeom prst="rect">
              <a:avLst/>
            </a:prstGeom>
          </p:spPr>
        </p:pic>
        <p:pic>
          <p:nvPicPr>
            <p:cNvPr id="30" name="图片 29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120527" y="2807155"/>
              <a:ext cx="1048603" cy="469433"/>
            </a:xfrm>
            <a:prstGeom prst="rect">
              <a:avLst/>
            </a:prstGeom>
          </p:spPr>
        </p:pic>
        <p:sp>
          <p:nvSpPr>
            <p:cNvPr id="51" name="文本框 50"/>
            <p:cNvSpPr txBox="1"/>
            <p:nvPr/>
          </p:nvSpPr>
          <p:spPr>
            <a:xfrm>
              <a:off x="8329897" y="3242010"/>
              <a:ext cx="249068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Palace Script MT" panose="030303020206070C0B05" pitchFamily="66" charset="0"/>
                  <a:ea typeface="等线" panose="02010600030101010101" pitchFamily="2" charset="-122"/>
                  <a:cs typeface="+mn-cs"/>
                </a:rPr>
                <a:t>Happy Time</a:t>
              </a:r>
              <a:endPara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lace Script MT" panose="030303020206070C0B05" pitchFamily="66" charset="0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42" name="图片 41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401966" y="2908060"/>
              <a:ext cx="1111092" cy="538565"/>
            </a:xfrm>
            <a:prstGeom prst="rect">
              <a:avLst/>
            </a:prstGeom>
          </p:spPr>
        </p:pic>
      </p:grpSp>
      <p:pic>
        <p:nvPicPr>
          <p:cNvPr id="29" name="图片 2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1062918" y="100138"/>
            <a:ext cx="14259780" cy="463336"/>
          </a:xfrm>
          <a:prstGeom prst="rect">
            <a:avLst/>
          </a:prstGeom>
        </p:spPr>
      </p:pic>
      <p:cxnSp>
        <p:nvCxnSpPr>
          <p:cNvPr id="53" name="直接连接符 52"/>
          <p:cNvCxnSpPr/>
          <p:nvPr/>
        </p:nvCxnSpPr>
        <p:spPr>
          <a:xfrm>
            <a:off x="574475" y="2189844"/>
            <a:ext cx="0" cy="2111533"/>
          </a:xfrm>
          <a:prstGeom prst="line">
            <a:avLst/>
          </a:prstGeom>
          <a:ln w="12700">
            <a:solidFill>
              <a:srgbClr val="8543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直接连接符 54"/>
          <p:cNvCxnSpPr/>
          <p:nvPr/>
        </p:nvCxnSpPr>
        <p:spPr>
          <a:xfrm>
            <a:off x="574475" y="4301377"/>
            <a:ext cx="3249489" cy="0"/>
          </a:xfrm>
          <a:prstGeom prst="line">
            <a:avLst/>
          </a:prstGeom>
          <a:ln w="12700">
            <a:solidFill>
              <a:srgbClr val="8543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直接连接符 55"/>
          <p:cNvCxnSpPr/>
          <p:nvPr/>
        </p:nvCxnSpPr>
        <p:spPr>
          <a:xfrm>
            <a:off x="4084351" y="2383897"/>
            <a:ext cx="1654514" cy="0"/>
          </a:xfrm>
          <a:prstGeom prst="line">
            <a:avLst/>
          </a:prstGeom>
          <a:ln w="12700">
            <a:solidFill>
              <a:srgbClr val="8543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接连接符 56"/>
          <p:cNvCxnSpPr/>
          <p:nvPr/>
        </p:nvCxnSpPr>
        <p:spPr>
          <a:xfrm>
            <a:off x="5738865" y="2383897"/>
            <a:ext cx="0" cy="1728027"/>
          </a:xfrm>
          <a:prstGeom prst="line">
            <a:avLst/>
          </a:prstGeom>
          <a:ln w="12700">
            <a:solidFill>
              <a:srgbClr val="8543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2" name="图片 61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45" t="76720" r="32561" b="-2091"/>
          <a:stretch>
            <a:fillRect/>
          </a:stretch>
        </p:blipFill>
        <p:spPr>
          <a:xfrm flipH="1">
            <a:off x="10618590" y="960956"/>
            <a:ext cx="1434005" cy="108752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953970" y="4362227"/>
            <a:ext cx="4493141" cy="1810669"/>
          </a:xfrm>
          <a:prstGeom prst="rect">
            <a:avLst/>
          </a:prstGeom>
        </p:spPr>
      </p:pic>
      <p:grpSp>
        <p:nvGrpSpPr>
          <p:cNvPr id="41" name="组合 40"/>
          <p:cNvGrpSpPr/>
          <p:nvPr/>
        </p:nvGrpSpPr>
        <p:grpSpPr>
          <a:xfrm>
            <a:off x="6003472" y="5104812"/>
            <a:ext cx="6213231" cy="1802452"/>
            <a:chOff x="6296269" y="5376694"/>
            <a:chExt cx="5968501" cy="1531158"/>
          </a:xfrm>
        </p:grpSpPr>
        <p:pic>
          <p:nvPicPr>
            <p:cNvPr id="34" name="图片 33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6296269" y="6176269"/>
              <a:ext cx="5968501" cy="731583"/>
            </a:xfrm>
            <a:prstGeom prst="rect">
              <a:avLst/>
            </a:prstGeom>
          </p:spPr>
        </p:pic>
        <p:pic>
          <p:nvPicPr>
            <p:cNvPr id="35" name="图片 34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6538924" y="6065195"/>
              <a:ext cx="902286" cy="548688"/>
            </a:xfrm>
            <a:prstGeom prst="rect">
              <a:avLst/>
            </a:prstGeom>
          </p:spPr>
        </p:pic>
        <p:pic>
          <p:nvPicPr>
            <p:cNvPr id="36" name="图片 35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8772230" y="6194518"/>
              <a:ext cx="1213209" cy="615749"/>
            </a:xfrm>
            <a:prstGeom prst="rect">
              <a:avLst/>
            </a:prstGeom>
          </p:spPr>
        </p:pic>
        <p:pic>
          <p:nvPicPr>
            <p:cNvPr id="37" name="图片 36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11081421" y="6152333"/>
              <a:ext cx="713294" cy="646232"/>
            </a:xfrm>
            <a:prstGeom prst="rect">
              <a:avLst/>
            </a:prstGeom>
          </p:spPr>
        </p:pic>
        <p:pic>
          <p:nvPicPr>
            <p:cNvPr id="38" name="图片 37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7265233" y="5376694"/>
              <a:ext cx="3993226" cy="1261981"/>
            </a:xfrm>
            <a:prstGeom prst="rect">
              <a:avLst/>
            </a:prstGeom>
          </p:spPr>
        </p:pic>
      </p:grpSp>
      <p:pic>
        <p:nvPicPr>
          <p:cNvPr id="26" name="图片 25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510" t="64450" r="63336" b="-6857"/>
          <a:stretch>
            <a:fillRect/>
          </a:stretch>
        </p:blipFill>
        <p:spPr>
          <a:xfrm>
            <a:off x="135744" y="1152379"/>
            <a:ext cx="2289486" cy="1817775"/>
          </a:xfrm>
          <a:prstGeom prst="rect">
            <a:avLst/>
          </a:prstGeom>
        </p:spPr>
      </p:pic>
      <p:sp>
        <p:nvSpPr>
          <p:cNvPr id="22" name="文本框 18"/>
          <p:cNvSpPr txBox="1"/>
          <p:nvPr/>
        </p:nvSpPr>
        <p:spPr>
          <a:xfrm>
            <a:off x="1964707" y="1481489"/>
            <a:ext cx="23839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5400" b="1" i="0" u="none" strike="noStrike" kern="1200" cap="none" spc="0" normalizeH="0" baseline="0" noProof="0" dirty="0">
                <a:ln w="28575">
                  <a:solidFill>
                    <a:srgbClr val="FFFFFF"/>
                  </a:solidFill>
                </a:ln>
                <a:solidFill>
                  <a:srgbClr val="6DAA2D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iny" panose="02000903060500060000" pitchFamily="2" charset="0"/>
                <a:ea typeface="站酷快乐体2016修订版" panose="02010600030101010101" pitchFamily="2" charset="-122"/>
                <a:cs typeface="Calibri" panose="020F0502020204030204" pitchFamily="34" charset="0"/>
                <a:sym typeface="Arial" panose="020B0604020202020204"/>
              </a:rPr>
              <a:t>02</a:t>
            </a:r>
            <a:endParaRPr kumimoji="0" lang="zh-CN" altLang="en-US" sz="2400" b="1" i="0" u="none" strike="noStrike" kern="1200" cap="none" spc="0" normalizeH="0" baseline="0" noProof="0" dirty="0">
              <a:ln w="3175">
                <a:solidFill>
                  <a:srgbClr val="FFFFFF"/>
                </a:solidFill>
              </a:ln>
              <a:solidFill>
                <a:srgbClr val="6DAA2D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oiny" panose="02000903060500060000" pitchFamily="2" charset="0"/>
              <a:ea typeface="站酷快乐体2016修订版" panose="02010600030101010101" pitchFamily="2" charset="-122"/>
              <a:cs typeface="Calibri" panose="020F0502020204030204" pitchFamily="34" charset="0"/>
              <a:sym typeface="Arial" panose="020B0604020202020204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296439" y="2487503"/>
            <a:ext cx="6147685" cy="1450521"/>
            <a:chOff x="3017467" y="2677290"/>
            <a:chExt cx="6147685" cy="1450521"/>
          </a:xfrm>
        </p:grpSpPr>
        <p:sp>
          <p:nvSpPr>
            <p:cNvPr id="3" name="文本框 6"/>
            <p:cNvSpPr txBox="1"/>
            <p:nvPr/>
          </p:nvSpPr>
          <p:spPr>
            <a:xfrm>
              <a:off x="3017467" y="2677290"/>
              <a:ext cx="6029216" cy="1446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8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B0853B"/>
                  </a:solidFill>
                  <a:effectLst/>
                  <a:uLnTx/>
                  <a:uFillTx/>
                  <a:latin typeface="UTM Guanine" panose="02040603050506020204" pitchFamily="18" charset="0"/>
                  <a:ea typeface="汉仪喵魂体W" panose="00020600040101010101" pitchFamily="18" charset="-122"/>
                  <a:cs typeface="+mn-cs"/>
                </a:rPr>
                <a:t>Luyện</a:t>
              </a:r>
              <a:r>
                <a:rPr kumimoji="0" lang="en-US" altLang="zh-CN" sz="8800" b="0" i="0" u="none" strike="noStrike" kern="1200" cap="none" spc="0" normalizeH="0" baseline="0" noProof="0" dirty="0">
                  <a:ln>
                    <a:noFill/>
                  </a:ln>
                  <a:solidFill>
                    <a:srgbClr val="B0853B"/>
                  </a:solidFill>
                  <a:effectLst/>
                  <a:uLnTx/>
                  <a:uFillTx/>
                  <a:latin typeface="UTM Guanine" panose="02040603050506020204" pitchFamily="18" charset="0"/>
                  <a:ea typeface="汉仪喵魂体W" panose="00020600040101010101" pitchFamily="18" charset="-122"/>
                  <a:cs typeface="+mn-cs"/>
                </a:rPr>
                <a:t> </a:t>
              </a:r>
              <a:r>
                <a:rPr kumimoji="0" lang="en-US" altLang="zh-CN" sz="8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B0853B"/>
                  </a:solidFill>
                  <a:effectLst/>
                  <a:uLnTx/>
                  <a:uFillTx/>
                  <a:latin typeface="UTM Guanine" panose="02040603050506020204" pitchFamily="18" charset="0"/>
                  <a:ea typeface="汉仪喵魂体W" panose="00020600040101010101" pitchFamily="18" charset="-122"/>
                  <a:cs typeface="+mn-cs"/>
                </a:rPr>
                <a:t>tập</a:t>
              </a:r>
              <a:endParaRPr kumimoji="0" lang="zh-CN" altLang="en-US" sz="8800" b="0" i="0" u="none" strike="noStrike" kern="1200" cap="none" spc="0" normalizeH="0" baseline="0" noProof="0" dirty="0">
                <a:ln>
                  <a:noFill/>
                </a:ln>
                <a:solidFill>
                  <a:srgbClr val="B0853B"/>
                </a:solidFill>
                <a:effectLst/>
                <a:uLnTx/>
                <a:uFillTx/>
                <a:latin typeface="UTM Guanine" panose="02040603050506020204" pitchFamily="18" charset="0"/>
                <a:ea typeface="汉仪喵魂体W" panose="00020600040101010101" pitchFamily="18" charset="-122"/>
                <a:cs typeface="+mn-cs"/>
              </a:endParaRPr>
            </a:p>
          </p:txBody>
        </p:sp>
        <p:sp>
          <p:nvSpPr>
            <p:cNvPr id="5" name="文本框 6"/>
            <p:cNvSpPr txBox="1"/>
            <p:nvPr/>
          </p:nvSpPr>
          <p:spPr>
            <a:xfrm>
              <a:off x="3135936" y="2681261"/>
              <a:ext cx="6029216" cy="1446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8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Guanine" panose="02040603050506020204" pitchFamily="18" charset="0"/>
                  <a:ea typeface="汉仪喵魂体W" panose="00020600040101010101" pitchFamily="18" charset="-122"/>
                  <a:cs typeface="+mn-cs"/>
                </a:rPr>
                <a:t>Luyện</a:t>
              </a:r>
              <a:r>
                <a:rPr kumimoji="0" lang="en-US" altLang="zh-CN" sz="8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Guanine" panose="02040603050506020204" pitchFamily="18" charset="0"/>
                  <a:ea typeface="汉仪喵魂体W" panose="00020600040101010101" pitchFamily="18" charset="-122"/>
                  <a:cs typeface="+mn-cs"/>
                </a:rPr>
                <a:t> </a:t>
              </a:r>
              <a:r>
                <a:rPr kumimoji="0" lang="en-US" altLang="zh-CN" sz="8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Guanine" panose="02040603050506020204" pitchFamily="18" charset="0"/>
                  <a:ea typeface="汉仪喵魂体W" panose="00020600040101010101" pitchFamily="18" charset="-122"/>
                  <a:cs typeface="+mn-cs"/>
                </a:rPr>
                <a:t>tập</a:t>
              </a:r>
              <a:endParaRPr kumimoji="0" lang="zh-CN" altLang="en-US" sz="8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Guanine" panose="02040603050506020204" pitchFamily="18" charset="0"/>
                <a:ea typeface="汉仪喵魂体W" panose="00020600040101010101" pitchFamily="18" charset="-122"/>
                <a:cs typeface="+mn-cs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4002335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75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75" decel="100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75" decel="10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500"/>
                            </p:stCondLst>
                            <p:childTnLst>
                              <p:par>
                                <p:cTn id="4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 tmFilter="0,0; .5, 1; 1, 1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67004" y="-2672204"/>
            <a:ext cx="6857998" cy="12192001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422541" y="0"/>
            <a:ext cx="11093597" cy="1777767"/>
            <a:chOff x="5569317" y="882632"/>
            <a:chExt cx="6579274" cy="2239116"/>
          </a:xfrm>
        </p:grpSpPr>
        <p:pic>
          <p:nvPicPr>
            <p:cNvPr id="3" name="Picture 44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5569317" y="882632"/>
              <a:ext cx="6579274" cy="2239116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6047686" y="1168746"/>
              <a:ext cx="5626676" cy="1666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en-US" sz="4000" b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2. T</a:t>
              </a:r>
              <a:r>
                <a:rPr kumimoji="0" lang="vi-VN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rao đổi về những thông tin em muốn viết trong thư gửi cho bạn ở xa. 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7" name="文本框 14"/>
          <p:cNvSpPr txBox="1"/>
          <p:nvPr/>
        </p:nvSpPr>
        <p:spPr>
          <a:xfrm>
            <a:off x="2163196" y="2298584"/>
            <a:ext cx="896863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vi-VN" sz="4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Thăm hỏi bạn hoặc gia đình bạn (sức khoẻ, công việc, học tập,...).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pic>
        <p:nvPicPr>
          <p:cNvPr id="8" name="Picture 2" descr="Cat Cartoon clipart - Cat, Emoticon, Illustration, transparent clip art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1" y="2269010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文本框 14"/>
          <p:cNvSpPr txBox="1"/>
          <p:nvPr/>
        </p:nvSpPr>
        <p:spPr>
          <a:xfrm>
            <a:off x="2163196" y="3958419"/>
            <a:ext cx="896863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vi-VN" sz="4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Chia sẻ thông tin về trường lớp, gia đình, ước mơ,... (những thay đổi, hoạt động, lí do,...).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pic>
        <p:nvPicPr>
          <p:cNvPr id="10" name="Picture 2" descr="Cat Cartoon clipart - Cat, Emoticon, Illustration, transparent clip art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1" y="3928845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715012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67004" y="-2672204"/>
            <a:ext cx="6857998" cy="12192001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321368" y="1083367"/>
            <a:ext cx="3435624" cy="5774633"/>
            <a:chOff x="4669971" y="1083367"/>
            <a:chExt cx="5774633" cy="5774633"/>
          </a:xfrm>
        </p:grpSpPr>
        <p:pic>
          <p:nvPicPr>
            <p:cNvPr id="12" name="图片 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69971" y="1083367"/>
              <a:ext cx="5774633" cy="5774633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5344764" y="2618353"/>
              <a:ext cx="4229101" cy="28007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 i="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Thăm</a:t>
              </a:r>
              <a:r>
                <a:rPr lang="en-US" sz="4400" b="1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b="1" i="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hỏi</a:t>
              </a:r>
              <a:r>
                <a:rPr lang="en-US" sz="4400" b="1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b="1" i="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bạn</a:t>
              </a:r>
              <a:r>
                <a:rPr lang="en-US" sz="4400" b="1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b="1" i="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hoặc</a:t>
              </a:r>
              <a:r>
                <a:rPr lang="en-US" sz="4400" b="1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b="1" i="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gia</a:t>
              </a:r>
              <a:r>
                <a:rPr lang="en-US" sz="4400" b="1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b="1" i="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đình</a:t>
              </a:r>
              <a:r>
                <a:rPr lang="en-US" sz="4400" b="1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b="1" i="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bạn</a:t>
              </a:r>
              <a:endParaRPr lang="en-US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4157868" y="1042767"/>
            <a:ext cx="766969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just">
              <a:buFont typeface="Wingdings" panose="05000000000000000000" pitchFamily="2" charset="2"/>
              <a:buChar char="q"/>
            </a:pPr>
            <a:r>
              <a:rPr lang="en-US" sz="4000" b="1" dirty="0" err="1">
                <a:solidFill>
                  <a:srgbClr val="FD840B"/>
                </a:solidFill>
                <a:latin typeface="Cambria" panose="02040503050406030204" pitchFamily="18" charset="0"/>
              </a:rPr>
              <a:t>Về</a:t>
            </a:r>
            <a:r>
              <a:rPr lang="en-US" sz="4000" b="1" dirty="0">
                <a:solidFill>
                  <a:srgbClr val="FD840B"/>
                </a:solidFill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FD840B"/>
                </a:solidFill>
                <a:latin typeface="Cambria" panose="02040503050406030204" pitchFamily="18" charset="0"/>
              </a:rPr>
              <a:t>sức</a:t>
            </a:r>
            <a:r>
              <a:rPr lang="en-US" sz="4000" b="1" dirty="0">
                <a:solidFill>
                  <a:srgbClr val="FD840B"/>
                </a:solidFill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FD840B"/>
                </a:solidFill>
                <a:latin typeface="Cambria" panose="02040503050406030204" pitchFamily="18" charset="0"/>
              </a:rPr>
              <a:t>khỏe</a:t>
            </a:r>
            <a:r>
              <a:rPr lang="en-US" sz="4000" b="1" dirty="0">
                <a:solidFill>
                  <a:srgbClr val="FD840B"/>
                </a:solidFill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FD840B"/>
                </a:solidFill>
                <a:latin typeface="Cambria" panose="02040503050406030204" pitchFamily="18" charset="0"/>
              </a:rPr>
              <a:t>của</a:t>
            </a:r>
            <a:r>
              <a:rPr lang="en-US" sz="4000" b="1" dirty="0">
                <a:solidFill>
                  <a:srgbClr val="FD840B"/>
                </a:solidFill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FD840B"/>
                </a:solidFill>
                <a:latin typeface="Cambria" panose="02040503050406030204" pitchFamily="18" charset="0"/>
              </a:rPr>
              <a:t>bạn</a:t>
            </a:r>
            <a:r>
              <a:rPr lang="en-US" sz="4000" b="1" dirty="0">
                <a:solidFill>
                  <a:srgbClr val="FD840B"/>
                </a:solidFill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FD840B"/>
                </a:solidFill>
                <a:latin typeface="Cambria" panose="02040503050406030204" pitchFamily="18" charset="0"/>
              </a:rPr>
              <a:t>và</a:t>
            </a:r>
            <a:r>
              <a:rPr lang="en-US" sz="4000" b="1" dirty="0">
                <a:solidFill>
                  <a:srgbClr val="FD840B"/>
                </a:solidFill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FD840B"/>
                </a:solidFill>
                <a:latin typeface="Cambria" panose="02040503050406030204" pitchFamily="18" charset="0"/>
              </a:rPr>
              <a:t>gia</a:t>
            </a:r>
            <a:r>
              <a:rPr lang="en-US" sz="4000" b="1" dirty="0">
                <a:solidFill>
                  <a:srgbClr val="FD840B"/>
                </a:solidFill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FD840B"/>
                </a:solidFill>
                <a:latin typeface="Cambria" panose="02040503050406030204" pitchFamily="18" charset="0"/>
              </a:rPr>
              <a:t>đình</a:t>
            </a:r>
            <a:r>
              <a:rPr lang="en-US" sz="4000" b="1" dirty="0">
                <a:solidFill>
                  <a:srgbClr val="FD840B"/>
                </a:solidFill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FD840B"/>
                </a:solidFill>
                <a:latin typeface="Cambria" panose="02040503050406030204" pitchFamily="18" charset="0"/>
              </a:rPr>
              <a:t>bạn</a:t>
            </a:r>
            <a:r>
              <a:rPr lang="en-US" sz="4000" b="1" dirty="0">
                <a:solidFill>
                  <a:srgbClr val="FD840B"/>
                </a:solidFill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FD840B"/>
                </a:solidFill>
                <a:latin typeface="Cambria" panose="02040503050406030204" pitchFamily="18" charset="0"/>
              </a:rPr>
              <a:t>dạo</a:t>
            </a:r>
            <a:r>
              <a:rPr lang="en-US" sz="4000" b="1" dirty="0">
                <a:solidFill>
                  <a:srgbClr val="FD840B"/>
                </a:solidFill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FD840B"/>
                </a:solidFill>
                <a:latin typeface="Cambria" panose="02040503050406030204" pitchFamily="18" charset="0"/>
              </a:rPr>
              <a:t>này</a:t>
            </a:r>
            <a:r>
              <a:rPr lang="en-US" sz="4000" b="1" dirty="0">
                <a:solidFill>
                  <a:srgbClr val="FD840B"/>
                </a:solidFill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FD840B"/>
                </a:solidFill>
                <a:latin typeface="Cambria" panose="02040503050406030204" pitchFamily="18" charset="0"/>
              </a:rPr>
              <a:t>ra</a:t>
            </a:r>
            <a:r>
              <a:rPr lang="en-US" sz="4000" b="1" dirty="0">
                <a:solidFill>
                  <a:srgbClr val="FD840B"/>
                </a:solidFill>
                <a:latin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FD840B"/>
                </a:solidFill>
                <a:latin typeface="Cambria" panose="02040503050406030204" pitchFamily="18" charset="0"/>
              </a:rPr>
              <a:t>sao</a:t>
            </a:r>
            <a:r>
              <a:rPr lang="en-US" sz="4000" b="1" dirty="0">
                <a:solidFill>
                  <a:srgbClr val="FD840B"/>
                </a:solidFill>
                <a:latin typeface="Cambria" panose="02040503050406030204" pitchFamily="18" charset="0"/>
              </a:rPr>
              <a:t>?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306955" y="2702601"/>
            <a:ext cx="766969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just">
              <a:buFont typeface="Wingdings" panose="05000000000000000000" pitchFamily="2" charset="2"/>
              <a:buChar char="q"/>
            </a:pPr>
            <a:r>
              <a:rPr lang="vi-VN" sz="4000" b="1">
                <a:solidFill>
                  <a:srgbClr val="FD840B"/>
                </a:solidFill>
                <a:latin typeface="Cambria" panose="02040503050406030204" pitchFamily="18" charset="0"/>
              </a:rPr>
              <a:t>Về thời tiết, khí hậu ở nơi bạn sống hiện nay thế nào?</a:t>
            </a:r>
            <a:endParaRPr lang="en-US" sz="4000" b="1" dirty="0">
              <a:solidFill>
                <a:srgbClr val="FD840B"/>
              </a:solidFill>
              <a:latin typeface="Cambria" panose="020405030504060302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346711" y="4223288"/>
            <a:ext cx="766969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just">
              <a:buFont typeface="Wingdings" panose="05000000000000000000" pitchFamily="2" charset="2"/>
              <a:buChar char="q"/>
            </a:pPr>
            <a:r>
              <a:rPr lang="vi-VN" sz="4000" b="1" dirty="0">
                <a:solidFill>
                  <a:srgbClr val="FD840B"/>
                </a:solidFill>
                <a:latin typeface="Cambria" panose="02040503050406030204" pitchFamily="18" charset="0"/>
              </a:rPr>
              <a:t>Về ngôi trường, bạn bè mới của cậu ấy trong thời gian gần đây…</a:t>
            </a:r>
            <a:r>
              <a:rPr lang="en-US" sz="4000" b="1" dirty="0">
                <a:solidFill>
                  <a:srgbClr val="FD840B"/>
                </a:solidFill>
                <a:latin typeface="Cambria" panose="02040503050406030204" pitchFamily="18" charset="0"/>
              </a:rPr>
              <a:t>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581497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8" grpId="0"/>
      <p:bldP spid="1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67004" y="-2672204"/>
            <a:ext cx="6857998" cy="12192001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321368" y="705679"/>
            <a:ext cx="3435624" cy="6152322"/>
            <a:chOff x="4669971" y="1083367"/>
            <a:chExt cx="5774633" cy="5774633"/>
          </a:xfrm>
        </p:grpSpPr>
        <p:pic>
          <p:nvPicPr>
            <p:cNvPr id="12" name="图片 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69971" y="1083367"/>
              <a:ext cx="5774633" cy="5774633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5194411" y="2397076"/>
              <a:ext cx="4698901" cy="37856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vi-VN" sz="4000" b="1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Chia sẻ thông tin về trường lớp, gia đình, ước mơ,...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3998842" y="893680"/>
            <a:ext cx="76696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lvl="0" indent="-571500" algn="just">
              <a:buFont typeface="Wingdings" panose="05000000000000000000" pitchFamily="2" charset="2"/>
              <a:buChar char="q"/>
            </a:pPr>
            <a:r>
              <a:rPr lang="en-US" sz="3600" b="1">
                <a:solidFill>
                  <a:srgbClr val="FD840B"/>
                </a:solidFill>
                <a:latin typeface="Cambria" panose="02040503050406030204" pitchFamily="18" charset="0"/>
              </a:rPr>
              <a:t>Gần đây em học tập rất tập trung, chăm chỉ, nghiêm túc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D840B"/>
              </a:solidFill>
              <a:effectLst/>
              <a:uLnTx/>
              <a:uFillTx/>
              <a:latin typeface="Cambria" panose="020405030504060302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128051" y="2086375"/>
            <a:ext cx="76696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lvl="0" indent="-571500" algn="just">
              <a:buFont typeface="Wingdings" panose="05000000000000000000" pitchFamily="2" charset="2"/>
              <a:buChar char="q"/>
            </a:pPr>
            <a:r>
              <a:rPr lang="vi-VN" sz="3600" b="1" dirty="0">
                <a:solidFill>
                  <a:srgbClr val="FD840B"/>
                </a:solidFill>
                <a:latin typeface="Cambria" panose="02040503050406030204" pitchFamily="18" charset="0"/>
              </a:rPr>
              <a:t>Luôn làm bài tập về nhà đầy đủ, đến lớp đúng giờ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D840B"/>
              </a:solidFill>
              <a:effectLst/>
              <a:uLnTx/>
              <a:uFillTx/>
              <a:latin typeface="Cambria" panose="020405030504060302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118111" y="3298949"/>
            <a:ext cx="76696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lvl="0" indent="-571500" algn="just">
              <a:buFont typeface="Wingdings" panose="05000000000000000000" pitchFamily="2" charset="2"/>
              <a:buChar char="q"/>
            </a:pPr>
            <a:r>
              <a:rPr lang="vi-VN" sz="3600" b="1" dirty="0">
                <a:solidFill>
                  <a:srgbClr val="FD840B"/>
                </a:solidFill>
                <a:latin typeface="Cambria" panose="02040503050406030204" pitchFamily="18" charset="0"/>
              </a:rPr>
              <a:t>Đã đạt được những điểm 9, điểm 10, được thầy cô khen…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D840B"/>
              </a:solidFill>
              <a:effectLst/>
              <a:uLnTx/>
              <a:uFillTx/>
              <a:latin typeface="Cambria" panose="020405030504060302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147929" y="4591036"/>
            <a:ext cx="76696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lvl="0" indent="-571500" algn="just">
              <a:buFont typeface="Wingdings" panose="05000000000000000000" pitchFamily="2" charset="2"/>
              <a:buChar char="q"/>
            </a:pPr>
            <a:r>
              <a:rPr lang="vi-VN" sz="3600" b="1" dirty="0">
                <a:solidFill>
                  <a:srgbClr val="FD840B"/>
                </a:solidFill>
                <a:latin typeface="Cambria" panose="02040503050406030204" pitchFamily="18" charset="0"/>
              </a:rPr>
              <a:t>Được tham gia vào các nhóm, các hoạt động tập thể của trường…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D840B"/>
              </a:solidFill>
              <a:effectLst/>
              <a:uLnTx/>
              <a:uFillTx/>
              <a:latin typeface="Cambria" panose="0204050305040603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470426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8" grpId="0"/>
      <p:bldP spid="19" grpId="0"/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" name="组合 64"/>
          <p:cNvGrpSpPr/>
          <p:nvPr/>
        </p:nvGrpSpPr>
        <p:grpSpPr>
          <a:xfrm>
            <a:off x="516835" y="1381604"/>
            <a:ext cx="11201400" cy="4374355"/>
            <a:chOff x="6845436" y="2128037"/>
            <a:chExt cx="4633412" cy="4374355"/>
          </a:xfrm>
        </p:grpSpPr>
        <p:pic>
          <p:nvPicPr>
            <p:cNvPr id="46" name="图片 4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845436" y="2128037"/>
              <a:ext cx="4633412" cy="4374355"/>
            </a:xfrm>
            <a:prstGeom prst="rect">
              <a:avLst/>
            </a:prstGeom>
          </p:spPr>
        </p:pic>
        <p:pic>
          <p:nvPicPr>
            <p:cNvPr id="30" name="图片 29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094289" y="3312309"/>
              <a:ext cx="1048603" cy="469433"/>
            </a:xfrm>
            <a:prstGeom prst="rect">
              <a:avLst/>
            </a:prstGeom>
          </p:spPr>
        </p:pic>
        <p:pic>
          <p:nvPicPr>
            <p:cNvPr id="33" name="图片 32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285599" y="3669921"/>
              <a:ext cx="1111092" cy="538565"/>
            </a:xfrm>
            <a:prstGeom prst="rect">
              <a:avLst/>
            </a:prstGeom>
          </p:spPr>
        </p:pic>
      </p:grpSp>
      <p:pic>
        <p:nvPicPr>
          <p:cNvPr id="29" name="图片 2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1062918" y="100138"/>
            <a:ext cx="14259780" cy="463336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336257" y="544315"/>
            <a:ext cx="2965158" cy="1206543"/>
          </a:xfrm>
          <a:prstGeom prst="rect">
            <a:avLst/>
          </a:prstGeom>
        </p:spPr>
      </p:pic>
      <p:grpSp>
        <p:nvGrpSpPr>
          <p:cNvPr id="41" name="组合 40"/>
          <p:cNvGrpSpPr/>
          <p:nvPr/>
        </p:nvGrpSpPr>
        <p:grpSpPr>
          <a:xfrm>
            <a:off x="3088118" y="4994620"/>
            <a:ext cx="6213231" cy="1802452"/>
            <a:chOff x="6296269" y="5376694"/>
            <a:chExt cx="5968501" cy="1531158"/>
          </a:xfrm>
        </p:grpSpPr>
        <p:pic>
          <p:nvPicPr>
            <p:cNvPr id="34" name="图片 33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6296269" y="6176269"/>
              <a:ext cx="5968501" cy="731583"/>
            </a:xfrm>
            <a:prstGeom prst="rect">
              <a:avLst/>
            </a:prstGeom>
          </p:spPr>
        </p:pic>
        <p:pic>
          <p:nvPicPr>
            <p:cNvPr id="35" name="图片 34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6538924" y="6065195"/>
              <a:ext cx="902286" cy="548688"/>
            </a:xfrm>
            <a:prstGeom prst="rect">
              <a:avLst/>
            </a:prstGeom>
          </p:spPr>
        </p:pic>
        <p:pic>
          <p:nvPicPr>
            <p:cNvPr id="36" name="图片 35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8772230" y="6194518"/>
              <a:ext cx="1213209" cy="615749"/>
            </a:xfrm>
            <a:prstGeom prst="rect">
              <a:avLst/>
            </a:prstGeom>
          </p:spPr>
        </p:pic>
        <p:pic>
          <p:nvPicPr>
            <p:cNvPr id="37" name="图片 36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11081421" y="6152333"/>
              <a:ext cx="713294" cy="646232"/>
            </a:xfrm>
            <a:prstGeom prst="rect">
              <a:avLst/>
            </a:prstGeom>
          </p:spPr>
        </p:pic>
        <p:pic>
          <p:nvPicPr>
            <p:cNvPr id="38" name="图片 37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7265233" y="5376694"/>
              <a:ext cx="3993226" cy="1261981"/>
            </a:xfrm>
            <a:prstGeom prst="rect">
              <a:avLst/>
            </a:prstGeom>
          </p:spPr>
        </p:pic>
      </p:grpSp>
      <p:pic>
        <p:nvPicPr>
          <p:cNvPr id="40" name="图片 39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 rot="205221">
            <a:off x="3718538" y="5055386"/>
            <a:ext cx="2334970" cy="1402202"/>
          </a:xfrm>
          <a:prstGeom prst="rect">
            <a:avLst/>
          </a:prstGeom>
        </p:spPr>
      </p:pic>
      <p:grpSp>
        <p:nvGrpSpPr>
          <p:cNvPr id="64" name="组合 63"/>
          <p:cNvGrpSpPr/>
          <p:nvPr/>
        </p:nvGrpSpPr>
        <p:grpSpPr>
          <a:xfrm>
            <a:off x="10618590" y="782288"/>
            <a:ext cx="2718490" cy="1345749"/>
            <a:chOff x="10618590" y="782288"/>
            <a:chExt cx="2718490" cy="1345749"/>
          </a:xfrm>
        </p:grpSpPr>
        <p:pic>
          <p:nvPicPr>
            <p:cNvPr id="49" name="图片 48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 flipH="1">
              <a:off x="10984832" y="1170891"/>
              <a:ext cx="2352248" cy="957146"/>
            </a:xfrm>
            <a:prstGeom prst="rect">
              <a:avLst/>
            </a:prstGeom>
          </p:spPr>
        </p:pic>
        <p:pic>
          <p:nvPicPr>
            <p:cNvPr id="62" name="图片 61"/>
            <p:cNvPicPr>
              <a:picLocks noChangeAspect="1"/>
            </p:cNvPicPr>
            <p:nvPr/>
          </p:nvPicPr>
          <p:blipFill rotWithShape="1"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774" t="3910" r="63932" b="70719"/>
            <a:stretch>
              <a:fillRect/>
            </a:stretch>
          </p:blipFill>
          <p:spPr>
            <a:xfrm flipH="1">
              <a:off x="10618590" y="782288"/>
              <a:ext cx="1434005" cy="1087525"/>
            </a:xfrm>
            <a:prstGeom prst="rect">
              <a:avLst/>
            </a:prstGeom>
          </p:spPr>
        </p:pic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971875" y="522108"/>
            <a:ext cx="3865199" cy="134123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575560" y="2548665"/>
            <a:ext cx="757229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Về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nhà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vi-VN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Viết 3 - 4 câu về tình cảm với người thân hoặc bạn bè, trong đó có sử dụng các động từ thể hiện tình cảm, cảm xúc.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07410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75" decel="10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67004" y="-2672204"/>
            <a:ext cx="6857998" cy="1219200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89353" y="2374438"/>
            <a:ext cx="8788739" cy="1998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lnSpc>
                <a:spcPct val="150000"/>
              </a:lnSpc>
              <a:buFontTx/>
              <a:buChar char="-"/>
            </a:pPr>
            <a:r>
              <a:rPr lang="en-US" sz="4400" b="1" dirty="0">
                <a:latin typeface="Cambria" panose="02040503050406030204" pitchFamily="18" charset="0"/>
              </a:rPr>
              <a:t>Chia </a:t>
            </a:r>
            <a:r>
              <a:rPr lang="en-US" sz="4400" b="1" dirty="0" err="1">
                <a:latin typeface="Cambria" panose="02040503050406030204" pitchFamily="18" charset="0"/>
              </a:rPr>
              <a:t>sẻ</a:t>
            </a:r>
            <a:r>
              <a:rPr lang="en-US" sz="4400" b="1" dirty="0">
                <a:latin typeface="Cambria" panose="02040503050406030204" pitchFamily="18" charset="0"/>
              </a:rPr>
              <a:t> </a:t>
            </a:r>
            <a:r>
              <a:rPr lang="en-US" sz="4400" b="1" dirty="0" err="1">
                <a:latin typeface="Cambria" panose="02040503050406030204" pitchFamily="18" charset="0"/>
              </a:rPr>
              <a:t>bài</a:t>
            </a:r>
            <a:r>
              <a:rPr lang="en-US" sz="4400" b="1" dirty="0">
                <a:latin typeface="Cambria" panose="02040503050406030204" pitchFamily="18" charset="0"/>
              </a:rPr>
              <a:t> </a:t>
            </a:r>
            <a:r>
              <a:rPr lang="en-US" sz="4400" b="1" dirty="0" err="1">
                <a:latin typeface="Cambria" panose="02040503050406030204" pitchFamily="18" charset="0"/>
              </a:rPr>
              <a:t>học</a:t>
            </a:r>
            <a:r>
              <a:rPr lang="en-US" sz="4400" b="1" dirty="0">
                <a:latin typeface="Cambria" panose="02040503050406030204" pitchFamily="18" charset="0"/>
              </a:rPr>
              <a:t> </a:t>
            </a:r>
            <a:r>
              <a:rPr lang="en-US" sz="4400" b="1" dirty="0" err="1">
                <a:latin typeface="Cambria" panose="02040503050406030204" pitchFamily="18" charset="0"/>
              </a:rPr>
              <a:t>với</a:t>
            </a:r>
            <a:r>
              <a:rPr lang="en-US" sz="4400" b="1" dirty="0">
                <a:latin typeface="Cambria" panose="02040503050406030204" pitchFamily="18" charset="0"/>
              </a:rPr>
              <a:t> </a:t>
            </a:r>
            <a:r>
              <a:rPr lang="en-US" sz="4400" b="1" dirty="0" err="1">
                <a:latin typeface="Cambria" panose="02040503050406030204" pitchFamily="18" charset="0"/>
              </a:rPr>
              <a:t>người</a:t>
            </a:r>
            <a:r>
              <a:rPr lang="en-US" sz="4400" b="1" dirty="0">
                <a:latin typeface="Cambria" panose="02040503050406030204" pitchFamily="18" charset="0"/>
              </a:rPr>
              <a:t> </a:t>
            </a:r>
            <a:r>
              <a:rPr lang="en-US" sz="4400" b="1" dirty="0" err="1">
                <a:latin typeface="Cambria" panose="02040503050406030204" pitchFamily="18" charset="0"/>
              </a:rPr>
              <a:t>thân</a:t>
            </a:r>
            <a:r>
              <a:rPr lang="en-US" sz="4400" b="1" dirty="0">
                <a:latin typeface="Cambria" panose="02040503050406030204" pitchFamily="18" charset="0"/>
              </a:rPr>
              <a:t>.</a:t>
            </a:r>
          </a:p>
          <a:p>
            <a:pPr marL="457200" indent="-457200" algn="just">
              <a:lnSpc>
                <a:spcPct val="150000"/>
              </a:lnSpc>
              <a:buFontTx/>
              <a:buChar char="-"/>
            </a:pPr>
            <a:r>
              <a:rPr lang="en-US" sz="4400" b="1" dirty="0" err="1">
                <a:latin typeface="Cambria" panose="02040503050406030204" pitchFamily="18" charset="0"/>
              </a:rPr>
              <a:t>Chuẩn</a:t>
            </a:r>
            <a:r>
              <a:rPr lang="en-US" sz="4400" b="1" dirty="0">
                <a:latin typeface="Cambria" panose="02040503050406030204" pitchFamily="18" charset="0"/>
              </a:rPr>
              <a:t> </a:t>
            </a:r>
            <a:r>
              <a:rPr lang="en-US" sz="4400" b="1" dirty="0" err="1">
                <a:latin typeface="Cambria" panose="02040503050406030204" pitchFamily="18" charset="0"/>
              </a:rPr>
              <a:t>bị</a:t>
            </a:r>
            <a:r>
              <a:rPr lang="en-US" sz="4400" b="1" dirty="0">
                <a:latin typeface="Cambria" panose="02040503050406030204" pitchFamily="18" charset="0"/>
              </a:rPr>
              <a:t> </a:t>
            </a:r>
            <a:r>
              <a:rPr lang="en-US" sz="4400" b="1" dirty="0" err="1">
                <a:latin typeface="Cambria" panose="02040503050406030204" pitchFamily="18" charset="0"/>
              </a:rPr>
              <a:t>bài</a:t>
            </a:r>
            <a:r>
              <a:rPr lang="en-US" sz="4400" b="1" dirty="0">
                <a:latin typeface="Cambria" panose="02040503050406030204" pitchFamily="18" charset="0"/>
              </a:rPr>
              <a:t> </a:t>
            </a:r>
            <a:r>
              <a:rPr lang="en-US" sz="4400" b="1" dirty="0" err="1">
                <a:latin typeface="Cambria" panose="02040503050406030204" pitchFamily="18" charset="0"/>
              </a:rPr>
              <a:t>mới</a:t>
            </a:r>
            <a:r>
              <a:rPr lang="en-US" sz="4400" b="1" dirty="0">
                <a:latin typeface="Cambria" panose="02040503050406030204" pitchFamily="18" charset="0"/>
              </a:rPr>
              <a:t>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06687" y="393952"/>
            <a:ext cx="5587170" cy="263648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711956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" name="组合 64"/>
          <p:cNvGrpSpPr/>
          <p:nvPr/>
        </p:nvGrpSpPr>
        <p:grpSpPr>
          <a:xfrm>
            <a:off x="6845436" y="2128037"/>
            <a:ext cx="4633412" cy="4374355"/>
            <a:chOff x="6845436" y="2128037"/>
            <a:chExt cx="4633412" cy="4374355"/>
          </a:xfrm>
        </p:grpSpPr>
        <p:pic>
          <p:nvPicPr>
            <p:cNvPr id="46" name="图片 4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845436" y="2128037"/>
              <a:ext cx="4633412" cy="4374355"/>
            </a:xfrm>
            <a:prstGeom prst="rect">
              <a:avLst/>
            </a:prstGeom>
          </p:spPr>
        </p:pic>
        <p:pic>
          <p:nvPicPr>
            <p:cNvPr id="30" name="图片 29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094289" y="3312309"/>
              <a:ext cx="1048603" cy="469433"/>
            </a:xfrm>
            <a:prstGeom prst="rect">
              <a:avLst/>
            </a:prstGeom>
          </p:spPr>
        </p:pic>
        <p:pic>
          <p:nvPicPr>
            <p:cNvPr id="33" name="图片 32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285599" y="3669921"/>
              <a:ext cx="1111092" cy="538565"/>
            </a:xfrm>
            <a:prstGeom prst="rect">
              <a:avLst/>
            </a:prstGeom>
          </p:spPr>
        </p:pic>
        <p:sp>
          <p:nvSpPr>
            <p:cNvPr id="51" name="文本框 50"/>
            <p:cNvSpPr txBox="1"/>
            <p:nvPr/>
          </p:nvSpPr>
          <p:spPr>
            <a:xfrm>
              <a:off x="8678447" y="3772073"/>
              <a:ext cx="249068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Palace Script MT" panose="030303020206070C0B05" pitchFamily="66" charset="0"/>
                  <a:ea typeface="等线" panose="02010600030101010101" pitchFamily="2" charset="-122"/>
                  <a:cs typeface="+mn-cs"/>
                </a:rPr>
                <a:t>Happy Time</a:t>
              </a:r>
              <a:endPara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lace Script MT" panose="030303020206070C0B05" pitchFamily="66" charset="0"/>
                <a:ea typeface="等线" panose="02010600030101010101" pitchFamily="2" charset="-122"/>
                <a:cs typeface="+mn-cs"/>
              </a:endParaRPr>
            </a:p>
          </p:txBody>
        </p:sp>
      </p:grpSp>
      <p:pic>
        <p:nvPicPr>
          <p:cNvPr id="29" name="图片 2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1062918" y="100138"/>
            <a:ext cx="14259780" cy="463336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336257" y="544315"/>
            <a:ext cx="2965158" cy="1206543"/>
          </a:xfrm>
          <a:prstGeom prst="rect">
            <a:avLst/>
          </a:prstGeom>
        </p:spPr>
      </p:pic>
      <p:grpSp>
        <p:nvGrpSpPr>
          <p:cNvPr id="41" name="组合 40"/>
          <p:cNvGrpSpPr/>
          <p:nvPr/>
        </p:nvGrpSpPr>
        <p:grpSpPr>
          <a:xfrm>
            <a:off x="6003472" y="5104812"/>
            <a:ext cx="6213231" cy="1802452"/>
            <a:chOff x="6296269" y="5376694"/>
            <a:chExt cx="5968501" cy="1531158"/>
          </a:xfrm>
        </p:grpSpPr>
        <p:pic>
          <p:nvPicPr>
            <p:cNvPr id="34" name="图片 33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6296269" y="6176269"/>
              <a:ext cx="5968501" cy="731583"/>
            </a:xfrm>
            <a:prstGeom prst="rect">
              <a:avLst/>
            </a:prstGeom>
          </p:spPr>
        </p:pic>
        <p:pic>
          <p:nvPicPr>
            <p:cNvPr id="35" name="图片 34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6538924" y="6065195"/>
              <a:ext cx="902286" cy="548688"/>
            </a:xfrm>
            <a:prstGeom prst="rect">
              <a:avLst/>
            </a:prstGeom>
          </p:spPr>
        </p:pic>
        <p:pic>
          <p:nvPicPr>
            <p:cNvPr id="36" name="图片 35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8772230" y="6194518"/>
              <a:ext cx="1213209" cy="615749"/>
            </a:xfrm>
            <a:prstGeom prst="rect">
              <a:avLst/>
            </a:prstGeom>
          </p:spPr>
        </p:pic>
        <p:pic>
          <p:nvPicPr>
            <p:cNvPr id="37" name="图片 36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11081421" y="6152333"/>
              <a:ext cx="713294" cy="646232"/>
            </a:xfrm>
            <a:prstGeom prst="rect">
              <a:avLst/>
            </a:prstGeom>
          </p:spPr>
        </p:pic>
        <p:pic>
          <p:nvPicPr>
            <p:cNvPr id="38" name="图片 37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7265233" y="5376694"/>
              <a:ext cx="3993226" cy="1261981"/>
            </a:xfrm>
            <a:prstGeom prst="rect">
              <a:avLst/>
            </a:prstGeom>
          </p:spPr>
        </p:pic>
      </p:grpSp>
      <p:pic>
        <p:nvPicPr>
          <p:cNvPr id="39" name="图片 38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26151" y="5167103"/>
            <a:ext cx="4493141" cy="1810669"/>
          </a:xfrm>
          <a:prstGeom prst="rect">
            <a:avLst/>
          </a:prstGeom>
        </p:spPr>
      </p:pic>
      <p:pic>
        <p:nvPicPr>
          <p:cNvPr id="40" name="图片 39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 rot="205221">
            <a:off x="3718538" y="5055386"/>
            <a:ext cx="2334970" cy="1402202"/>
          </a:xfrm>
          <a:prstGeom prst="rect">
            <a:avLst/>
          </a:prstGeom>
        </p:spPr>
      </p:pic>
      <p:grpSp>
        <p:nvGrpSpPr>
          <p:cNvPr id="64" name="组合 63"/>
          <p:cNvGrpSpPr/>
          <p:nvPr/>
        </p:nvGrpSpPr>
        <p:grpSpPr>
          <a:xfrm>
            <a:off x="10618590" y="782288"/>
            <a:ext cx="2718490" cy="1345749"/>
            <a:chOff x="10618590" y="782288"/>
            <a:chExt cx="2718490" cy="1345749"/>
          </a:xfrm>
        </p:grpSpPr>
        <p:pic>
          <p:nvPicPr>
            <p:cNvPr id="49" name="图片 48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 flipH="1">
              <a:off x="10984832" y="1170891"/>
              <a:ext cx="2352248" cy="957146"/>
            </a:xfrm>
            <a:prstGeom prst="rect">
              <a:avLst/>
            </a:prstGeom>
          </p:spPr>
        </p:pic>
        <p:pic>
          <p:nvPicPr>
            <p:cNvPr id="62" name="图片 61"/>
            <p:cNvPicPr>
              <a:picLocks noChangeAspect="1"/>
            </p:cNvPicPr>
            <p:nvPr/>
          </p:nvPicPr>
          <p:blipFill rotWithShape="1"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774" t="3910" r="63932" b="70719"/>
            <a:stretch>
              <a:fillRect/>
            </a:stretch>
          </p:blipFill>
          <p:spPr>
            <a:xfrm flipH="1">
              <a:off x="10618590" y="782288"/>
              <a:ext cx="1434005" cy="1087525"/>
            </a:xfrm>
            <a:prstGeom prst="rect">
              <a:avLst/>
            </a:prstGeom>
          </p:spPr>
        </p:pic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56658" y="2016918"/>
            <a:ext cx="6492985" cy="280413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69788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75" decel="100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75" decel="10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2" presetClass="entr" presetSubtype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33517" y="62768"/>
            <a:ext cx="5639289" cy="1329043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533400" y="1739320"/>
            <a:ext cx="11277600" cy="1938992"/>
            <a:chOff x="-89124" y="4749364"/>
            <a:chExt cx="12181899" cy="1938992"/>
          </a:xfrm>
          <a:solidFill>
            <a:schemeClr val="bg1"/>
          </a:solidFill>
        </p:grpSpPr>
        <p:sp>
          <p:nvSpPr>
            <p:cNvPr id="9" name="Rounded Rectangle 8"/>
            <p:cNvSpPr/>
            <p:nvPr/>
          </p:nvSpPr>
          <p:spPr>
            <a:xfrm>
              <a:off x="-89124" y="4763911"/>
              <a:ext cx="12181899" cy="1679067"/>
            </a:xfrm>
            <a:prstGeom prst="roundRect">
              <a:avLst/>
            </a:prstGeom>
            <a:grpFill/>
            <a:ln>
              <a:solidFill>
                <a:srgbClr val="EA667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255749" y="4749364"/>
              <a:ext cx="11352618" cy="193899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40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C</a:t>
              </a:r>
              <a:r>
                <a:rPr kumimoji="0" lang="vi-VN" sz="40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on gì mới kì lạ thay, </a:t>
              </a:r>
              <a:endParaRPr kumimoji="0" lang="en-US" sz="4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vi-VN" sz="40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Dán vào thư được chuyển ngay tức thời - Là gì?</a:t>
              </a: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sp>
        <p:nvSpPr>
          <p:cNvPr id="11" name="Rounded Rectangle 16"/>
          <p:cNvSpPr/>
          <p:nvPr/>
        </p:nvSpPr>
        <p:spPr>
          <a:xfrm>
            <a:off x="5566610" y="4052953"/>
            <a:ext cx="5372100" cy="1509572"/>
          </a:xfrm>
          <a:custGeom>
            <a:avLst/>
            <a:gdLst>
              <a:gd name="connsiteX0" fmla="*/ 0 w 5372100"/>
              <a:gd name="connsiteY0" fmla="*/ 227925 h 1367522"/>
              <a:gd name="connsiteX1" fmla="*/ 227925 w 5372100"/>
              <a:gd name="connsiteY1" fmla="*/ 0 h 1367522"/>
              <a:gd name="connsiteX2" fmla="*/ 5144175 w 5372100"/>
              <a:gd name="connsiteY2" fmla="*/ 0 h 1367522"/>
              <a:gd name="connsiteX3" fmla="*/ 5372100 w 5372100"/>
              <a:gd name="connsiteY3" fmla="*/ 227925 h 1367522"/>
              <a:gd name="connsiteX4" fmla="*/ 5372100 w 5372100"/>
              <a:gd name="connsiteY4" fmla="*/ 1139597 h 1367522"/>
              <a:gd name="connsiteX5" fmla="*/ 5144175 w 5372100"/>
              <a:gd name="connsiteY5" fmla="*/ 1367522 h 1367522"/>
              <a:gd name="connsiteX6" fmla="*/ 227925 w 5372100"/>
              <a:gd name="connsiteY6" fmla="*/ 1367522 h 1367522"/>
              <a:gd name="connsiteX7" fmla="*/ 0 w 5372100"/>
              <a:gd name="connsiteY7" fmla="*/ 1139597 h 1367522"/>
              <a:gd name="connsiteX8" fmla="*/ 0 w 5372100"/>
              <a:gd name="connsiteY8" fmla="*/ 227925 h 1367522"/>
              <a:gd name="connsiteX0-1" fmla="*/ 0 w 5372100"/>
              <a:gd name="connsiteY0-2" fmla="*/ 365353 h 1504950"/>
              <a:gd name="connsiteX1-3" fmla="*/ 227925 w 5372100"/>
              <a:gd name="connsiteY1-4" fmla="*/ 137428 h 1504950"/>
              <a:gd name="connsiteX2-5" fmla="*/ 2810468 w 5372100"/>
              <a:gd name="connsiteY2-6" fmla="*/ 0 h 1504950"/>
              <a:gd name="connsiteX3-7" fmla="*/ 5144175 w 5372100"/>
              <a:gd name="connsiteY3-8" fmla="*/ 137428 h 1504950"/>
              <a:gd name="connsiteX4-9" fmla="*/ 5372100 w 5372100"/>
              <a:gd name="connsiteY4-10" fmla="*/ 365353 h 1504950"/>
              <a:gd name="connsiteX5-11" fmla="*/ 5372100 w 5372100"/>
              <a:gd name="connsiteY5-12" fmla="*/ 1277025 h 1504950"/>
              <a:gd name="connsiteX6-13" fmla="*/ 5144175 w 5372100"/>
              <a:gd name="connsiteY6-14" fmla="*/ 1504950 h 1504950"/>
              <a:gd name="connsiteX7-15" fmla="*/ 227925 w 5372100"/>
              <a:gd name="connsiteY7-16" fmla="*/ 1504950 h 1504950"/>
              <a:gd name="connsiteX8-17" fmla="*/ 0 w 5372100"/>
              <a:gd name="connsiteY8-18" fmla="*/ 1277025 h 1504950"/>
              <a:gd name="connsiteX9" fmla="*/ 0 w 5372100"/>
              <a:gd name="connsiteY9" fmla="*/ 365353 h 1504950"/>
              <a:gd name="connsiteX0-19" fmla="*/ 0 w 5372100"/>
              <a:gd name="connsiteY0-20" fmla="*/ 365353 h 1504950"/>
              <a:gd name="connsiteX1-21" fmla="*/ 227925 w 5372100"/>
              <a:gd name="connsiteY1-22" fmla="*/ 137428 h 1504950"/>
              <a:gd name="connsiteX2-23" fmla="*/ 2810468 w 5372100"/>
              <a:gd name="connsiteY2-24" fmla="*/ 0 h 1504950"/>
              <a:gd name="connsiteX3-25" fmla="*/ 5144175 w 5372100"/>
              <a:gd name="connsiteY3-26" fmla="*/ 137428 h 1504950"/>
              <a:gd name="connsiteX4-27" fmla="*/ 5372100 w 5372100"/>
              <a:gd name="connsiteY4-28" fmla="*/ 365353 h 1504950"/>
              <a:gd name="connsiteX5-29" fmla="*/ 5372100 w 5372100"/>
              <a:gd name="connsiteY5-30" fmla="*/ 1277025 h 1504950"/>
              <a:gd name="connsiteX6-31" fmla="*/ 5144175 w 5372100"/>
              <a:gd name="connsiteY6-32" fmla="*/ 1504950 h 1504950"/>
              <a:gd name="connsiteX7-33" fmla="*/ 1305518 w 5372100"/>
              <a:gd name="connsiteY7-34" fmla="*/ 1314450 h 1504950"/>
              <a:gd name="connsiteX8-35" fmla="*/ 227925 w 5372100"/>
              <a:gd name="connsiteY8-36" fmla="*/ 1504950 h 1504950"/>
              <a:gd name="connsiteX9-37" fmla="*/ 0 w 5372100"/>
              <a:gd name="connsiteY9-38" fmla="*/ 1277025 h 1504950"/>
              <a:gd name="connsiteX10" fmla="*/ 0 w 5372100"/>
              <a:gd name="connsiteY10" fmla="*/ 365353 h 1504950"/>
              <a:gd name="connsiteX0-39" fmla="*/ 0 w 5372100"/>
              <a:gd name="connsiteY0-40" fmla="*/ 365353 h 1509572"/>
              <a:gd name="connsiteX1-41" fmla="*/ 227925 w 5372100"/>
              <a:gd name="connsiteY1-42" fmla="*/ 137428 h 1509572"/>
              <a:gd name="connsiteX2-43" fmla="*/ 2810468 w 5372100"/>
              <a:gd name="connsiteY2-44" fmla="*/ 0 h 1509572"/>
              <a:gd name="connsiteX3-45" fmla="*/ 5144175 w 5372100"/>
              <a:gd name="connsiteY3-46" fmla="*/ 137428 h 1509572"/>
              <a:gd name="connsiteX4-47" fmla="*/ 5372100 w 5372100"/>
              <a:gd name="connsiteY4-48" fmla="*/ 365353 h 1509572"/>
              <a:gd name="connsiteX5-49" fmla="*/ 5372100 w 5372100"/>
              <a:gd name="connsiteY5-50" fmla="*/ 1277025 h 1509572"/>
              <a:gd name="connsiteX6-51" fmla="*/ 5144175 w 5372100"/>
              <a:gd name="connsiteY6-52" fmla="*/ 1504950 h 1509572"/>
              <a:gd name="connsiteX7-53" fmla="*/ 4734518 w 5372100"/>
              <a:gd name="connsiteY7-54" fmla="*/ 1390650 h 1509572"/>
              <a:gd name="connsiteX8-55" fmla="*/ 1305518 w 5372100"/>
              <a:gd name="connsiteY8-56" fmla="*/ 1314450 h 1509572"/>
              <a:gd name="connsiteX9-57" fmla="*/ 227925 w 5372100"/>
              <a:gd name="connsiteY9-58" fmla="*/ 1504950 h 1509572"/>
              <a:gd name="connsiteX10-59" fmla="*/ 0 w 5372100"/>
              <a:gd name="connsiteY10-60" fmla="*/ 1277025 h 1509572"/>
              <a:gd name="connsiteX11" fmla="*/ 0 w 5372100"/>
              <a:gd name="connsiteY11" fmla="*/ 365353 h 150957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37" y="connsiteY9-38"/>
              </a:cxn>
              <a:cxn ang="0">
                <a:pos x="connsiteX10-59" y="connsiteY10-60"/>
              </a:cxn>
              <a:cxn ang="0">
                <a:pos x="connsiteX11" y="connsiteY11"/>
              </a:cxn>
            </a:cxnLst>
            <a:rect l="l" t="t" r="r" b="b"/>
            <a:pathLst>
              <a:path w="5372100" h="1509572">
                <a:moveTo>
                  <a:pt x="0" y="365353"/>
                </a:moveTo>
                <a:cubicBezTo>
                  <a:pt x="0" y="239473"/>
                  <a:pt x="102045" y="137428"/>
                  <a:pt x="227925" y="137428"/>
                </a:cubicBezTo>
                <a:cubicBezTo>
                  <a:pt x="1012573" y="129719"/>
                  <a:pt x="2025820" y="7709"/>
                  <a:pt x="2810468" y="0"/>
                </a:cubicBezTo>
                <a:cubicBezTo>
                  <a:pt x="3664570" y="7709"/>
                  <a:pt x="4290073" y="129719"/>
                  <a:pt x="5144175" y="137428"/>
                </a:cubicBezTo>
                <a:cubicBezTo>
                  <a:pt x="5270055" y="137428"/>
                  <a:pt x="5372100" y="239473"/>
                  <a:pt x="5372100" y="365353"/>
                </a:cubicBezTo>
                <a:lnTo>
                  <a:pt x="5372100" y="1277025"/>
                </a:lnTo>
                <a:cubicBezTo>
                  <a:pt x="5372100" y="1402905"/>
                  <a:pt x="5270055" y="1504950"/>
                  <a:pt x="5144175" y="1504950"/>
                </a:cubicBezTo>
                <a:cubicBezTo>
                  <a:pt x="4964886" y="1533413"/>
                  <a:pt x="5374294" y="1422400"/>
                  <a:pt x="4734518" y="1390650"/>
                </a:cubicBezTo>
                <a:cubicBezTo>
                  <a:pt x="4094742" y="1358900"/>
                  <a:pt x="1983592" y="1304925"/>
                  <a:pt x="1305518" y="1314450"/>
                </a:cubicBezTo>
                <a:lnTo>
                  <a:pt x="227925" y="1504950"/>
                </a:lnTo>
                <a:cubicBezTo>
                  <a:pt x="102045" y="1504950"/>
                  <a:pt x="0" y="1402905"/>
                  <a:pt x="0" y="1277025"/>
                </a:cubicBezTo>
                <a:lnTo>
                  <a:pt x="0" y="365353"/>
                </a:lnTo>
                <a:close/>
              </a:path>
            </a:pathLst>
          </a:custGeom>
          <a:solidFill>
            <a:schemeClr val="bg1"/>
          </a:solidFill>
          <a:ln w="28575">
            <a:solidFill>
              <a:srgbClr val="EC7F97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GB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Con </a:t>
            </a:r>
            <a:r>
              <a:rPr kumimoji="0" lang="en-GB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tem</a:t>
            </a:r>
            <a:endParaRPr kumimoji="0" lang="en-GB" sz="5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3" name="Picture 2" descr="A postage stamp with a plant&#10;&#10;Description automatically generated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1546" y="3482977"/>
            <a:ext cx="2592329" cy="337502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72895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33517" y="62768"/>
            <a:ext cx="5639289" cy="1329043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533400" y="1739320"/>
            <a:ext cx="11277600" cy="1693614"/>
            <a:chOff x="-89124" y="4749364"/>
            <a:chExt cx="12181899" cy="1693614"/>
          </a:xfrm>
          <a:solidFill>
            <a:schemeClr val="bg1"/>
          </a:solidFill>
        </p:grpSpPr>
        <p:sp>
          <p:nvSpPr>
            <p:cNvPr id="9" name="Rounded Rectangle 8"/>
            <p:cNvSpPr/>
            <p:nvPr/>
          </p:nvSpPr>
          <p:spPr>
            <a:xfrm>
              <a:off x="-89124" y="4763911"/>
              <a:ext cx="12181899" cy="1679067"/>
            </a:xfrm>
            <a:prstGeom prst="roundRect">
              <a:avLst/>
            </a:prstGeom>
            <a:grpFill/>
            <a:ln>
              <a:solidFill>
                <a:srgbClr val="EA667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255749" y="4749364"/>
              <a:ext cx="11352618" cy="132343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4000" b="0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Cây</a:t>
              </a:r>
              <a:r>
                <a:rPr kumimoji="0" lang="en-US" sz="40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chi </a:t>
              </a:r>
              <a:r>
                <a:rPr kumimoji="0" lang="en-US" sz="4000" b="0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không</a:t>
              </a:r>
              <a:r>
                <a:rPr kumimoji="0" lang="en-US" sz="40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0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gốc</a:t>
              </a:r>
              <a:r>
                <a:rPr kumimoji="0" lang="en-US" sz="40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0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không</a:t>
              </a:r>
              <a:r>
                <a:rPr kumimoji="0" lang="en-US" sz="40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0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cành</a:t>
              </a:r>
              <a:endParaRPr lang="en-US" sz="4000" i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4000" b="0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Chỉ</a:t>
              </a:r>
              <a:r>
                <a:rPr kumimoji="0" lang="en-US" sz="40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0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có</a:t>
              </a:r>
              <a:r>
                <a:rPr kumimoji="0" lang="en-US" sz="40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0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một</a:t>
              </a:r>
              <a:r>
                <a:rPr kumimoji="0" lang="en-US" sz="40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0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lá</a:t>
              </a:r>
              <a:r>
                <a:rPr kumimoji="0" lang="en-US" sz="40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ta </a:t>
              </a:r>
              <a:r>
                <a:rPr kumimoji="0" lang="en-US" sz="4000" b="0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mình</a:t>
              </a:r>
              <a:r>
                <a:rPr kumimoji="0" lang="en-US" sz="40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0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trao</a:t>
              </a:r>
              <a:r>
                <a:rPr kumimoji="0" lang="en-US" sz="40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0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tay</a:t>
              </a:r>
              <a:r>
                <a:rPr kumimoji="0" lang="en-US" sz="40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- </a:t>
              </a:r>
              <a:r>
                <a:rPr kumimoji="0" lang="en-US" sz="4000" b="0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Là</a:t>
              </a:r>
              <a:r>
                <a:rPr kumimoji="0" lang="en-US" sz="40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l</a:t>
              </a:r>
              <a:r>
                <a:rPr lang="en-US" sz="4000" i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á </a:t>
              </a:r>
              <a:r>
                <a:rPr kumimoji="0" lang="en-US" sz="4000" b="0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gì</a:t>
              </a:r>
              <a:r>
                <a:rPr kumimoji="0" lang="en-US" sz="40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?</a:t>
              </a: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sp>
        <p:nvSpPr>
          <p:cNvPr id="11" name="Rounded Rectangle 16"/>
          <p:cNvSpPr/>
          <p:nvPr/>
        </p:nvSpPr>
        <p:spPr>
          <a:xfrm>
            <a:off x="5566610" y="4052953"/>
            <a:ext cx="5372100" cy="1509572"/>
          </a:xfrm>
          <a:custGeom>
            <a:avLst/>
            <a:gdLst>
              <a:gd name="connsiteX0" fmla="*/ 0 w 5372100"/>
              <a:gd name="connsiteY0" fmla="*/ 227925 h 1367522"/>
              <a:gd name="connsiteX1" fmla="*/ 227925 w 5372100"/>
              <a:gd name="connsiteY1" fmla="*/ 0 h 1367522"/>
              <a:gd name="connsiteX2" fmla="*/ 5144175 w 5372100"/>
              <a:gd name="connsiteY2" fmla="*/ 0 h 1367522"/>
              <a:gd name="connsiteX3" fmla="*/ 5372100 w 5372100"/>
              <a:gd name="connsiteY3" fmla="*/ 227925 h 1367522"/>
              <a:gd name="connsiteX4" fmla="*/ 5372100 w 5372100"/>
              <a:gd name="connsiteY4" fmla="*/ 1139597 h 1367522"/>
              <a:gd name="connsiteX5" fmla="*/ 5144175 w 5372100"/>
              <a:gd name="connsiteY5" fmla="*/ 1367522 h 1367522"/>
              <a:gd name="connsiteX6" fmla="*/ 227925 w 5372100"/>
              <a:gd name="connsiteY6" fmla="*/ 1367522 h 1367522"/>
              <a:gd name="connsiteX7" fmla="*/ 0 w 5372100"/>
              <a:gd name="connsiteY7" fmla="*/ 1139597 h 1367522"/>
              <a:gd name="connsiteX8" fmla="*/ 0 w 5372100"/>
              <a:gd name="connsiteY8" fmla="*/ 227925 h 1367522"/>
              <a:gd name="connsiteX0-1" fmla="*/ 0 w 5372100"/>
              <a:gd name="connsiteY0-2" fmla="*/ 365353 h 1504950"/>
              <a:gd name="connsiteX1-3" fmla="*/ 227925 w 5372100"/>
              <a:gd name="connsiteY1-4" fmla="*/ 137428 h 1504950"/>
              <a:gd name="connsiteX2-5" fmla="*/ 2810468 w 5372100"/>
              <a:gd name="connsiteY2-6" fmla="*/ 0 h 1504950"/>
              <a:gd name="connsiteX3-7" fmla="*/ 5144175 w 5372100"/>
              <a:gd name="connsiteY3-8" fmla="*/ 137428 h 1504950"/>
              <a:gd name="connsiteX4-9" fmla="*/ 5372100 w 5372100"/>
              <a:gd name="connsiteY4-10" fmla="*/ 365353 h 1504950"/>
              <a:gd name="connsiteX5-11" fmla="*/ 5372100 w 5372100"/>
              <a:gd name="connsiteY5-12" fmla="*/ 1277025 h 1504950"/>
              <a:gd name="connsiteX6-13" fmla="*/ 5144175 w 5372100"/>
              <a:gd name="connsiteY6-14" fmla="*/ 1504950 h 1504950"/>
              <a:gd name="connsiteX7-15" fmla="*/ 227925 w 5372100"/>
              <a:gd name="connsiteY7-16" fmla="*/ 1504950 h 1504950"/>
              <a:gd name="connsiteX8-17" fmla="*/ 0 w 5372100"/>
              <a:gd name="connsiteY8-18" fmla="*/ 1277025 h 1504950"/>
              <a:gd name="connsiteX9" fmla="*/ 0 w 5372100"/>
              <a:gd name="connsiteY9" fmla="*/ 365353 h 1504950"/>
              <a:gd name="connsiteX0-19" fmla="*/ 0 w 5372100"/>
              <a:gd name="connsiteY0-20" fmla="*/ 365353 h 1504950"/>
              <a:gd name="connsiteX1-21" fmla="*/ 227925 w 5372100"/>
              <a:gd name="connsiteY1-22" fmla="*/ 137428 h 1504950"/>
              <a:gd name="connsiteX2-23" fmla="*/ 2810468 w 5372100"/>
              <a:gd name="connsiteY2-24" fmla="*/ 0 h 1504950"/>
              <a:gd name="connsiteX3-25" fmla="*/ 5144175 w 5372100"/>
              <a:gd name="connsiteY3-26" fmla="*/ 137428 h 1504950"/>
              <a:gd name="connsiteX4-27" fmla="*/ 5372100 w 5372100"/>
              <a:gd name="connsiteY4-28" fmla="*/ 365353 h 1504950"/>
              <a:gd name="connsiteX5-29" fmla="*/ 5372100 w 5372100"/>
              <a:gd name="connsiteY5-30" fmla="*/ 1277025 h 1504950"/>
              <a:gd name="connsiteX6-31" fmla="*/ 5144175 w 5372100"/>
              <a:gd name="connsiteY6-32" fmla="*/ 1504950 h 1504950"/>
              <a:gd name="connsiteX7-33" fmla="*/ 1305518 w 5372100"/>
              <a:gd name="connsiteY7-34" fmla="*/ 1314450 h 1504950"/>
              <a:gd name="connsiteX8-35" fmla="*/ 227925 w 5372100"/>
              <a:gd name="connsiteY8-36" fmla="*/ 1504950 h 1504950"/>
              <a:gd name="connsiteX9-37" fmla="*/ 0 w 5372100"/>
              <a:gd name="connsiteY9-38" fmla="*/ 1277025 h 1504950"/>
              <a:gd name="connsiteX10" fmla="*/ 0 w 5372100"/>
              <a:gd name="connsiteY10" fmla="*/ 365353 h 1504950"/>
              <a:gd name="connsiteX0-39" fmla="*/ 0 w 5372100"/>
              <a:gd name="connsiteY0-40" fmla="*/ 365353 h 1509572"/>
              <a:gd name="connsiteX1-41" fmla="*/ 227925 w 5372100"/>
              <a:gd name="connsiteY1-42" fmla="*/ 137428 h 1509572"/>
              <a:gd name="connsiteX2-43" fmla="*/ 2810468 w 5372100"/>
              <a:gd name="connsiteY2-44" fmla="*/ 0 h 1509572"/>
              <a:gd name="connsiteX3-45" fmla="*/ 5144175 w 5372100"/>
              <a:gd name="connsiteY3-46" fmla="*/ 137428 h 1509572"/>
              <a:gd name="connsiteX4-47" fmla="*/ 5372100 w 5372100"/>
              <a:gd name="connsiteY4-48" fmla="*/ 365353 h 1509572"/>
              <a:gd name="connsiteX5-49" fmla="*/ 5372100 w 5372100"/>
              <a:gd name="connsiteY5-50" fmla="*/ 1277025 h 1509572"/>
              <a:gd name="connsiteX6-51" fmla="*/ 5144175 w 5372100"/>
              <a:gd name="connsiteY6-52" fmla="*/ 1504950 h 1509572"/>
              <a:gd name="connsiteX7-53" fmla="*/ 4734518 w 5372100"/>
              <a:gd name="connsiteY7-54" fmla="*/ 1390650 h 1509572"/>
              <a:gd name="connsiteX8-55" fmla="*/ 1305518 w 5372100"/>
              <a:gd name="connsiteY8-56" fmla="*/ 1314450 h 1509572"/>
              <a:gd name="connsiteX9-57" fmla="*/ 227925 w 5372100"/>
              <a:gd name="connsiteY9-58" fmla="*/ 1504950 h 1509572"/>
              <a:gd name="connsiteX10-59" fmla="*/ 0 w 5372100"/>
              <a:gd name="connsiteY10-60" fmla="*/ 1277025 h 1509572"/>
              <a:gd name="connsiteX11" fmla="*/ 0 w 5372100"/>
              <a:gd name="connsiteY11" fmla="*/ 365353 h 150957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37" y="connsiteY9-38"/>
              </a:cxn>
              <a:cxn ang="0">
                <a:pos x="connsiteX10-59" y="connsiteY10-60"/>
              </a:cxn>
              <a:cxn ang="0">
                <a:pos x="connsiteX11" y="connsiteY11"/>
              </a:cxn>
            </a:cxnLst>
            <a:rect l="l" t="t" r="r" b="b"/>
            <a:pathLst>
              <a:path w="5372100" h="1509572">
                <a:moveTo>
                  <a:pt x="0" y="365353"/>
                </a:moveTo>
                <a:cubicBezTo>
                  <a:pt x="0" y="239473"/>
                  <a:pt x="102045" y="137428"/>
                  <a:pt x="227925" y="137428"/>
                </a:cubicBezTo>
                <a:cubicBezTo>
                  <a:pt x="1012573" y="129719"/>
                  <a:pt x="2025820" y="7709"/>
                  <a:pt x="2810468" y="0"/>
                </a:cubicBezTo>
                <a:cubicBezTo>
                  <a:pt x="3664570" y="7709"/>
                  <a:pt x="4290073" y="129719"/>
                  <a:pt x="5144175" y="137428"/>
                </a:cubicBezTo>
                <a:cubicBezTo>
                  <a:pt x="5270055" y="137428"/>
                  <a:pt x="5372100" y="239473"/>
                  <a:pt x="5372100" y="365353"/>
                </a:cubicBezTo>
                <a:lnTo>
                  <a:pt x="5372100" y="1277025"/>
                </a:lnTo>
                <a:cubicBezTo>
                  <a:pt x="5372100" y="1402905"/>
                  <a:pt x="5270055" y="1504950"/>
                  <a:pt x="5144175" y="1504950"/>
                </a:cubicBezTo>
                <a:cubicBezTo>
                  <a:pt x="4964886" y="1533413"/>
                  <a:pt x="5374294" y="1422400"/>
                  <a:pt x="4734518" y="1390650"/>
                </a:cubicBezTo>
                <a:cubicBezTo>
                  <a:pt x="4094742" y="1358900"/>
                  <a:pt x="1983592" y="1304925"/>
                  <a:pt x="1305518" y="1314450"/>
                </a:cubicBezTo>
                <a:lnTo>
                  <a:pt x="227925" y="1504950"/>
                </a:lnTo>
                <a:cubicBezTo>
                  <a:pt x="102045" y="1504950"/>
                  <a:pt x="0" y="1402905"/>
                  <a:pt x="0" y="1277025"/>
                </a:cubicBezTo>
                <a:lnTo>
                  <a:pt x="0" y="365353"/>
                </a:lnTo>
                <a:close/>
              </a:path>
            </a:pathLst>
          </a:custGeom>
          <a:solidFill>
            <a:schemeClr val="bg1"/>
          </a:solidFill>
          <a:ln w="28575">
            <a:solidFill>
              <a:srgbClr val="EC7F97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GB" sz="5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Lá</a:t>
            </a:r>
            <a:r>
              <a:rPr lang="en-GB" sz="5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5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thư</a:t>
            </a:r>
            <a:endParaRPr kumimoji="0" lang="en-GB" sz="5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3" name="Picture 2" descr="A white tulips on a postcard&#10;&#10;Description automatically generated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3057525"/>
            <a:ext cx="3600450" cy="360045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32623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" name="组合 64"/>
          <p:cNvGrpSpPr/>
          <p:nvPr/>
        </p:nvGrpSpPr>
        <p:grpSpPr>
          <a:xfrm>
            <a:off x="6845436" y="2128037"/>
            <a:ext cx="4633412" cy="4374355"/>
            <a:chOff x="6845436" y="2128037"/>
            <a:chExt cx="4633412" cy="4374355"/>
          </a:xfrm>
        </p:grpSpPr>
        <p:pic>
          <p:nvPicPr>
            <p:cNvPr id="46" name="图片 4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845436" y="2128037"/>
              <a:ext cx="4633412" cy="4374355"/>
            </a:xfrm>
            <a:prstGeom prst="rect">
              <a:avLst/>
            </a:prstGeom>
          </p:spPr>
        </p:pic>
        <p:pic>
          <p:nvPicPr>
            <p:cNvPr id="30" name="图片 29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094289" y="3312309"/>
              <a:ext cx="1048603" cy="469433"/>
            </a:xfrm>
            <a:prstGeom prst="rect">
              <a:avLst/>
            </a:prstGeom>
          </p:spPr>
        </p:pic>
        <p:pic>
          <p:nvPicPr>
            <p:cNvPr id="33" name="图片 32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285599" y="3669921"/>
              <a:ext cx="1111092" cy="538565"/>
            </a:xfrm>
            <a:prstGeom prst="rect">
              <a:avLst/>
            </a:prstGeom>
          </p:spPr>
        </p:pic>
      </p:grpSp>
      <p:pic>
        <p:nvPicPr>
          <p:cNvPr id="29" name="图片 2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1062918" y="100138"/>
            <a:ext cx="14259780" cy="463336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152756" y="381899"/>
            <a:ext cx="1553350" cy="632069"/>
          </a:xfrm>
          <a:prstGeom prst="rect">
            <a:avLst/>
          </a:prstGeom>
        </p:spPr>
      </p:pic>
      <p:grpSp>
        <p:nvGrpSpPr>
          <p:cNvPr id="41" name="组合 40"/>
          <p:cNvGrpSpPr/>
          <p:nvPr/>
        </p:nvGrpSpPr>
        <p:grpSpPr>
          <a:xfrm>
            <a:off x="6003472" y="5104812"/>
            <a:ext cx="6213231" cy="1802452"/>
            <a:chOff x="6296269" y="5376694"/>
            <a:chExt cx="5968501" cy="1531158"/>
          </a:xfrm>
        </p:grpSpPr>
        <p:pic>
          <p:nvPicPr>
            <p:cNvPr id="34" name="图片 33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6296269" y="6176269"/>
              <a:ext cx="5968501" cy="731583"/>
            </a:xfrm>
            <a:prstGeom prst="rect">
              <a:avLst/>
            </a:prstGeom>
          </p:spPr>
        </p:pic>
        <p:pic>
          <p:nvPicPr>
            <p:cNvPr id="35" name="图片 34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6538924" y="6065195"/>
              <a:ext cx="902286" cy="548688"/>
            </a:xfrm>
            <a:prstGeom prst="rect">
              <a:avLst/>
            </a:prstGeom>
          </p:spPr>
        </p:pic>
        <p:pic>
          <p:nvPicPr>
            <p:cNvPr id="36" name="图片 35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8772230" y="6194518"/>
              <a:ext cx="1213209" cy="615749"/>
            </a:xfrm>
            <a:prstGeom prst="rect">
              <a:avLst/>
            </a:prstGeom>
          </p:spPr>
        </p:pic>
        <p:pic>
          <p:nvPicPr>
            <p:cNvPr id="37" name="图片 36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11081421" y="6152333"/>
              <a:ext cx="713294" cy="646232"/>
            </a:xfrm>
            <a:prstGeom prst="rect">
              <a:avLst/>
            </a:prstGeom>
          </p:spPr>
        </p:pic>
        <p:pic>
          <p:nvPicPr>
            <p:cNvPr id="38" name="图片 37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7265233" y="5376694"/>
              <a:ext cx="3993226" cy="1261981"/>
            </a:xfrm>
            <a:prstGeom prst="rect">
              <a:avLst/>
            </a:prstGeom>
          </p:spPr>
        </p:pic>
      </p:grpSp>
      <p:pic>
        <p:nvPicPr>
          <p:cNvPr id="39" name="图片 38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87681" y="5387251"/>
            <a:ext cx="3452638" cy="1391362"/>
          </a:xfrm>
          <a:prstGeom prst="rect">
            <a:avLst/>
          </a:prstGeom>
        </p:spPr>
      </p:pic>
      <p:pic>
        <p:nvPicPr>
          <p:cNvPr id="40" name="图片 39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 rot="205221">
            <a:off x="3718538" y="5055386"/>
            <a:ext cx="2334970" cy="1402202"/>
          </a:xfrm>
          <a:prstGeom prst="rect">
            <a:avLst/>
          </a:prstGeom>
        </p:spPr>
      </p:pic>
      <p:grpSp>
        <p:nvGrpSpPr>
          <p:cNvPr id="64" name="组合 63"/>
          <p:cNvGrpSpPr/>
          <p:nvPr/>
        </p:nvGrpSpPr>
        <p:grpSpPr>
          <a:xfrm>
            <a:off x="8580956" y="326926"/>
            <a:ext cx="3932903" cy="1750450"/>
            <a:chOff x="10618590" y="782288"/>
            <a:chExt cx="2718490" cy="1345749"/>
          </a:xfrm>
        </p:grpSpPr>
        <p:pic>
          <p:nvPicPr>
            <p:cNvPr id="49" name="图片 48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 flipH="1">
              <a:off x="10984832" y="1170891"/>
              <a:ext cx="2352248" cy="957146"/>
            </a:xfrm>
            <a:prstGeom prst="rect">
              <a:avLst/>
            </a:prstGeom>
          </p:spPr>
        </p:pic>
        <p:pic>
          <p:nvPicPr>
            <p:cNvPr id="62" name="图片 61"/>
            <p:cNvPicPr>
              <a:picLocks noChangeAspect="1"/>
            </p:cNvPicPr>
            <p:nvPr/>
          </p:nvPicPr>
          <p:blipFill rotWithShape="1"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774" t="3910" r="63932" b="70719"/>
            <a:stretch>
              <a:fillRect/>
            </a:stretch>
          </p:blipFill>
          <p:spPr>
            <a:xfrm flipH="1">
              <a:off x="10618590" y="782288"/>
              <a:ext cx="1434005" cy="1087525"/>
            </a:xfrm>
            <a:prstGeom prst="rect">
              <a:avLst/>
            </a:prstGeom>
          </p:spPr>
        </p:pic>
      </p:grpSp>
      <p:sp>
        <p:nvSpPr>
          <p:cNvPr id="28" name="Google Shape;487;p33"/>
          <p:cNvSpPr txBox="1"/>
          <p:nvPr/>
        </p:nvSpPr>
        <p:spPr>
          <a:xfrm>
            <a:off x="-671869" y="1192208"/>
            <a:ext cx="102720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/>
            </a:pP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Bubblegum Sans"/>
              </a:rPr>
              <a:t>Thứ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Bubblegum Sans"/>
              </a:rPr>
              <a:t> …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Bubblegum Sans"/>
              </a:rPr>
              <a:t>ngày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Bubblegum Sans"/>
              </a:rPr>
              <a:t> …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Bubblegum Sans"/>
              </a:rPr>
              <a:t>tháng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Bubblegum Sans"/>
              </a:rPr>
              <a:t> …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Bubblegum Sans"/>
              </a:rPr>
              <a:t>năm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Bubblegum Sans"/>
              </a:rPr>
              <a:t> ….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467518" y="1953499"/>
            <a:ext cx="3993226" cy="96934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990689" y="2489315"/>
            <a:ext cx="6724471" cy="321287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69295" y="2024216"/>
            <a:ext cx="1652159" cy="84741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00406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75" decel="100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75" decel="10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7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7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2" presetClass="entr" presetSubtype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4" presetClass="entr" presetSubtype="1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6598156" y="1622550"/>
            <a:ext cx="5168835" cy="4879842"/>
            <a:chOff x="6598156" y="1622550"/>
            <a:chExt cx="5168835" cy="4879842"/>
          </a:xfrm>
        </p:grpSpPr>
        <p:pic>
          <p:nvPicPr>
            <p:cNvPr id="46" name="图片 4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598156" y="1622550"/>
              <a:ext cx="5168835" cy="4879842"/>
            </a:xfrm>
            <a:prstGeom prst="rect">
              <a:avLst/>
            </a:prstGeom>
          </p:spPr>
        </p:pic>
        <p:pic>
          <p:nvPicPr>
            <p:cNvPr id="30" name="图片 29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120527" y="2807155"/>
              <a:ext cx="1048603" cy="469433"/>
            </a:xfrm>
            <a:prstGeom prst="rect">
              <a:avLst/>
            </a:prstGeom>
          </p:spPr>
        </p:pic>
        <p:sp>
          <p:nvSpPr>
            <p:cNvPr id="51" name="文本框 50"/>
            <p:cNvSpPr txBox="1"/>
            <p:nvPr/>
          </p:nvSpPr>
          <p:spPr>
            <a:xfrm>
              <a:off x="8329897" y="3242010"/>
              <a:ext cx="249068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Palace Script MT" panose="030303020206070C0B05" pitchFamily="66" charset="0"/>
                  <a:ea typeface="等线" panose="02010600030101010101" pitchFamily="2" charset="-122"/>
                  <a:cs typeface="+mn-cs"/>
                </a:rPr>
                <a:t>Happy Time</a:t>
              </a:r>
              <a:endPara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lace Script MT" panose="030303020206070C0B05" pitchFamily="66" charset="0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42" name="图片 41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401966" y="2908060"/>
              <a:ext cx="1111092" cy="538565"/>
            </a:xfrm>
            <a:prstGeom prst="rect">
              <a:avLst/>
            </a:prstGeom>
          </p:spPr>
        </p:pic>
      </p:grpSp>
      <p:pic>
        <p:nvPicPr>
          <p:cNvPr id="29" name="图片 2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1062918" y="100138"/>
            <a:ext cx="14259780" cy="463336"/>
          </a:xfrm>
          <a:prstGeom prst="rect">
            <a:avLst/>
          </a:prstGeom>
        </p:spPr>
      </p:pic>
      <p:cxnSp>
        <p:nvCxnSpPr>
          <p:cNvPr id="53" name="直接连接符 52"/>
          <p:cNvCxnSpPr/>
          <p:nvPr/>
        </p:nvCxnSpPr>
        <p:spPr>
          <a:xfrm>
            <a:off x="574475" y="2189844"/>
            <a:ext cx="0" cy="2111533"/>
          </a:xfrm>
          <a:prstGeom prst="line">
            <a:avLst/>
          </a:prstGeom>
          <a:ln w="12700">
            <a:solidFill>
              <a:srgbClr val="8543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直接连接符 54"/>
          <p:cNvCxnSpPr/>
          <p:nvPr/>
        </p:nvCxnSpPr>
        <p:spPr>
          <a:xfrm>
            <a:off x="574475" y="4301377"/>
            <a:ext cx="3249489" cy="0"/>
          </a:xfrm>
          <a:prstGeom prst="line">
            <a:avLst/>
          </a:prstGeom>
          <a:ln w="12700">
            <a:solidFill>
              <a:srgbClr val="8543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直接连接符 55"/>
          <p:cNvCxnSpPr/>
          <p:nvPr/>
        </p:nvCxnSpPr>
        <p:spPr>
          <a:xfrm>
            <a:off x="4084351" y="2383897"/>
            <a:ext cx="1654514" cy="0"/>
          </a:xfrm>
          <a:prstGeom prst="line">
            <a:avLst/>
          </a:prstGeom>
          <a:ln w="12700">
            <a:solidFill>
              <a:srgbClr val="8543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接连接符 56"/>
          <p:cNvCxnSpPr/>
          <p:nvPr/>
        </p:nvCxnSpPr>
        <p:spPr>
          <a:xfrm>
            <a:off x="5738865" y="2383897"/>
            <a:ext cx="0" cy="1728027"/>
          </a:xfrm>
          <a:prstGeom prst="line">
            <a:avLst/>
          </a:prstGeom>
          <a:ln w="12700">
            <a:solidFill>
              <a:srgbClr val="8543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2" name="图片 61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45" t="76720" r="32561" b="-2091"/>
          <a:stretch>
            <a:fillRect/>
          </a:stretch>
        </p:blipFill>
        <p:spPr>
          <a:xfrm flipH="1">
            <a:off x="10618590" y="960956"/>
            <a:ext cx="1434005" cy="108752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953970" y="4362227"/>
            <a:ext cx="4493141" cy="1810669"/>
          </a:xfrm>
          <a:prstGeom prst="rect">
            <a:avLst/>
          </a:prstGeom>
        </p:spPr>
      </p:pic>
      <p:grpSp>
        <p:nvGrpSpPr>
          <p:cNvPr id="41" name="组合 40"/>
          <p:cNvGrpSpPr/>
          <p:nvPr/>
        </p:nvGrpSpPr>
        <p:grpSpPr>
          <a:xfrm>
            <a:off x="6003472" y="5104812"/>
            <a:ext cx="6213231" cy="1802452"/>
            <a:chOff x="6296269" y="5376694"/>
            <a:chExt cx="5968501" cy="1531158"/>
          </a:xfrm>
        </p:grpSpPr>
        <p:pic>
          <p:nvPicPr>
            <p:cNvPr id="34" name="图片 33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6296269" y="6176269"/>
              <a:ext cx="5968501" cy="731583"/>
            </a:xfrm>
            <a:prstGeom prst="rect">
              <a:avLst/>
            </a:prstGeom>
          </p:spPr>
        </p:pic>
        <p:pic>
          <p:nvPicPr>
            <p:cNvPr id="35" name="图片 34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6538924" y="6065195"/>
              <a:ext cx="902286" cy="548688"/>
            </a:xfrm>
            <a:prstGeom prst="rect">
              <a:avLst/>
            </a:prstGeom>
          </p:spPr>
        </p:pic>
        <p:pic>
          <p:nvPicPr>
            <p:cNvPr id="36" name="图片 35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8772230" y="6194518"/>
              <a:ext cx="1213209" cy="615749"/>
            </a:xfrm>
            <a:prstGeom prst="rect">
              <a:avLst/>
            </a:prstGeom>
          </p:spPr>
        </p:pic>
        <p:pic>
          <p:nvPicPr>
            <p:cNvPr id="37" name="图片 36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11081421" y="6152333"/>
              <a:ext cx="713294" cy="646232"/>
            </a:xfrm>
            <a:prstGeom prst="rect">
              <a:avLst/>
            </a:prstGeom>
          </p:spPr>
        </p:pic>
        <p:pic>
          <p:nvPicPr>
            <p:cNvPr id="38" name="图片 37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7265233" y="5376694"/>
              <a:ext cx="3993226" cy="1261981"/>
            </a:xfrm>
            <a:prstGeom prst="rect">
              <a:avLst/>
            </a:prstGeom>
          </p:spPr>
        </p:pic>
      </p:grpSp>
      <p:pic>
        <p:nvPicPr>
          <p:cNvPr id="26" name="图片 25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510" t="64450" r="63336" b="-6857"/>
          <a:stretch>
            <a:fillRect/>
          </a:stretch>
        </p:blipFill>
        <p:spPr>
          <a:xfrm>
            <a:off x="135744" y="1152379"/>
            <a:ext cx="2289486" cy="1817775"/>
          </a:xfrm>
          <a:prstGeom prst="rect">
            <a:avLst/>
          </a:prstGeom>
        </p:spPr>
      </p:pic>
      <p:sp>
        <p:nvSpPr>
          <p:cNvPr id="22" name="文本框 18"/>
          <p:cNvSpPr txBox="1"/>
          <p:nvPr/>
        </p:nvSpPr>
        <p:spPr>
          <a:xfrm>
            <a:off x="1964707" y="1481489"/>
            <a:ext cx="23839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5400" b="1" i="0" u="none" strike="noStrike" kern="1200" cap="none" spc="0" normalizeH="0" baseline="0" noProof="0" dirty="0">
                <a:ln w="28575">
                  <a:solidFill>
                    <a:srgbClr val="FFFFFF"/>
                  </a:solidFill>
                </a:ln>
                <a:solidFill>
                  <a:srgbClr val="6DAA2D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iny" panose="02000903060500060000" pitchFamily="2" charset="0"/>
                <a:ea typeface="站酷快乐体2016修订版" panose="02010600030101010101" pitchFamily="2" charset="-122"/>
                <a:cs typeface="Calibri" panose="020F0502020204030204" pitchFamily="34" charset="0"/>
                <a:sym typeface="Arial" panose="020B0604020202020204"/>
              </a:rPr>
              <a:t>01</a:t>
            </a:r>
            <a:endParaRPr kumimoji="0" lang="zh-CN" altLang="en-US" sz="2400" b="1" i="0" u="none" strike="noStrike" kern="1200" cap="none" spc="0" normalizeH="0" baseline="0" noProof="0" dirty="0">
              <a:ln w="3175">
                <a:solidFill>
                  <a:srgbClr val="FFFFFF"/>
                </a:solidFill>
              </a:ln>
              <a:solidFill>
                <a:srgbClr val="6DAA2D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oiny" panose="02000903060500060000" pitchFamily="2" charset="0"/>
              <a:ea typeface="站酷快乐体2016修订版" panose="02010600030101010101" pitchFamily="2" charset="-122"/>
              <a:cs typeface="Calibri" panose="020F0502020204030204" pitchFamily="34" charset="0"/>
              <a:sym typeface="Arial" panose="020B0604020202020204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85462" y="2609522"/>
            <a:ext cx="5797798" cy="723048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34316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67004" y="-2672204"/>
            <a:ext cx="6857998" cy="12192001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053548" y="12494"/>
            <a:ext cx="91318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inpin heiti" charset="-122"/>
                <a:cs typeface="Calibri" panose="020F0502020204030204" pitchFamily="34" charset="0"/>
                <a:sym typeface="Arial" panose="020B0604020202020204"/>
              </a:rPr>
              <a:t>1. </a:t>
            </a:r>
            <a:r>
              <a:rPr kumimoji="0" lang="vi-VN" altLang="zh-CN" sz="4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inpin heiti" charset="-122"/>
                <a:cs typeface="Calibri" panose="020F0502020204030204" pitchFamily="34" charset="0"/>
                <a:sym typeface="Arial" panose="020B0604020202020204"/>
              </a:rPr>
              <a:t>Đọc bức thư dưới đây và trả lời câu hỏi.</a:t>
            </a:r>
            <a:endParaRPr kumimoji="0" lang="zh-CN" altLang="en-US" sz="40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inpin heiti" charset="-122"/>
              <a:cs typeface="Calibri" panose="020F0502020204030204" pitchFamily="34" charset="0"/>
              <a:sym typeface="Arial" panose="020B0604020202020204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19301" y="656132"/>
            <a:ext cx="8754615" cy="572464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484534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67004" y="-2672204"/>
            <a:ext cx="6857998" cy="12192001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7232374" y="993785"/>
            <a:ext cx="4959626" cy="1569660"/>
          </a:xfrm>
          <a:custGeom>
            <a:avLst/>
            <a:gdLst>
              <a:gd name="connsiteX0" fmla="*/ 0 w 4959626"/>
              <a:gd name="connsiteY0" fmla="*/ 0 h 1569660"/>
              <a:gd name="connsiteX1" fmla="*/ 4959626 w 4959626"/>
              <a:gd name="connsiteY1" fmla="*/ 0 h 1569660"/>
              <a:gd name="connsiteX2" fmla="*/ 4959626 w 4959626"/>
              <a:gd name="connsiteY2" fmla="*/ 1569660 h 1569660"/>
              <a:gd name="connsiteX3" fmla="*/ 0 w 4959626"/>
              <a:gd name="connsiteY3" fmla="*/ 1569660 h 1569660"/>
              <a:gd name="connsiteX4" fmla="*/ 0 w 4959626"/>
              <a:gd name="connsiteY4" fmla="*/ 0 h 1569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59626" h="1569660" fill="none" extrusionOk="0">
                <a:moveTo>
                  <a:pt x="0" y="0"/>
                </a:moveTo>
                <a:cubicBezTo>
                  <a:pt x="1035737" y="5222"/>
                  <a:pt x="2558444" y="24918"/>
                  <a:pt x="4959626" y="0"/>
                </a:cubicBezTo>
                <a:cubicBezTo>
                  <a:pt x="5057187" y="257633"/>
                  <a:pt x="4911235" y="890565"/>
                  <a:pt x="4959626" y="1569660"/>
                </a:cubicBezTo>
                <a:cubicBezTo>
                  <a:pt x="4256511" y="1404899"/>
                  <a:pt x="2082223" y="1687810"/>
                  <a:pt x="0" y="1569660"/>
                </a:cubicBezTo>
                <a:cubicBezTo>
                  <a:pt x="-74708" y="1232144"/>
                  <a:pt x="128259" y="683735"/>
                  <a:pt x="0" y="0"/>
                </a:cubicBezTo>
                <a:close/>
              </a:path>
              <a:path w="4959626" h="1569660" stroke="0" extrusionOk="0">
                <a:moveTo>
                  <a:pt x="0" y="0"/>
                </a:moveTo>
                <a:cubicBezTo>
                  <a:pt x="1976780" y="11849"/>
                  <a:pt x="3853100" y="-161459"/>
                  <a:pt x="4959626" y="0"/>
                </a:cubicBezTo>
                <a:cubicBezTo>
                  <a:pt x="4933738" y="662121"/>
                  <a:pt x="5029038" y="1402874"/>
                  <a:pt x="4959626" y="1569660"/>
                </a:cubicBezTo>
                <a:cubicBezTo>
                  <a:pt x="4077520" y="1423800"/>
                  <a:pt x="1741390" y="1491336"/>
                  <a:pt x="0" y="1569660"/>
                </a:cubicBezTo>
                <a:cubicBezTo>
                  <a:pt x="-36542" y="1287094"/>
                  <a:pt x="-117217" y="561160"/>
                  <a:pt x="0" y="0"/>
                </a:cubicBezTo>
                <a:close/>
              </a:path>
            </a:pathLst>
          </a:custGeom>
          <a:solidFill>
            <a:srgbClr val="CCFF99"/>
          </a:solidFill>
          <a:ln w="38100">
            <a:solidFill>
              <a:srgbClr val="1FAE98"/>
            </a:solidFill>
            <a:prstDash val="sysDash"/>
          </a:ln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vi-VN" sz="3200" dirty="0">
                <a:solidFill>
                  <a:prstClr val="black"/>
                </a:solidFill>
                <a:cs typeface="Arial" panose="020B0604020202020204" pitchFamily="34" charset="0"/>
              </a:rPr>
              <a:t>a. Thư trên của ai gửi cho ai? Dựa vào đâu mà em biết? 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332675" y="3651012"/>
            <a:ext cx="4685448" cy="2246769"/>
          </a:xfrm>
          <a:custGeom>
            <a:avLst/>
            <a:gdLst>
              <a:gd name="connsiteX0" fmla="*/ 0 w 4685448"/>
              <a:gd name="connsiteY0" fmla="*/ 0 h 2246769"/>
              <a:gd name="connsiteX1" fmla="*/ 4685448 w 4685448"/>
              <a:gd name="connsiteY1" fmla="*/ 0 h 2246769"/>
              <a:gd name="connsiteX2" fmla="*/ 4685448 w 4685448"/>
              <a:gd name="connsiteY2" fmla="*/ 2246769 h 2246769"/>
              <a:gd name="connsiteX3" fmla="*/ 0 w 4685448"/>
              <a:gd name="connsiteY3" fmla="*/ 2246769 h 2246769"/>
              <a:gd name="connsiteX4" fmla="*/ 0 w 4685448"/>
              <a:gd name="connsiteY4" fmla="*/ 0 h 2246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85448" h="2246769" fill="none" extrusionOk="0">
                <a:moveTo>
                  <a:pt x="0" y="0"/>
                </a:moveTo>
                <a:cubicBezTo>
                  <a:pt x="629501" y="5222"/>
                  <a:pt x="2819048" y="24918"/>
                  <a:pt x="4685448" y="0"/>
                </a:cubicBezTo>
                <a:cubicBezTo>
                  <a:pt x="4524203" y="264203"/>
                  <a:pt x="4641688" y="1906360"/>
                  <a:pt x="4685448" y="2246769"/>
                </a:cubicBezTo>
                <a:cubicBezTo>
                  <a:pt x="3295017" y="2082008"/>
                  <a:pt x="1783164" y="2364919"/>
                  <a:pt x="0" y="2246769"/>
                </a:cubicBezTo>
                <a:cubicBezTo>
                  <a:pt x="-55725" y="1989066"/>
                  <a:pt x="17072" y="394296"/>
                  <a:pt x="0" y="0"/>
                </a:cubicBezTo>
                <a:close/>
              </a:path>
              <a:path w="4685448" h="2246769" stroke="0" extrusionOk="0">
                <a:moveTo>
                  <a:pt x="0" y="0"/>
                </a:moveTo>
                <a:cubicBezTo>
                  <a:pt x="1542191" y="11849"/>
                  <a:pt x="4213605" y="-161459"/>
                  <a:pt x="4685448" y="0"/>
                </a:cubicBezTo>
                <a:cubicBezTo>
                  <a:pt x="4688578" y="606820"/>
                  <a:pt x="4584272" y="1163246"/>
                  <a:pt x="4685448" y="2246769"/>
                </a:cubicBezTo>
                <a:cubicBezTo>
                  <a:pt x="2447273" y="2100909"/>
                  <a:pt x="2059075" y="2168445"/>
                  <a:pt x="0" y="2246769"/>
                </a:cubicBezTo>
                <a:cubicBezTo>
                  <a:pt x="74291" y="1452973"/>
                  <a:pt x="168006" y="677708"/>
                  <a:pt x="0" y="0"/>
                </a:cubicBezTo>
                <a:close/>
              </a:path>
            </a:pathLst>
          </a:custGeom>
          <a:solidFill>
            <a:srgbClr val="CCFFFF"/>
          </a:solidFill>
          <a:ln w="38100">
            <a:solidFill>
              <a:srgbClr val="72EFA3"/>
            </a:solidFill>
            <a:prstDash val="sysDash"/>
          </a:ln>
        </p:spPr>
        <p:txBody>
          <a:bodyPr wrap="square">
            <a:spAutoFit/>
          </a:bodyPr>
          <a:lstStyle/>
          <a:p>
            <a:pPr lvl="0" algn="just"/>
            <a:r>
              <a:rPr lang="vi-VN" sz="2800" dirty="0">
                <a:solidFill>
                  <a:prstClr val="black"/>
                </a:solidFill>
                <a:cs typeface="Arial" panose="020B0604020202020204" pitchFamily="34" charset="0"/>
              </a:rPr>
              <a:t>Bức thư của bạn Phương Linh viết cho bạn Việt Phương. </a:t>
            </a:r>
            <a:r>
              <a:rPr lang="vi-VN" sz="2800" i="1" dirty="0">
                <a:solidFill>
                  <a:srgbClr val="FF0000"/>
                </a:solidFill>
                <a:cs typeface="Arial" panose="020B0604020202020204" pitchFamily="34" charset="0"/>
              </a:rPr>
              <a:t>Em biết điều đó dựa vào lời chào đầu thư và cuối thư.</a:t>
            </a:r>
            <a:endParaRPr kumimoji="0" lang="vi-VN" sz="2800" b="0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Freeform: Shape 34"/>
          <p:cNvSpPr/>
          <p:nvPr/>
        </p:nvSpPr>
        <p:spPr>
          <a:xfrm>
            <a:off x="7221629" y="2665218"/>
            <a:ext cx="1279934" cy="884197"/>
          </a:xfrm>
          <a:custGeom>
            <a:avLst/>
            <a:gdLst>
              <a:gd name="connsiteX0" fmla="*/ 5495 w 730885"/>
              <a:gd name="connsiteY0" fmla="*/ 130766 h 536889"/>
              <a:gd name="connsiteX1" fmla="*/ 71904 w 730885"/>
              <a:gd name="connsiteY1" fmla="*/ 222717 h 536889"/>
              <a:gd name="connsiteX2" fmla="*/ 189397 w 730885"/>
              <a:gd name="connsiteY2" fmla="*/ 322331 h 536889"/>
              <a:gd name="connsiteX3" fmla="*/ 350311 w 730885"/>
              <a:gd name="connsiteY3" fmla="*/ 424498 h 536889"/>
              <a:gd name="connsiteX4" fmla="*/ 460141 w 730885"/>
              <a:gd name="connsiteY4" fmla="*/ 455148 h 536889"/>
              <a:gd name="connsiteX5" fmla="*/ 416720 w 730885"/>
              <a:gd name="connsiteY5" fmla="*/ 534328 h 536889"/>
              <a:gd name="connsiteX6" fmla="*/ 603176 w 730885"/>
              <a:gd name="connsiteY6" fmla="*/ 519003 h 536889"/>
              <a:gd name="connsiteX7" fmla="*/ 730885 w 730885"/>
              <a:gd name="connsiteY7" fmla="*/ 508786 h 536889"/>
              <a:gd name="connsiteX8" fmla="*/ 603176 w 730885"/>
              <a:gd name="connsiteY8" fmla="*/ 289126 h 536889"/>
              <a:gd name="connsiteX9" fmla="*/ 521442 w 730885"/>
              <a:gd name="connsiteY9" fmla="*/ 347872 h 536889"/>
              <a:gd name="connsiteX10" fmla="*/ 332431 w 730885"/>
              <a:gd name="connsiteY10" fmla="*/ 179296 h 536889"/>
              <a:gd name="connsiteX11" fmla="*/ 214939 w 730885"/>
              <a:gd name="connsiteY11" fmla="*/ 503 h 536889"/>
              <a:gd name="connsiteX12" fmla="*/ 5495 w 730885"/>
              <a:gd name="connsiteY12" fmla="*/ 130766 h 536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30885" h="536889">
                <a:moveTo>
                  <a:pt x="5495" y="130766"/>
                </a:moveTo>
                <a:cubicBezTo>
                  <a:pt x="-18344" y="167802"/>
                  <a:pt x="41254" y="190789"/>
                  <a:pt x="71904" y="222717"/>
                </a:cubicBezTo>
                <a:cubicBezTo>
                  <a:pt x="102554" y="254645"/>
                  <a:pt x="142996" y="288701"/>
                  <a:pt x="189397" y="322331"/>
                </a:cubicBezTo>
                <a:cubicBezTo>
                  <a:pt x="235798" y="355961"/>
                  <a:pt x="305187" y="402362"/>
                  <a:pt x="350311" y="424498"/>
                </a:cubicBezTo>
                <a:cubicBezTo>
                  <a:pt x="395435" y="446634"/>
                  <a:pt x="449073" y="436843"/>
                  <a:pt x="460141" y="455148"/>
                </a:cubicBezTo>
                <a:cubicBezTo>
                  <a:pt x="471209" y="473453"/>
                  <a:pt x="392881" y="523686"/>
                  <a:pt x="416720" y="534328"/>
                </a:cubicBezTo>
                <a:cubicBezTo>
                  <a:pt x="440559" y="544971"/>
                  <a:pt x="603176" y="519003"/>
                  <a:pt x="603176" y="519003"/>
                </a:cubicBezTo>
                <a:cubicBezTo>
                  <a:pt x="655537" y="514746"/>
                  <a:pt x="730885" y="547099"/>
                  <a:pt x="730885" y="508786"/>
                </a:cubicBezTo>
                <a:cubicBezTo>
                  <a:pt x="730885" y="470473"/>
                  <a:pt x="638083" y="315945"/>
                  <a:pt x="603176" y="289126"/>
                </a:cubicBezTo>
                <a:cubicBezTo>
                  <a:pt x="568269" y="262307"/>
                  <a:pt x="566566" y="366177"/>
                  <a:pt x="521442" y="347872"/>
                </a:cubicBezTo>
                <a:cubicBezTo>
                  <a:pt x="476318" y="329567"/>
                  <a:pt x="383515" y="237191"/>
                  <a:pt x="332431" y="179296"/>
                </a:cubicBezTo>
                <a:cubicBezTo>
                  <a:pt x="281347" y="121401"/>
                  <a:pt x="267726" y="9017"/>
                  <a:pt x="214939" y="503"/>
                </a:cubicBezTo>
                <a:cubicBezTo>
                  <a:pt x="162152" y="-8011"/>
                  <a:pt x="29334" y="93730"/>
                  <a:pt x="5495" y="130766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YaHei" panose="020B0503020204020204" charset="-122"/>
              <a:ea typeface="Microsoft YaHei" panose="020B0503020204020204" charset="-122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9027" y="665923"/>
            <a:ext cx="7037678" cy="4989442"/>
          </a:xfrm>
          <a:prstGeom prst="rect">
            <a:avLst/>
          </a:prstGeom>
        </p:spPr>
      </p:pic>
      <p:cxnSp>
        <p:nvCxnSpPr>
          <p:cNvPr id="3" name="Straight Connector 2"/>
          <p:cNvCxnSpPr/>
          <p:nvPr/>
        </p:nvCxnSpPr>
        <p:spPr>
          <a:xfrm>
            <a:off x="1153288" y="1575683"/>
            <a:ext cx="156009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4035636" y="5471822"/>
            <a:ext cx="87429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0406769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67004" y="-2672204"/>
            <a:ext cx="6857998" cy="12192001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506895" y="685672"/>
            <a:ext cx="10860157" cy="1323439"/>
          </a:xfrm>
          <a:custGeom>
            <a:avLst/>
            <a:gdLst>
              <a:gd name="connsiteX0" fmla="*/ 0 w 10860157"/>
              <a:gd name="connsiteY0" fmla="*/ 0 h 1323439"/>
              <a:gd name="connsiteX1" fmla="*/ 10860157 w 10860157"/>
              <a:gd name="connsiteY1" fmla="*/ 0 h 1323439"/>
              <a:gd name="connsiteX2" fmla="*/ 10860157 w 10860157"/>
              <a:gd name="connsiteY2" fmla="*/ 1323439 h 1323439"/>
              <a:gd name="connsiteX3" fmla="*/ 0 w 10860157"/>
              <a:gd name="connsiteY3" fmla="*/ 1323439 h 1323439"/>
              <a:gd name="connsiteX4" fmla="*/ 0 w 10860157"/>
              <a:gd name="connsiteY4" fmla="*/ 0 h 1323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860157" h="1323439" fill="none" extrusionOk="0">
                <a:moveTo>
                  <a:pt x="0" y="0"/>
                </a:moveTo>
                <a:cubicBezTo>
                  <a:pt x="4386577" y="5222"/>
                  <a:pt x="6622571" y="24918"/>
                  <a:pt x="10860157" y="0"/>
                </a:cubicBezTo>
                <a:cubicBezTo>
                  <a:pt x="10797563" y="502581"/>
                  <a:pt x="10823199" y="742429"/>
                  <a:pt x="10860157" y="1323439"/>
                </a:cubicBezTo>
                <a:cubicBezTo>
                  <a:pt x="7247251" y="1158678"/>
                  <a:pt x="2693033" y="1441589"/>
                  <a:pt x="0" y="1323439"/>
                </a:cubicBezTo>
                <a:cubicBezTo>
                  <a:pt x="-52747" y="826522"/>
                  <a:pt x="-93581" y="659507"/>
                  <a:pt x="0" y="0"/>
                </a:cubicBezTo>
                <a:close/>
              </a:path>
              <a:path w="10860157" h="1323439" stroke="0" extrusionOk="0">
                <a:moveTo>
                  <a:pt x="0" y="0"/>
                </a:moveTo>
                <a:cubicBezTo>
                  <a:pt x="1431178" y="11849"/>
                  <a:pt x="8874041" y="-161459"/>
                  <a:pt x="10860157" y="0"/>
                </a:cubicBezTo>
                <a:cubicBezTo>
                  <a:pt x="10845497" y="501774"/>
                  <a:pt x="10780222" y="1007572"/>
                  <a:pt x="10860157" y="1323439"/>
                </a:cubicBezTo>
                <a:cubicBezTo>
                  <a:pt x="7985639" y="1177579"/>
                  <a:pt x="2084457" y="1245115"/>
                  <a:pt x="0" y="1323439"/>
                </a:cubicBezTo>
                <a:cubicBezTo>
                  <a:pt x="-53371" y="1066481"/>
                  <a:pt x="-89897" y="500856"/>
                  <a:pt x="0" y="0"/>
                </a:cubicBezTo>
                <a:close/>
              </a:path>
            </a:pathLst>
          </a:custGeom>
          <a:solidFill>
            <a:srgbClr val="CCFF99"/>
          </a:solidFill>
          <a:ln w="38100">
            <a:solidFill>
              <a:srgbClr val="1FAE98"/>
            </a:solidFill>
            <a:prstDash val="sysDash"/>
          </a:ln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vi-VN" sz="4000" dirty="0">
                <a:solidFill>
                  <a:prstClr val="black"/>
                </a:solidFill>
                <a:cs typeface="Arial" panose="020B0604020202020204" pitchFamily="34" charset="0"/>
              </a:rPr>
              <a:t>b. Bức thư gồm mấy phần? Nêu nội dung của từng phần.</a:t>
            </a:r>
            <a:endParaRPr kumimoji="0" lang="vi-VN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172817" y="3054664"/>
            <a:ext cx="10734260" cy="1200329"/>
          </a:xfrm>
          <a:custGeom>
            <a:avLst/>
            <a:gdLst>
              <a:gd name="connsiteX0" fmla="*/ 0 w 10734260"/>
              <a:gd name="connsiteY0" fmla="*/ 0 h 1200329"/>
              <a:gd name="connsiteX1" fmla="*/ 10734260 w 10734260"/>
              <a:gd name="connsiteY1" fmla="*/ 0 h 1200329"/>
              <a:gd name="connsiteX2" fmla="*/ 10734260 w 10734260"/>
              <a:gd name="connsiteY2" fmla="*/ 1200329 h 1200329"/>
              <a:gd name="connsiteX3" fmla="*/ 0 w 10734260"/>
              <a:gd name="connsiteY3" fmla="*/ 1200329 h 1200329"/>
              <a:gd name="connsiteX4" fmla="*/ 0 w 10734260"/>
              <a:gd name="connsiteY4" fmla="*/ 0 h 1200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734260" h="1200329" fill="none" extrusionOk="0">
                <a:moveTo>
                  <a:pt x="0" y="0"/>
                </a:moveTo>
                <a:cubicBezTo>
                  <a:pt x="2444677" y="5222"/>
                  <a:pt x="9223700" y="24918"/>
                  <a:pt x="10734260" y="0"/>
                </a:cubicBezTo>
                <a:cubicBezTo>
                  <a:pt x="10800994" y="180425"/>
                  <a:pt x="10787277" y="1037242"/>
                  <a:pt x="10734260" y="1200329"/>
                </a:cubicBezTo>
                <a:cubicBezTo>
                  <a:pt x="8347493" y="1035568"/>
                  <a:pt x="4018655" y="1318479"/>
                  <a:pt x="0" y="1200329"/>
                </a:cubicBezTo>
                <a:cubicBezTo>
                  <a:pt x="40680" y="790633"/>
                  <a:pt x="-39089" y="241570"/>
                  <a:pt x="0" y="0"/>
                </a:cubicBezTo>
                <a:close/>
              </a:path>
              <a:path w="10734260" h="1200329" stroke="0" extrusionOk="0">
                <a:moveTo>
                  <a:pt x="0" y="0"/>
                </a:moveTo>
                <a:cubicBezTo>
                  <a:pt x="4490475" y="11849"/>
                  <a:pt x="7584336" y="-161459"/>
                  <a:pt x="10734260" y="0"/>
                </a:cubicBezTo>
                <a:cubicBezTo>
                  <a:pt x="10659218" y="255061"/>
                  <a:pt x="10804782" y="845340"/>
                  <a:pt x="10734260" y="1200329"/>
                </a:cubicBezTo>
                <a:cubicBezTo>
                  <a:pt x="5545089" y="1054469"/>
                  <a:pt x="5085127" y="1122005"/>
                  <a:pt x="0" y="1200329"/>
                </a:cubicBezTo>
                <a:cubicBezTo>
                  <a:pt x="-104018" y="661816"/>
                  <a:pt x="-19313" y="342843"/>
                  <a:pt x="0" y="0"/>
                </a:cubicBezTo>
                <a:close/>
              </a:path>
            </a:pathLst>
          </a:custGeom>
          <a:solidFill>
            <a:srgbClr val="CCFFFF"/>
          </a:solidFill>
          <a:ln w="38100">
            <a:solidFill>
              <a:srgbClr val="72EFA3"/>
            </a:solidFill>
            <a:prstDash val="sysDash"/>
          </a:ln>
        </p:spPr>
        <p:txBody>
          <a:bodyPr wrap="square">
            <a:spAutoFit/>
          </a:bodyPr>
          <a:lstStyle/>
          <a:p>
            <a:pPr lvl="0" algn="just"/>
            <a:r>
              <a:rPr lang="vi-VN" sz="3600" dirty="0">
                <a:solidFill>
                  <a:prstClr val="black"/>
                </a:solidFill>
                <a:cs typeface="Arial" panose="020B0604020202020204" pitchFamily="34" charset="0"/>
              </a:rPr>
              <a:t>Bức thư gồm có 3 phần: </a:t>
            </a:r>
            <a:r>
              <a:rPr lang="vi-VN" sz="3600" b="1" dirty="0">
                <a:solidFill>
                  <a:prstClr val="black"/>
                </a:solidFill>
                <a:cs typeface="Arial" panose="020B0604020202020204" pitchFamily="34" charset="0"/>
              </a:rPr>
              <a:t>phần mở đầu, nội dung, kết thúc. </a:t>
            </a:r>
            <a:endParaRPr lang="en-US" sz="3600" b="1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23" name="Freeform: Shape 34"/>
          <p:cNvSpPr/>
          <p:nvPr/>
        </p:nvSpPr>
        <p:spPr>
          <a:xfrm>
            <a:off x="810891" y="2088749"/>
            <a:ext cx="1279934" cy="884197"/>
          </a:xfrm>
          <a:custGeom>
            <a:avLst/>
            <a:gdLst>
              <a:gd name="connsiteX0" fmla="*/ 5495 w 730885"/>
              <a:gd name="connsiteY0" fmla="*/ 130766 h 536889"/>
              <a:gd name="connsiteX1" fmla="*/ 71904 w 730885"/>
              <a:gd name="connsiteY1" fmla="*/ 222717 h 536889"/>
              <a:gd name="connsiteX2" fmla="*/ 189397 w 730885"/>
              <a:gd name="connsiteY2" fmla="*/ 322331 h 536889"/>
              <a:gd name="connsiteX3" fmla="*/ 350311 w 730885"/>
              <a:gd name="connsiteY3" fmla="*/ 424498 h 536889"/>
              <a:gd name="connsiteX4" fmla="*/ 460141 w 730885"/>
              <a:gd name="connsiteY4" fmla="*/ 455148 h 536889"/>
              <a:gd name="connsiteX5" fmla="*/ 416720 w 730885"/>
              <a:gd name="connsiteY5" fmla="*/ 534328 h 536889"/>
              <a:gd name="connsiteX6" fmla="*/ 603176 w 730885"/>
              <a:gd name="connsiteY6" fmla="*/ 519003 h 536889"/>
              <a:gd name="connsiteX7" fmla="*/ 730885 w 730885"/>
              <a:gd name="connsiteY7" fmla="*/ 508786 h 536889"/>
              <a:gd name="connsiteX8" fmla="*/ 603176 w 730885"/>
              <a:gd name="connsiteY8" fmla="*/ 289126 h 536889"/>
              <a:gd name="connsiteX9" fmla="*/ 521442 w 730885"/>
              <a:gd name="connsiteY9" fmla="*/ 347872 h 536889"/>
              <a:gd name="connsiteX10" fmla="*/ 332431 w 730885"/>
              <a:gd name="connsiteY10" fmla="*/ 179296 h 536889"/>
              <a:gd name="connsiteX11" fmla="*/ 214939 w 730885"/>
              <a:gd name="connsiteY11" fmla="*/ 503 h 536889"/>
              <a:gd name="connsiteX12" fmla="*/ 5495 w 730885"/>
              <a:gd name="connsiteY12" fmla="*/ 130766 h 536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30885" h="536889">
                <a:moveTo>
                  <a:pt x="5495" y="130766"/>
                </a:moveTo>
                <a:cubicBezTo>
                  <a:pt x="-18344" y="167802"/>
                  <a:pt x="41254" y="190789"/>
                  <a:pt x="71904" y="222717"/>
                </a:cubicBezTo>
                <a:cubicBezTo>
                  <a:pt x="102554" y="254645"/>
                  <a:pt x="142996" y="288701"/>
                  <a:pt x="189397" y="322331"/>
                </a:cubicBezTo>
                <a:cubicBezTo>
                  <a:pt x="235798" y="355961"/>
                  <a:pt x="305187" y="402362"/>
                  <a:pt x="350311" y="424498"/>
                </a:cubicBezTo>
                <a:cubicBezTo>
                  <a:pt x="395435" y="446634"/>
                  <a:pt x="449073" y="436843"/>
                  <a:pt x="460141" y="455148"/>
                </a:cubicBezTo>
                <a:cubicBezTo>
                  <a:pt x="471209" y="473453"/>
                  <a:pt x="392881" y="523686"/>
                  <a:pt x="416720" y="534328"/>
                </a:cubicBezTo>
                <a:cubicBezTo>
                  <a:pt x="440559" y="544971"/>
                  <a:pt x="603176" y="519003"/>
                  <a:pt x="603176" y="519003"/>
                </a:cubicBezTo>
                <a:cubicBezTo>
                  <a:pt x="655537" y="514746"/>
                  <a:pt x="730885" y="547099"/>
                  <a:pt x="730885" y="508786"/>
                </a:cubicBezTo>
                <a:cubicBezTo>
                  <a:pt x="730885" y="470473"/>
                  <a:pt x="638083" y="315945"/>
                  <a:pt x="603176" y="289126"/>
                </a:cubicBezTo>
                <a:cubicBezTo>
                  <a:pt x="568269" y="262307"/>
                  <a:pt x="566566" y="366177"/>
                  <a:pt x="521442" y="347872"/>
                </a:cubicBezTo>
                <a:cubicBezTo>
                  <a:pt x="476318" y="329567"/>
                  <a:pt x="383515" y="237191"/>
                  <a:pt x="332431" y="179296"/>
                </a:cubicBezTo>
                <a:cubicBezTo>
                  <a:pt x="281347" y="121401"/>
                  <a:pt x="267726" y="9017"/>
                  <a:pt x="214939" y="503"/>
                </a:cubicBezTo>
                <a:cubicBezTo>
                  <a:pt x="162152" y="-8011"/>
                  <a:pt x="29334" y="93730"/>
                  <a:pt x="5495" y="130766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YaHei" panose="020B0503020204020204" charset="-122"/>
              <a:ea typeface="Microsoft YaHei" panose="020B0503020204020204" charset="-122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192904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67004" y="-2672204"/>
            <a:ext cx="6857998" cy="12192001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1265323" y="1292088"/>
            <a:ext cx="3047392" cy="2363552"/>
            <a:chOff x="396137" y="1698295"/>
            <a:chExt cx="2657171" cy="1909452"/>
          </a:xfrm>
        </p:grpSpPr>
        <p:pic>
          <p:nvPicPr>
            <p:cNvPr id="3" name="Picture 1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rcRect/>
            <a:stretch>
              <a:fillRect/>
            </a:stretch>
          </p:blipFill>
          <p:spPr>
            <a:xfrm rot="20891900">
              <a:off x="400911" y="1698295"/>
              <a:ext cx="2652397" cy="1909452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 rot="20959670">
              <a:off x="396137" y="1912184"/>
              <a:ext cx="2561634" cy="10691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#9Slide03 Arima Madurai ExtraBo" panose="00000900000000000000" pitchFamily="2" charset="0"/>
                </a:rPr>
                <a:t>Phần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#9Slide03 Arima Madurai ExtraBo" panose="00000900000000000000" pitchFamily="2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#9Slide03 Arima Madurai ExtraBo" panose="00000900000000000000" pitchFamily="2" charset="0"/>
                </a:rPr>
                <a:t>mở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#9Slide03 Arima Madurai ExtraBo" panose="00000900000000000000" pitchFamily="2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#9Slide03 Arima Madurai ExtraBo" panose="00000900000000000000" pitchFamily="2" charset="0"/>
                </a:rPr>
                <a:t>đầu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EDEDF"/>
                </a:highligh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#9Slide03 Arima Madurai ExtraBo" panose="00000900000000000000" pitchFamily="2" charset="0"/>
              </a:endParaRPr>
            </a:p>
          </p:txBody>
        </p:sp>
      </p:grpSp>
      <p:sp>
        <p:nvSpPr>
          <p:cNvPr id="6" name="Rectangle 5"/>
          <p:cNvSpPr/>
          <p:nvPr/>
        </p:nvSpPr>
        <p:spPr>
          <a:xfrm>
            <a:off x="1780760" y="3636080"/>
            <a:ext cx="9758569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lvl="0" indent="-571500" algn="just">
              <a:buFont typeface="Arial" panose="020B0604020202020204" pitchFamily="34" charset="0"/>
              <a:buChar char="•"/>
              <a:defRPr/>
            </a:pPr>
            <a:r>
              <a:rPr lang="en-US" sz="44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</a:t>
            </a:r>
            <a:r>
              <a:rPr lang="vi-VN" sz="44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hời gian</a:t>
            </a:r>
            <a:endParaRPr lang="en-US" sz="4400" b="1" dirty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571500" lvl="0" indent="-571500" algn="just">
              <a:buFont typeface="Arial" panose="020B0604020202020204" pitchFamily="34" charset="0"/>
              <a:buChar char="•"/>
              <a:defRPr/>
            </a:pPr>
            <a:r>
              <a:rPr lang="en-US" sz="44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</a:t>
            </a:r>
            <a:r>
              <a:rPr lang="vi-VN" sz="44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ịa điểm viết thư</a:t>
            </a:r>
            <a:endParaRPr lang="en-US" sz="4400" b="1" dirty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571500" lvl="0" indent="-571500" algn="just">
              <a:buFont typeface="Arial" panose="020B0604020202020204" pitchFamily="34" charset="0"/>
              <a:buChar char="•"/>
              <a:defRPr/>
            </a:pPr>
            <a:r>
              <a:rPr lang="en-US" sz="44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</a:t>
            </a:r>
            <a:r>
              <a:rPr lang="vi-VN" sz="44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ời chào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653887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4th edition)"/>
  <p:tag name="ISPRING_ULTRA_SCORM_COURSE_ID" val="C495819E-866C-4FC5-8375-E07DF729487A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SCORM_RATE_SLIDES" val="1"/>
  <p:tag name="ISPRINGCLOUDFOLDERID" val="1"/>
  <p:tag name="ISPRINGONLINEFOLDERID" val="1"/>
  <p:tag name="ISPRING_OUTPUT_FOLDER" val="[[&quot;ߚ=\f{B3218601-6892-490A-A2D6-E3749CDE7876}&quot;,&quot;C:\\Users\\Admin\\Downloads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RATE_QUIZZES" val="0"/>
  <p:tag name="ISPRING_SCORM_PASSING_SCORE" val="100.000000"/>
  <p:tag name="ISPRING_PRESENTATION_TITLE" val="-TUẦN 17-TV4-BÀI 31-VIẾT-TIMHIEUCACHVIETTHU-VĨNH"/>
  <p:tag name="ISPRING_FIRST_PUBLISH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817CEB72-9B31-47A1-AE50-2A90AAF5B758}:26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DECD694B-544A-4165-B073-BFC2C3836E16}:26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064E6055-71A2-4A34-8515-5F79A87B32CB}:266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DAF26CBC-F83E-42A0-84EB-30A7A10A1250}:267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A8C40FE-535C-4C10-9A59-51D8497C9BC4}:268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F16B31BC-B29D-46BA-B488-A4E219D5C975}:269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C6013810-402E-439B-93C2-93509DC000D1}:27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E6D3438A-A733-49DD-9827-E22A381BB7FC}:27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AF25D71D-5DEC-45C4-A07F-760E182388C7}:272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22C095AF-8E51-41CE-B7CF-3D0A2933B265}:27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21846248-0B79-4FD9-B010-81EA45ED5699}:256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F7A94444-928C-4039-A177-3A938494359D}:27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D02D14E1-072C-4CF3-B2F0-6C87F690BCC3}:25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F9A07013-F15F-4202-8266-2DA4BAC5FDD9}:25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40C5805-5D93-4CDE-86B8-204BBFB85271}:25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CD956F00-6734-47F1-B975-94B00F4520BE}:26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7B9059E2-4434-4D65-90E2-F4877C70F8E7}:26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81FB463F-7F9A-4FED-A82B-7D77B1C911C2}:26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7AF38DE0-5151-4712-BFA6-984058B72FBE}:26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549</Words>
  <Application>Microsoft Office PowerPoint</Application>
  <PresentationFormat>Widescreen</PresentationFormat>
  <Paragraphs>69</Paragraphs>
  <Slides>19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35" baseType="lpstr">
      <vt:lpstr>Microsoft YaHei</vt:lpstr>
      <vt:lpstr>#9Slide03 Arima Madurai ExtraBo</vt:lpstr>
      <vt:lpstr>Arial</vt:lpstr>
      <vt:lpstr>Bubblegum Sans</vt:lpstr>
      <vt:lpstr>Calibri</vt:lpstr>
      <vt:lpstr>Calibri Light</vt:lpstr>
      <vt:lpstr>Cambria</vt:lpstr>
      <vt:lpstr>Coiny</vt:lpstr>
      <vt:lpstr>等线</vt:lpstr>
      <vt:lpstr>inpin heiti</vt:lpstr>
      <vt:lpstr>Palace Script MT</vt:lpstr>
      <vt:lpstr>UTM Guanine</vt:lpstr>
      <vt:lpstr>Wingdings</vt:lpstr>
      <vt:lpstr>汉仪喵魂体W</vt:lpstr>
      <vt:lpstr>站酷快乐体2016修订版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-TUẦN 17-TV4-BÀI 31-VIẾT-TIMHIEUCACHVIETTHU-VĨNH</dc:title>
  <dc:creator>Admin</dc:creator>
  <cp:lastModifiedBy>Admin</cp:lastModifiedBy>
  <cp:revision>3</cp:revision>
  <dcterms:created xsi:type="dcterms:W3CDTF">2024-12-27T15:05:38Z</dcterms:created>
  <dcterms:modified xsi:type="dcterms:W3CDTF">2024-12-27T15:11:37Z</dcterms:modified>
</cp:coreProperties>
</file>