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8" r:id="rId1"/>
  </p:sldMasterIdLst>
  <p:notesMasterIdLst>
    <p:notesMasterId r:id="rId12"/>
  </p:notesMasterIdLst>
  <p:sldIdLst>
    <p:sldId id="333" r:id="rId2"/>
    <p:sldId id="323" r:id="rId3"/>
    <p:sldId id="325" r:id="rId4"/>
    <p:sldId id="389" r:id="rId5"/>
    <p:sldId id="390" r:id="rId6"/>
    <p:sldId id="417" r:id="rId7"/>
    <p:sldId id="418" r:id="rId8"/>
    <p:sldId id="326" r:id="rId9"/>
    <p:sldId id="419" r:id="rId10"/>
    <p:sldId id="394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Cambria Math" panose="02040503050406030204" pitchFamily="18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80" autoAdjust="0"/>
    <p:restoredTop sz="84805" autoAdjust="0"/>
  </p:normalViewPr>
  <p:slideViewPr>
    <p:cSldViewPr snapToGrid="0">
      <p:cViewPr varScale="1">
        <p:scale>
          <a:sx n="70" d="100"/>
          <a:sy n="70" d="100"/>
        </p:scale>
        <p:origin x="7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FB9A99-CF67-4382-AC86-C83C00FFCA9D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87ABB2-EC35-4807-A17D-E3D9231DC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4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F426A-7D9C-74C9-3660-E1357D39E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C7ECB3-E456-F8D1-8667-237C433C38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BFB4D-04F4-685F-7B07-8CA04D5CB0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E629A-A065-5594-4E9B-E0E337B65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675C4-E2E6-25B1-6C7A-C15A06869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33136D-933D-5922-C5ED-C8B62364C5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7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12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BFBFC-3C9C-8AC6-E5CF-3451F096E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8AFCC3-2533-B8DA-9AD2-47792E3139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902E1-822D-C18A-6FC1-2DC5F2970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9BB70-B80F-BE76-AAF1-6A71AEEFF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668BA-EAA8-29B5-5B4A-630ED49EC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55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39DB10-C167-E5B9-03E8-18F72C5462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84632D-01EA-35C9-D320-3FB0577CE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A39DD-C727-3E53-D26F-0015610E60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6F9ED-E1DE-DC52-1351-DCB1534E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923CA-027B-A13F-D66E-4740B7B44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214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3A382205-B480-022B-682E-EC0931FDFF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66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B3BCE-223B-4C86-E3DB-10573FAB0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3D6A23-8204-74FE-607E-66009EB43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684F0-8637-843F-A182-E0E5C99C9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7BF85-96BD-578B-EAA9-EC20016DB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5C8FF-6035-88FE-2734-D02FD003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00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E12A0-D22E-09F4-D31C-0DF07CE6C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10385-5939-1B78-36A6-F41C37960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72854E-8421-A883-9E8E-D7BFB891A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E00383-F71C-1761-4774-BB6DBBDF9A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DF3904-6EB0-3DC9-D410-05C84376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BA12B3-20BA-D1B4-5E7A-1E7D23B2D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091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34261-83FC-3EE5-2D55-34A7E32CC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AD3985-5CA9-2C90-C66E-E9D70DE49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9927EE-0A21-F4D9-5792-C39DACB335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FBCFC5-9073-F465-7E0C-6D9643267E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ED9D45-C758-98D7-234A-39BF7B38AB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9F635C-4A2D-CF9F-3BF6-C5B76700E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8D2F50-BA3E-4486-705F-4411517E0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A7F71F-FD60-135C-8A70-F95222BFE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03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AA7F8-79A1-8445-D7C1-1DB288F0A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8408BD-A0A8-D196-254F-6AE5E8584A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77DD46-2BF2-91A7-67AC-4C3F9B678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B6D9B5-0810-4C22-451D-1CC931A61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13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3660AE-6717-8F6B-325C-7E762351E3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B44354-FC02-28A7-FA92-0F1C62C11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7A53F6-0751-0089-CC38-4BA0AF278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97A56-14EE-4FD8-0425-A2AD3FA77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4CB14-2419-61DC-0FD8-5762F6312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124F98-F625-4722-D7A2-383483553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243C6-2E3B-407E-8D45-D73B575EB4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87CBB8-70B1-BB10-26A0-DBB1AC13B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360A9A-F96A-4A4D-A4AB-BC5212B78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41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4A4C5-C3F3-910B-7BF9-1153DFF78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569983-C4DF-A8DD-1327-48642EAFBE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E9300D-F1A6-CA8B-48F7-B994449675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CED852-B65D-40FB-EFDB-750E693084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D05526-77B3-D7EA-3EC6-0414BE952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E0F2BA-0570-A22A-6194-07F323429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72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6378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81">
            <a:off x="1454730" y="536460"/>
            <a:ext cx="8912642" cy="48737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06B17A-B942-5FD6-AD77-8F7F520F8FF9}"/>
              </a:ext>
            </a:extLst>
          </p:cNvPr>
          <p:cNvSpPr txBox="1"/>
          <p:nvPr/>
        </p:nvSpPr>
        <p:spPr>
          <a:xfrm>
            <a:off x="3716033" y="839493"/>
            <a:ext cx="5346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</a:t>
            </a:r>
          </a:p>
        </p:txBody>
      </p:sp>
      <p:pic>
        <p:nvPicPr>
          <p:cNvPr id="11" name="Picture 1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483F18C7-B07C-E904-1A02-C7F694369B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488" y1="64338" x2="51010" y2="72658"/>
                        <a14:foregroundMark x1="51737" y1="60703" x2="51737" y2="79483"/>
                        <a14:foregroundMark x1="50767" y1="61187" x2="48102" y2="66317"/>
                        <a14:foregroundMark x1="39055" y1="70679" x2="42730" y2="68982"/>
                        <a14:foregroundMark x1="48102" y1="83158" x2="48102" y2="77544"/>
                        <a14:foregroundMark x1="53958" y1="81462" x2="53958" y2="78756"/>
                        <a14:foregroundMark x1="64943" y1="62399" x2="57835" y2="6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431" y="1859812"/>
            <a:ext cx="5982603" cy="59826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4ED6F3-17FE-C4E2-87C5-B69851B6F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4444" y="1472023"/>
            <a:ext cx="1524132" cy="1286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810960-F1BD-019C-8D4C-E61F9DD553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2826" y="2516559"/>
            <a:ext cx="7712108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78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81">
            <a:off x="1454730" y="536460"/>
            <a:ext cx="8912642" cy="4873797"/>
          </a:xfrm>
          <a:prstGeom prst="rect">
            <a:avLst/>
          </a:prstGeom>
        </p:spPr>
      </p:pic>
      <p:pic>
        <p:nvPicPr>
          <p:cNvPr id="11" name="Picture 1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483F18C7-B07C-E904-1A02-C7F694369B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488" y1="64338" x2="51010" y2="72658"/>
                        <a14:foregroundMark x1="51737" y1="60703" x2="51737" y2="79483"/>
                        <a14:foregroundMark x1="50767" y1="61187" x2="48102" y2="66317"/>
                        <a14:foregroundMark x1="39055" y1="70679" x2="42730" y2="68982"/>
                        <a14:foregroundMark x1="48102" y1="83158" x2="48102" y2="77544"/>
                        <a14:foregroundMark x1="53958" y1="81462" x2="53958" y2="78756"/>
                        <a14:foregroundMark x1="64943" y1="62399" x2="57835" y2="6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431" y="1859812"/>
            <a:ext cx="5982603" cy="5982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407A72-C1E3-CE86-D514-05A4397AE3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2164" y="1717473"/>
            <a:ext cx="6547671" cy="25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34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81">
            <a:off x="1454730" y="536460"/>
            <a:ext cx="8912642" cy="4873797"/>
          </a:xfrm>
          <a:prstGeom prst="rect">
            <a:avLst/>
          </a:prstGeom>
        </p:spPr>
      </p:pic>
      <p:pic>
        <p:nvPicPr>
          <p:cNvPr id="11" name="Picture 1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483F18C7-B07C-E904-1A02-C7F694369B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488" y1="64338" x2="51010" y2="72658"/>
                        <a14:foregroundMark x1="51737" y1="60703" x2="51737" y2="79483"/>
                        <a14:foregroundMark x1="50767" y1="61187" x2="48102" y2="66317"/>
                        <a14:foregroundMark x1="39055" y1="70679" x2="42730" y2="68982"/>
                        <a14:foregroundMark x1="48102" y1="83158" x2="48102" y2="77544"/>
                        <a14:foregroundMark x1="53958" y1="81462" x2="53958" y2="78756"/>
                        <a14:foregroundMark x1="64943" y1="62399" x2="57835" y2="6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431" y="1859812"/>
            <a:ext cx="5982603" cy="59826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ABDF3E-6EA6-BDEA-4ACB-E16A4A8EF1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9133" y="1578703"/>
            <a:ext cx="8193734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976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81">
            <a:off x="1454730" y="536460"/>
            <a:ext cx="8912642" cy="4873797"/>
          </a:xfrm>
          <a:prstGeom prst="rect">
            <a:avLst/>
          </a:prstGeom>
        </p:spPr>
      </p:pic>
      <p:pic>
        <p:nvPicPr>
          <p:cNvPr id="11" name="Picture 1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483F18C7-B07C-E904-1A02-C7F694369B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488" y1="64338" x2="51010" y2="72658"/>
                        <a14:foregroundMark x1="51737" y1="60703" x2="51737" y2="79483"/>
                        <a14:foregroundMark x1="50767" y1="61187" x2="48102" y2="66317"/>
                        <a14:foregroundMark x1="39055" y1="70679" x2="42730" y2="68982"/>
                        <a14:foregroundMark x1="48102" y1="83158" x2="48102" y2="77544"/>
                        <a14:foregroundMark x1="53958" y1="81462" x2="53958" y2="78756"/>
                        <a14:foregroundMark x1="64943" y1="62399" x2="57835" y2="6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431" y="1859812"/>
            <a:ext cx="5982603" cy="59826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298BE8-C202-63C5-3439-2DAB1FFA42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6525" y="1581752"/>
            <a:ext cx="7638950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9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A9311-9E8D-1611-C662-9C02FE289676}"/>
              </a:ext>
            </a:extLst>
          </p:cNvPr>
          <p:cNvSpPr/>
          <p:nvPr/>
        </p:nvSpPr>
        <p:spPr>
          <a:xfrm>
            <a:off x="433137" y="381000"/>
            <a:ext cx="11454064" cy="6096000"/>
          </a:xfrm>
          <a:custGeom>
            <a:avLst/>
            <a:gdLst>
              <a:gd name="connsiteX0" fmla="*/ 0 w 11454064"/>
              <a:gd name="connsiteY0" fmla="*/ 1016020 h 6096000"/>
              <a:gd name="connsiteX1" fmla="*/ 1016020 w 11454064"/>
              <a:gd name="connsiteY1" fmla="*/ 0 h 6096000"/>
              <a:gd name="connsiteX2" fmla="*/ 10438044 w 11454064"/>
              <a:gd name="connsiteY2" fmla="*/ 0 h 6096000"/>
              <a:gd name="connsiteX3" fmla="*/ 11454064 w 11454064"/>
              <a:gd name="connsiteY3" fmla="*/ 1016020 h 6096000"/>
              <a:gd name="connsiteX4" fmla="*/ 11454064 w 11454064"/>
              <a:gd name="connsiteY4" fmla="*/ 5079980 h 6096000"/>
              <a:gd name="connsiteX5" fmla="*/ 10438044 w 11454064"/>
              <a:gd name="connsiteY5" fmla="*/ 6096000 h 6096000"/>
              <a:gd name="connsiteX6" fmla="*/ 1016020 w 11454064"/>
              <a:gd name="connsiteY6" fmla="*/ 6096000 h 6096000"/>
              <a:gd name="connsiteX7" fmla="*/ 0 w 11454064"/>
              <a:gd name="connsiteY7" fmla="*/ 5079980 h 6096000"/>
              <a:gd name="connsiteX8" fmla="*/ 0 w 11454064"/>
              <a:gd name="connsiteY8" fmla="*/ 101602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064" h="6096000" fill="none" extrusionOk="0">
                <a:moveTo>
                  <a:pt x="0" y="1016020"/>
                </a:moveTo>
                <a:cubicBezTo>
                  <a:pt x="7323" y="484873"/>
                  <a:pt x="550986" y="22490"/>
                  <a:pt x="1016020" y="0"/>
                </a:cubicBezTo>
                <a:cubicBezTo>
                  <a:pt x="3692223" y="-4730"/>
                  <a:pt x="8136053" y="-22855"/>
                  <a:pt x="10438044" y="0"/>
                </a:cubicBezTo>
                <a:cubicBezTo>
                  <a:pt x="10999059" y="6831"/>
                  <a:pt x="11401348" y="468194"/>
                  <a:pt x="11454064" y="1016020"/>
                </a:cubicBezTo>
                <a:cubicBezTo>
                  <a:pt x="11289961" y="2956661"/>
                  <a:pt x="11598380" y="3115339"/>
                  <a:pt x="11454064" y="5079980"/>
                </a:cubicBezTo>
                <a:cubicBezTo>
                  <a:pt x="11518305" y="5663962"/>
                  <a:pt x="11042635" y="6100143"/>
                  <a:pt x="10438044" y="6096000"/>
                </a:cubicBezTo>
                <a:cubicBezTo>
                  <a:pt x="6200686" y="5952652"/>
                  <a:pt x="5512522" y="5960301"/>
                  <a:pt x="1016020" y="6096000"/>
                </a:cubicBezTo>
                <a:cubicBezTo>
                  <a:pt x="421534" y="6054779"/>
                  <a:pt x="-46964" y="5632554"/>
                  <a:pt x="0" y="5079980"/>
                </a:cubicBezTo>
                <a:cubicBezTo>
                  <a:pt x="62595" y="4559949"/>
                  <a:pt x="-114390" y="1943633"/>
                  <a:pt x="0" y="1016020"/>
                </a:cubicBezTo>
                <a:close/>
              </a:path>
              <a:path w="11454064" h="6096000" stroke="0" extrusionOk="0">
                <a:moveTo>
                  <a:pt x="0" y="1016020"/>
                </a:moveTo>
                <a:cubicBezTo>
                  <a:pt x="15523" y="542829"/>
                  <a:pt x="386618" y="-29591"/>
                  <a:pt x="1016020" y="0"/>
                </a:cubicBezTo>
                <a:cubicBezTo>
                  <a:pt x="2763329" y="28882"/>
                  <a:pt x="8158315" y="-115930"/>
                  <a:pt x="10438044" y="0"/>
                </a:cubicBezTo>
                <a:cubicBezTo>
                  <a:pt x="10998801" y="7591"/>
                  <a:pt x="11431909" y="448848"/>
                  <a:pt x="11454064" y="1016020"/>
                </a:cubicBezTo>
                <a:cubicBezTo>
                  <a:pt x="11428045" y="2985247"/>
                  <a:pt x="11335671" y="3871558"/>
                  <a:pt x="11454064" y="5079980"/>
                </a:cubicBezTo>
                <a:cubicBezTo>
                  <a:pt x="11367254" y="5628346"/>
                  <a:pt x="10926673" y="6038663"/>
                  <a:pt x="10438044" y="6096000"/>
                </a:cubicBezTo>
                <a:cubicBezTo>
                  <a:pt x="7578192" y="6126598"/>
                  <a:pt x="3043368" y="6159403"/>
                  <a:pt x="1016020" y="6096000"/>
                </a:cubicBezTo>
                <a:cubicBezTo>
                  <a:pt x="542178" y="6062796"/>
                  <a:pt x="-83952" y="5696816"/>
                  <a:pt x="0" y="5079980"/>
                </a:cubicBezTo>
                <a:cubicBezTo>
                  <a:pt x="34687" y="3197823"/>
                  <a:pt x="-17827" y="2668081"/>
                  <a:pt x="0" y="1016020"/>
                </a:cubicBezTo>
                <a:close/>
              </a:path>
            </a:pathLst>
          </a:custGeom>
          <a:solidFill>
            <a:schemeClr val="lt1">
              <a:alpha val="92000"/>
            </a:schemeClr>
          </a:solidFill>
          <a:ln w="38100">
            <a:solidFill>
              <a:srgbClr val="FF3399"/>
            </a:solidFill>
            <a:extLst>
              <a:ext uri="{C807C97D-BFC1-408E-A445-0C87EB9F89A2}">
                <ask:lineSketchStyleProps xmlns="" xmlns:ask="http://schemas.microsoft.com/office/drawing/2018/sketchyshapes" sd="26071942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E8C9288-2C20-5CC9-46AA-A35F657D7032}"/>
              </a:ext>
            </a:extLst>
          </p:cNvPr>
          <p:cNvSpPr/>
          <p:nvPr/>
        </p:nvSpPr>
        <p:spPr>
          <a:xfrm>
            <a:off x="809625" y="657225"/>
            <a:ext cx="619125" cy="533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504FFC-D751-070D-E82B-8E7BADD1AB45}"/>
              </a:ext>
            </a:extLst>
          </p:cNvPr>
          <p:cNvSpPr txBox="1"/>
          <p:nvPr/>
        </p:nvSpPr>
        <p:spPr>
          <a:xfrm>
            <a:off x="1504950" y="552450"/>
            <a:ext cx="9791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317D51-3701-D9CA-216F-E91321AAE9AF}"/>
              </a:ext>
            </a:extLst>
          </p:cNvPr>
          <p:cNvSpPr txBox="1"/>
          <p:nvPr/>
        </p:nvSpPr>
        <p:spPr>
          <a:xfrm>
            <a:off x="504825" y="1905000"/>
            <a:ext cx="9886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2,3 dm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B. 5,6 dm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</a:t>
            </a:r>
          </a:p>
          <a:p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2,8 dm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          D. 2,8 m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A964E0-038E-22AC-82D5-D2DEDAE92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1362075"/>
            <a:ext cx="4629150" cy="2190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D10269-B994-E9A7-D6D4-C24A236201A9}"/>
                  </a:ext>
                </a:extLst>
              </p:cNvPr>
              <p:cNvSpPr txBox="1"/>
              <p:nvPr/>
            </p:nvSpPr>
            <p:spPr>
              <a:xfrm>
                <a:off x="1190625" y="3429000"/>
                <a:ext cx="6172200" cy="2315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40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tam </a:t>
                </a:r>
                <a:r>
                  <a:rPr lang="en-US" sz="40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ABC </a:t>
                </a:r>
                <a:r>
                  <a:rPr lang="en-US" sz="40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1,6 </m:t>
                        </m:r>
                        <m:r>
                          <m:rPr>
                            <m:nor/>
                          </m:rPr>
                          <a:rPr lang="en-US" sz="40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3,5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=2,8 (</m:t>
                    </m:r>
                  </m:oMath>
                </a14:m>
                <a:r>
                  <a:rPr lang="en-US" sz="40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dm</a:t>
                </a:r>
                <a:r>
                  <a:rPr lang="en-US" sz="40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40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en-US" sz="40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40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2,8 dm</a:t>
                </a:r>
                <a:r>
                  <a:rPr lang="en-US" sz="40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40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D10269-B994-E9A7-D6D4-C24A236201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625" y="3429000"/>
                <a:ext cx="6172200" cy="2315570"/>
              </a:xfrm>
              <a:prstGeom prst="rect">
                <a:avLst/>
              </a:prstGeom>
              <a:blipFill>
                <a:blip r:embed="rId3"/>
                <a:stretch>
                  <a:fillRect t="-4749" r="-1777" b="-10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EB850245-C1F9-5D89-3C36-7F67BCE60935}"/>
              </a:ext>
            </a:extLst>
          </p:cNvPr>
          <p:cNvSpPr/>
          <p:nvPr/>
        </p:nvSpPr>
        <p:spPr>
          <a:xfrm>
            <a:off x="533400" y="2524125"/>
            <a:ext cx="485775" cy="5715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2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11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A9311-9E8D-1611-C662-9C02FE289676}"/>
              </a:ext>
            </a:extLst>
          </p:cNvPr>
          <p:cNvSpPr/>
          <p:nvPr/>
        </p:nvSpPr>
        <p:spPr>
          <a:xfrm>
            <a:off x="433137" y="381000"/>
            <a:ext cx="11454064" cy="6096000"/>
          </a:xfrm>
          <a:custGeom>
            <a:avLst/>
            <a:gdLst>
              <a:gd name="connsiteX0" fmla="*/ 0 w 11454064"/>
              <a:gd name="connsiteY0" fmla="*/ 1016020 h 6096000"/>
              <a:gd name="connsiteX1" fmla="*/ 1016020 w 11454064"/>
              <a:gd name="connsiteY1" fmla="*/ 0 h 6096000"/>
              <a:gd name="connsiteX2" fmla="*/ 10438044 w 11454064"/>
              <a:gd name="connsiteY2" fmla="*/ 0 h 6096000"/>
              <a:gd name="connsiteX3" fmla="*/ 11454064 w 11454064"/>
              <a:gd name="connsiteY3" fmla="*/ 1016020 h 6096000"/>
              <a:gd name="connsiteX4" fmla="*/ 11454064 w 11454064"/>
              <a:gd name="connsiteY4" fmla="*/ 5079980 h 6096000"/>
              <a:gd name="connsiteX5" fmla="*/ 10438044 w 11454064"/>
              <a:gd name="connsiteY5" fmla="*/ 6096000 h 6096000"/>
              <a:gd name="connsiteX6" fmla="*/ 1016020 w 11454064"/>
              <a:gd name="connsiteY6" fmla="*/ 6096000 h 6096000"/>
              <a:gd name="connsiteX7" fmla="*/ 0 w 11454064"/>
              <a:gd name="connsiteY7" fmla="*/ 5079980 h 6096000"/>
              <a:gd name="connsiteX8" fmla="*/ 0 w 11454064"/>
              <a:gd name="connsiteY8" fmla="*/ 101602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064" h="6096000" fill="none" extrusionOk="0">
                <a:moveTo>
                  <a:pt x="0" y="1016020"/>
                </a:moveTo>
                <a:cubicBezTo>
                  <a:pt x="7323" y="484873"/>
                  <a:pt x="550986" y="22490"/>
                  <a:pt x="1016020" y="0"/>
                </a:cubicBezTo>
                <a:cubicBezTo>
                  <a:pt x="3692223" y="-4730"/>
                  <a:pt x="8136053" y="-22855"/>
                  <a:pt x="10438044" y="0"/>
                </a:cubicBezTo>
                <a:cubicBezTo>
                  <a:pt x="10999059" y="6831"/>
                  <a:pt x="11401348" y="468194"/>
                  <a:pt x="11454064" y="1016020"/>
                </a:cubicBezTo>
                <a:cubicBezTo>
                  <a:pt x="11289961" y="2956661"/>
                  <a:pt x="11598380" y="3115339"/>
                  <a:pt x="11454064" y="5079980"/>
                </a:cubicBezTo>
                <a:cubicBezTo>
                  <a:pt x="11518305" y="5663962"/>
                  <a:pt x="11042635" y="6100143"/>
                  <a:pt x="10438044" y="6096000"/>
                </a:cubicBezTo>
                <a:cubicBezTo>
                  <a:pt x="6200686" y="5952652"/>
                  <a:pt x="5512522" y="5960301"/>
                  <a:pt x="1016020" y="6096000"/>
                </a:cubicBezTo>
                <a:cubicBezTo>
                  <a:pt x="421534" y="6054779"/>
                  <a:pt x="-46964" y="5632554"/>
                  <a:pt x="0" y="5079980"/>
                </a:cubicBezTo>
                <a:cubicBezTo>
                  <a:pt x="62595" y="4559949"/>
                  <a:pt x="-114390" y="1943633"/>
                  <a:pt x="0" y="1016020"/>
                </a:cubicBezTo>
                <a:close/>
              </a:path>
              <a:path w="11454064" h="6096000" stroke="0" extrusionOk="0">
                <a:moveTo>
                  <a:pt x="0" y="1016020"/>
                </a:moveTo>
                <a:cubicBezTo>
                  <a:pt x="15523" y="542829"/>
                  <a:pt x="386618" y="-29591"/>
                  <a:pt x="1016020" y="0"/>
                </a:cubicBezTo>
                <a:cubicBezTo>
                  <a:pt x="2763329" y="28882"/>
                  <a:pt x="8158315" y="-115930"/>
                  <a:pt x="10438044" y="0"/>
                </a:cubicBezTo>
                <a:cubicBezTo>
                  <a:pt x="10998801" y="7591"/>
                  <a:pt x="11431909" y="448848"/>
                  <a:pt x="11454064" y="1016020"/>
                </a:cubicBezTo>
                <a:cubicBezTo>
                  <a:pt x="11428045" y="2985247"/>
                  <a:pt x="11335671" y="3871558"/>
                  <a:pt x="11454064" y="5079980"/>
                </a:cubicBezTo>
                <a:cubicBezTo>
                  <a:pt x="11367254" y="5628346"/>
                  <a:pt x="10926673" y="6038663"/>
                  <a:pt x="10438044" y="6096000"/>
                </a:cubicBezTo>
                <a:cubicBezTo>
                  <a:pt x="7578192" y="6126598"/>
                  <a:pt x="3043368" y="6159403"/>
                  <a:pt x="1016020" y="6096000"/>
                </a:cubicBezTo>
                <a:cubicBezTo>
                  <a:pt x="542178" y="6062796"/>
                  <a:pt x="-83952" y="5696816"/>
                  <a:pt x="0" y="5079980"/>
                </a:cubicBezTo>
                <a:cubicBezTo>
                  <a:pt x="34687" y="3197823"/>
                  <a:pt x="-17827" y="2668081"/>
                  <a:pt x="0" y="1016020"/>
                </a:cubicBezTo>
                <a:close/>
              </a:path>
            </a:pathLst>
          </a:custGeom>
          <a:solidFill>
            <a:schemeClr val="lt1">
              <a:alpha val="92000"/>
            </a:schemeClr>
          </a:solidFill>
          <a:ln w="38100">
            <a:solidFill>
              <a:srgbClr val="FF3399"/>
            </a:solidFill>
            <a:extLst>
              <a:ext uri="{C807C97D-BFC1-408E-A445-0C87EB9F89A2}">
                <ask:lineSketchStyleProps xmlns="" xmlns:ask="http://schemas.microsoft.com/office/drawing/2018/sketchyshapes" sd="26071942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1317B2-B0C0-D7CD-450A-6B9D666001AC}"/>
              </a:ext>
            </a:extLst>
          </p:cNvPr>
          <p:cNvSpPr/>
          <p:nvPr/>
        </p:nvSpPr>
        <p:spPr>
          <a:xfrm>
            <a:off x="809625" y="657225"/>
            <a:ext cx="619125" cy="533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39AF75-14F8-FAB8-9671-F89E92A15B1C}"/>
              </a:ext>
            </a:extLst>
          </p:cNvPr>
          <p:cNvSpPr txBox="1"/>
          <p:nvPr/>
        </p:nvSpPr>
        <p:spPr>
          <a:xfrm>
            <a:off x="1504950" y="552450"/>
            <a:ext cx="9791700" cy="259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Đ, S?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thang MNPQ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280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850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  <a:p>
            <a:pPr marL="514350" indent="-514350" algn="just">
              <a:lnSpc>
                <a:spcPct val="150000"/>
              </a:lnSpc>
              <a:buFontTx/>
              <a:buAutoNum type="alphaLcParenR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425 cm</a:t>
            </a:r>
            <a:r>
              <a:rPr lang="en-US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3E5BB87-7442-7DFB-44E2-BC4CCE364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1828800"/>
            <a:ext cx="4552950" cy="26860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7D65557-049A-04CD-B0B0-F0D5C1E57C0F}"/>
                  </a:ext>
                </a:extLst>
              </p:cNvPr>
              <p:cNvSpPr txBox="1"/>
              <p:nvPr/>
            </p:nvSpPr>
            <p:spPr>
              <a:xfrm>
                <a:off x="1323975" y="3876675"/>
                <a:ext cx="5267325" cy="1875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thang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(36 + 14) </m:t>
                        </m:r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17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425 (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32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425 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32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32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7D65557-049A-04CD-B0B0-F0D5C1E57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975" y="3876675"/>
                <a:ext cx="5267325" cy="1875706"/>
              </a:xfrm>
              <a:prstGeom prst="rect">
                <a:avLst/>
              </a:prstGeom>
              <a:blipFill>
                <a:blip r:embed="rId3"/>
                <a:stretch>
                  <a:fillRect t="-4221" b="-9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B58F3C3-661E-1120-AD7E-E2E29862E028}"/>
              </a:ext>
            </a:extLst>
          </p:cNvPr>
          <p:cNvSpPr/>
          <p:nvPr/>
        </p:nvSpPr>
        <p:spPr>
          <a:xfrm>
            <a:off x="3438525" y="1857375"/>
            <a:ext cx="581025" cy="51435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D5D4752-4EB6-6AD0-AA9C-03EDFE2AF3D0}"/>
              </a:ext>
            </a:extLst>
          </p:cNvPr>
          <p:cNvSpPr/>
          <p:nvPr/>
        </p:nvSpPr>
        <p:spPr>
          <a:xfrm>
            <a:off x="3448050" y="2600325"/>
            <a:ext cx="581025" cy="51435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7575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/>
      <p:bldP spid="22" grpId="0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A9311-9E8D-1611-C662-9C02FE289676}"/>
              </a:ext>
            </a:extLst>
          </p:cNvPr>
          <p:cNvSpPr/>
          <p:nvPr/>
        </p:nvSpPr>
        <p:spPr>
          <a:xfrm>
            <a:off x="433137" y="381000"/>
            <a:ext cx="11454064" cy="6096000"/>
          </a:xfrm>
          <a:custGeom>
            <a:avLst/>
            <a:gdLst>
              <a:gd name="connsiteX0" fmla="*/ 0 w 11454064"/>
              <a:gd name="connsiteY0" fmla="*/ 1016020 h 6096000"/>
              <a:gd name="connsiteX1" fmla="*/ 1016020 w 11454064"/>
              <a:gd name="connsiteY1" fmla="*/ 0 h 6096000"/>
              <a:gd name="connsiteX2" fmla="*/ 10438044 w 11454064"/>
              <a:gd name="connsiteY2" fmla="*/ 0 h 6096000"/>
              <a:gd name="connsiteX3" fmla="*/ 11454064 w 11454064"/>
              <a:gd name="connsiteY3" fmla="*/ 1016020 h 6096000"/>
              <a:gd name="connsiteX4" fmla="*/ 11454064 w 11454064"/>
              <a:gd name="connsiteY4" fmla="*/ 5079980 h 6096000"/>
              <a:gd name="connsiteX5" fmla="*/ 10438044 w 11454064"/>
              <a:gd name="connsiteY5" fmla="*/ 6096000 h 6096000"/>
              <a:gd name="connsiteX6" fmla="*/ 1016020 w 11454064"/>
              <a:gd name="connsiteY6" fmla="*/ 6096000 h 6096000"/>
              <a:gd name="connsiteX7" fmla="*/ 0 w 11454064"/>
              <a:gd name="connsiteY7" fmla="*/ 5079980 h 6096000"/>
              <a:gd name="connsiteX8" fmla="*/ 0 w 11454064"/>
              <a:gd name="connsiteY8" fmla="*/ 101602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064" h="6096000" fill="none" extrusionOk="0">
                <a:moveTo>
                  <a:pt x="0" y="1016020"/>
                </a:moveTo>
                <a:cubicBezTo>
                  <a:pt x="7323" y="484873"/>
                  <a:pt x="550986" y="22490"/>
                  <a:pt x="1016020" y="0"/>
                </a:cubicBezTo>
                <a:cubicBezTo>
                  <a:pt x="3692223" y="-4730"/>
                  <a:pt x="8136053" y="-22855"/>
                  <a:pt x="10438044" y="0"/>
                </a:cubicBezTo>
                <a:cubicBezTo>
                  <a:pt x="10999059" y="6831"/>
                  <a:pt x="11401348" y="468194"/>
                  <a:pt x="11454064" y="1016020"/>
                </a:cubicBezTo>
                <a:cubicBezTo>
                  <a:pt x="11289961" y="2956661"/>
                  <a:pt x="11598380" y="3115339"/>
                  <a:pt x="11454064" y="5079980"/>
                </a:cubicBezTo>
                <a:cubicBezTo>
                  <a:pt x="11518305" y="5663962"/>
                  <a:pt x="11042635" y="6100143"/>
                  <a:pt x="10438044" y="6096000"/>
                </a:cubicBezTo>
                <a:cubicBezTo>
                  <a:pt x="6200686" y="5952652"/>
                  <a:pt x="5512522" y="5960301"/>
                  <a:pt x="1016020" y="6096000"/>
                </a:cubicBezTo>
                <a:cubicBezTo>
                  <a:pt x="421534" y="6054779"/>
                  <a:pt x="-46964" y="5632554"/>
                  <a:pt x="0" y="5079980"/>
                </a:cubicBezTo>
                <a:cubicBezTo>
                  <a:pt x="62595" y="4559949"/>
                  <a:pt x="-114390" y="1943633"/>
                  <a:pt x="0" y="1016020"/>
                </a:cubicBezTo>
                <a:close/>
              </a:path>
              <a:path w="11454064" h="6096000" stroke="0" extrusionOk="0">
                <a:moveTo>
                  <a:pt x="0" y="1016020"/>
                </a:moveTo>
                <a:cubicBezTo>
                  <a:pt x="15523" y="542829"/>
                  <a:pt x="386618" y="-29591"/>
                  <a:pt x="1016020" y="0"/>
                </a:cubicBezTo>
                <a:cubicBezTo>
                  <a:pt x="2763329" y="28882"/>
                  <a:pt x="8158315" y="-115930"/>
                  <a:pt x="10438044" y="0"/>
                </a:cubicBezTo>
                <a:cubicBezTo>
                  <a:pt x="10998801" y="7591"/>
                  <a:pt x="11431909" y="448848"/>
                  <a:pt x="11454064" y="1016020"/>
                </a:cubicBezTo>
                <a:cubicBezTo>
                  <a:pt x="11428045" y="2985247"/>
                  <a:pt x="11335671" y="3871558"/>
                  <a:pt x="11454064" y="5079980"/>
                </a:cubicBezTo>
                <a:cubicBezTo>
                  <a:pt x="11367254" y="5628346"/>
                  <a:pt x="10926673" y="6038663"/>
                  <a:pt x="10438044" y="6096000"/>
                </a:cubicBezTo>
                <a:cubicBezTo>
                  <a:pt x="7578192" y="6126598"/>
                  <a:pt x="3043368" y="6159403"/>
                  <a:pt x="1016020" y="6096000"/>
                </a:cubicBezTo>
                <a:cubicBezTo>
                  <a:pt x="542178" y="6062796"/>
                  <a:pt x="-83952" y="5696816"/>
                  <a:pt x="0" y="5079980"/>
                </a:cubicBezTo>
                <a:cubicBezTo>
                  <a:pt x="34687" y="3197823"/>
                  <a:pt x="-17827" y="2668081"/>
                  <a:pt x="0" y="1016020"/>
                </a:cubicBezTo>
                <a:close/>
              </a:path>
            </a:pathLst>
          </a:custGeom>
          <a:solidFill>
            <a:schemeClr val="lt1">
              <a:alpha val="92000"/>
            </a:schemeClr>
          </a:solidFill>
          <a:ln w="38100">
            <a:solidFill>
              <a:srgbClr val="FF3399"/>
            </a:solidFill>
            <a:extLst>
              <a:ext uri="{C807C97D-BFC1-408E-A445-0C87EB9F89A2}">
                <ask:lineSketchStyleProps xmlns="" xmlns:ask="http://schemas.microsoft.com/office/drawing/2018/sketchyshapes" sd="26071942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1317B2-B0C0-D7CD-450A-6B9D666001AC}"/>
              </a:ext>
            </a:extLst>
          </p:cNvPr>
          <p:cNvSpPr/>
          <p:nvPr/>
        </p:nvSpPr>
        <p:spPr>
          <a:xfrm>
            <a:off x="809625" y="657225"/>
            <a:ext cx="619125" cy="533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D39AF75-14F8-FAB8-9671-F89E92A15B1C}"/>
                  </a:ext>
                </a:extLst>
              </p:cNvPr>
              <p:cNvSpPr txBox="1"/>
              <p:nvPr/>
            </p:nvSpPr>
            <p:spPr>
              <a:xfrm>
                <a:off x="1504950" y="552450"/>
                <a:ext cx="9791700" cy="2164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Mảnh đất của bác Tư dạng hình thang vuông có chiều cao 12 m, đáy bé 18 m và đáy lớn bằng</a:t>
                </a:r>
                <a:r>
                  <a:rPr lang="vi-VN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400" b="1" dirty="0">
                    <a:solidFill>
                      <a:schemeClr val="tx1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đáy bé. Bác Tư đã dành phần đất hình tam giác BKC (như hình vẽ) để hiến đất mở rộng đường. Hỏi:</a:t>
                </a:r>
              </a:p>
              <a:p>
                <a:pPr algn="just"/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Bác Tư đã hiến bao nhiêu mét vuông đất để mở rộng đường?</a:t>
                </a:r>
              </a:p>
              <a:p>
                <a:pPr algn="just"/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Phần đất còn lại có diện tích bao nhiêu mét vuông?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D39AF75-14F8-FAB8-9671-F89E92A15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950" y="552450"/>
                <a:ext cx="9791700" cy="2164952"/>
              </a:xfrm>
              <a:prstGeom prst="rect">
                <a:avLst/>
              </a:prstGeom>
              <a:blipFill>
                <a:blip r:embed="rId2"/>
                <a:stretch>
                  <a:fillRect l="-996" t="-2254" r="-934" b="-5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19E8E5C-76CA-E503-E253-63807E584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979" y="3143250"/>
            <a:ext cx="4197246" cy="2438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1AFCD4A-7ED0-22AD-2A62-4754D5555469}"/>
                  </a:ext>
                </a:extLst>
              </p:cNvPr>
              <p:cNvSpPr txBox="1"/>
              <p:nvPr/>
            </p:nvSpPr>
            <p:spPr>
              <a:xfrm>
                <a:off x="828675" y="3162300"/>
                <a:ext cx="6048375" cy="1648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 Diện tích đất bác Tư hiến để mở rộng đường là:</a:t>
                </a:r>
                <a:endParaRPr lang="en-US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5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=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𝟑𝟎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(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en-US" sz="28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endPara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1AFCD4A-7ED0-22AD-2A62-4754D55554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675" y="3162300"/>
                <a:ext cx="6048375" cy="1648528"/>
              </a:xfrm>
              <a:prstGeom prst="rect">
                <a:avLst/>
              </a:prstGeom>
              <a:blipFill>
                <a:blip r:embed="rId4"/>
                <a:stretch>
                  <a:fillRect t="-4074" r="-1210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869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A9311-9E8D-1611-C662-9C02FE289676}"/>
              </a:ext>
            </a:extLst>
          </p:cNvPr>
          <p:cNvSpPr/>
          <p:nvPr/>
        </p:nvSpPr>
        <p:spPr>
          <a:xfrm>
            <a:off x="433137" y="381000"/>
            <a:ext cx="11454064" cy="6096000"/>
          </a:xfrm>
          <a:custGeom>
            <a:avLst/>
            <a:gdLst>
              <a:gd name="connsiteX0" fmla="*/ 0 w 11454064"/>
              <a:gd name="connsiteY0" fmla="*/ 1016020 h 6096000"/>
              <a:gd name="connsiteX1" fmla="*/ 1016020 w 11454064"/>
              <a:gd name="connsiteY1" fmla="*/ 0 h 6096000"/>
              <a:gd name="connsiteX2" fmla="*/ 10438044 w 11454064"/>
              <a:gd name="connsiteY2" fmla="*/ 0 h 6096000"/>
              <a:gd name="connsiteX3" fmla="*/ 11454064 w 11454064"/>
              <a:gd name="connsiteY3" fmla="*/ 1016020 h 6096000"/>
              <a:gd name="connsiteX4" fmla="*/ 11454064 w 11454064"/>
              <a:gd name="connsiteY4" fmla="*/ 5079980 h 6096000"/>
              <a:gd name="connsiteX5" fmla="*/ 10438044 w 11454064"/>
              <a:gd name="connsiteY5" fmla="*/ 6096000 h 6096000"/>
              <a:gd name="connsiteX6" fmla="*/ 1016020 w 11454064"/>
              <a:gd name="connsiteY6" fmla="*/ 6096000 h 6096000"/>
              <a:gd name="connsiteX7" fmla="*/ 0 w 11454064"/>
              <a:gd name="connsiteY7" fmla="*/ 5079980 h 6096000"/>
              <a:gd name="connsiteX8" fmla="*/ 0 w 11454064"/>
              <a:gd name="connsiteY8" fmla="*/ 101602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064" h="6096000" fill="none" extrusionOk="0">
                <a:moveTo>
                  <a:pt x="0" y="1016020"/>
                </a:moveTo>
                <a:cubicBezTo>
                  <a:pt x="7323" y="484873"/>
                  <a:pt x="550986" y="22490"/>
                  <a:pt x="1016020" y="0"/>
                </a:cubicBezTo>
                <a:cubicBezTo>
                  <a:pt x="3692223" y="-4730"/>
                  <a:pt x="8136053" y="-22855"/>
                  <a:pt x="10438044" y="0"/>
                </a:cubicBezTo>
                <a:cubicBezTo>
                  <a:pt x="10999059" y="6831"/>
                  <a:pt x="11401348" y="468194"/>
                  <a:pt x="11454064" y="1016020"/>
                </a:cubicBezTo>
                <a:cubicBezTo>
                  <a:pt x="11289961" y="2956661"/>
                  <a:pt x="11598380" y="3115339"/>
                  <a:pt x="11454064" y="5079980"/>
                </a:cubicBezTo>
                <a:cubicBezTo>
                  <a:pt x="11518305" y="5663962"/>
                  <a:pt x="11042635" y="6100143"/>
                  <a:pt x="10438044" y="6096000"/>
                </a:cubicBezTo>
                <a:cubicBezTo>
                  <a:pt x="6200686" y="5952652"/>
                  <a:pt x="5512522" y="5960301"/>
                  <a:pt x="1016020" y="6096000"/>
                </a:cubicBezTo>
                <a:cubicBezTo>
                  <a:pt x="421534" y="6054779"/>
                  <a:pt x="-46964" y="5632554"/>
                  <a:pt x="0" y="5079980"/>
                </a:cubicBezTo>
                <a:cubicBezTo>
                  <a:pt x="62595" y="4559949"/>
                  <a:pt x="-114390" y="1943633"/>
                  <a:pt x="0" y="1016020"/>
                </a:cubicBezTo>
                <a:close/>
              </a:path>
              <a:path w="11454064" h="6096000" stroke="0" extrusionOk="0">
                <a:moveTo>
                  <a:pt x="0" y="1016020"/>
                </a:moveTo>
                <a:cubicBezTo>
                  <a:pt x="15523" y="542829"/>
                  <a:pt x="386618" y="-29591"/>
                  <a:pt x="1016020" y="0"/>
                </a:cubicBezTo>
                <a:cubicBezTo>
                  <a:pt x="2763329" y="28882"/>
                  <a:pt x="8158315" y="-115930"/>
                  <a:pt x="10438044" y="0"/>
                </a:cubicBezTo>
                <a:cubicBezTo>
                  <a:pt x="10998801" y="7591"/>
                  <a:pt x="11431909" y="448848"/>
                  <a:pt x="11454064" y="1016020"/>
                </a:cubicBezTo>
                <a:cubicBezTo>
                  <a:pt x="11428045" y="2985247"/>
                  <a:pt x="11335671" y="3871558"/>
                  <a:pt x="11454064" y="5079980"/>
                </a:cubicBezTo>
                <a:cubicBezTo>
                  <a:pt x="11367254" y="5628346"/>
                  <a:pt x="10926673" y="6038663"/>
                  <a:pt x="10438044" y="6096000"/>
                </a:cubicBezTo>
                <a:cubicBezTo>
                  <a:pt x="7578192" y="6126598"/>
                  <a:pt x="3043368" y="6159403"/>
                  <a:pt x="1016020" y="6096000"/>
                </a:cubicBezTo>
                <a:cubicBezTo>
                  <a:pt x="542178" y="6062796"/>
                  <a:pt x="-83952" y="5696816"/>
                  <a:pt x="0" y="5079980"/>
                </a:cubicBezTo>
                <a:cubicBezTo>
                  <a:pt x="34687" y="3197823"/>
                  <a:pt x="-17827" y="2668081"/>
                  <a:pt x="0" y="1016020"/>
                </a:cubicBezTo>
                <a:close/>
              </a:path>
            </a:pathLst>
          </a:custGeom>
          <a:solidFill>
            <a:schemeClr val="lt1">
              <a:alpha val="92000"/>
            </a:schemeClr>
          </a:solidFill>
          <a:ln w="38100">
            <a:solidFill>
              <a:srgbClr val="FF3399"/>
            </a:solidFill>
            <a:extLst>
              <a:ext uri="{C807C97D-BFC1-408E-A445-0C87EB9F89A2}">
                <ask:lineSketchStyleProps xmlns="" xmlns:ask="http://schemas.microsoft.com/office/drawing/2018/sketchyshapes" sd="26071942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F4C2946-2F68-0C57-CF60-B3FD89F54EDC}"/>
                  </a:ext>
                </a:extLst>
              </p:cNvPr>
              <p:cNvSpPr txBox="1"/>
              <p:nvPr/>
            </p:nvSpPr>
            <p:spPr>
              <a:xfrm>
                <a:off x="1304925" y="1285875"/>
                <a:ext cx="10039350" cy="3639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Đáy lớn của mảnh đất hình thang ban đầu của bác Tư là:</a:t>
                </a:r>
                <a:endParaRPr lang="en-US" sz="2800" b="1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𝟏𝟖</m:t>
                    </m:r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=</m:t>
                    </m:r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𝟐𝟒</m:t>
                    </m:r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(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en-US" sz="28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tích mảnh đất ban đầu của bác Tư là:</a:t>
                </a:r>
                <a:endParaRPr lang="en-US" sz="2800" b="1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(18 + 24)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12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=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𝟐𝟓𝟐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(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en-US" sz="28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endPara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 đất còn lại của bác Tư là:</a:t>
                </a:r>
              </a:p>
              <a:p>
                <a:pPr algn="ctr"/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252 – 30 = 222 (m2)</a:t>
                </a:r>
              </a:p>
              <a:p>
                <a:pPr algn="r"/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222 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en-US" sz="28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F4C2946-2F68-0C57-CF60-B3FD89F54E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925" y="1285875"/>
                <a:ext cx="10039350" cy="3639010"/>
              </a:xfrm>
              <a:prstGeom prst="rect">
                <a:avLst/>
              </a:prstGeom>
              <a:blipFill>
                <a:blip r:embed="rId2"/>
                <a:stretch>
                  <a:fillRect t="-1843" r="-546" b="-3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271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81">
            <a:off x="1454730" y="536460"/>
            <a:ext cx="8912642" cy="4873797"/>
          </a:xfrm>
          <a:prstGeom prst="rect">
            <a:avLst/>
          </a:prstGeom>
        </p:spPr>
      </p:pic>
      <p:pic>
        <p:nvPicPr>
          <p:cNvPr id="11" name="Picture 1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483F18C7-B07C-E904-1A02-C7F694369B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488" y1="64338" x2="51010" y2="72658"/>
                        <a14:foregroundMark x1="51737" y1="60703" x2="51737" y2="79483"/>
                        <a14:foregroundMark x1="50767" y1="61187" x2="48102" y2="66317"/>
                        <a14:foregroundMark x1="39055" y1="70679" x2="42730" y2="68982"/>
                        <a14:foregroundMark x1="48102" y1="83158" x2="48102" y2="77544"/>
                        <a14:foregroundMark x1="53958" y1="81462" x2="53958" y2="78756"/>
                        <a14:foregroundMark x1="64943" y1="62399" x2="57835" y2="6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431" y="1859812"/>
            <a:ext cx="5982603" cy="59826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3808DC-63E0-BA9F-3761-8DEF619F2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2096" y="1578703"/>
            <a:ext cx="7187807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11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A9311-9E8D-1611-C662-9C02FE289676}"/>
              </a:ext>
            </a:extLst>
          </p:cNvPr>
          <p:cNvSpPr/>
          <p:nvPr/>
        </p:nvSpPr>
        <p:spPr>
          <a:xfrm>
            <a:off x="433137" y="381000"/>
            <a:ext cx="11454064" cy="6096000"/>
          </a:xfrm>
          <a:custGeom>
            <a:avLst/>
            <a:gdLst>
              <a:gd name="connsiteX0" fmla="*/ 0 w 11454064"/>
              <a:gd name="connsiteY0" fmla="*/ 1016020 h 6096000"/>
              <a:gd name="connsiteX1" fmla="*/ 1016020 w 11454064"/>
              <a:gd name="connsiteY1" fmla="*/ 0 h 6096000"/>
              <a:gd name="connsiteX2" fmla="*/ 10438044 w 11454064"/>
              <a:gd name="connsiteY2" fmla="*/ 0 h 6096000"/>
              <a:gd name="connsiteX3" fmla="*/ 11454064 w 11454064"/>
              <a:gd name="connsiteY3" fmla="*/ 1016020 h 6096000"/>
              <a:gd name="connsiteX4" fmla="*/ 11454064 w 11454064"/>
              <a:gd name="connsiteY4" fmla="*/ 5079980 h 6096000"/>
              <a:gd name="connsiteX5" fmla="*/ 10438044 w 11454064"/>
              <a:gd name="connsiteY5" fmla="*/ 6096000 h 6096000"/>
              <a:gd name="connsiteX6" fmla="*/ 1016020 w 11454064"/>
              <a:gd name="connsiteY6" fmla="*/ 6096000 h 6096000"/>
              <a:gd name="connsiteX7" fmla="*/ 0 w 11454064"/>
              <a:gd name="connsiteY7" fmla="*/ 5079980 h 6096000"/>
              <a:gd name="connsiteX8" fmla="*/ 0 w 11454064"/>
              <a:gd name="connsiteY8" fmla="*/ 101602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064" h="6096000" fill="none" extrusionOk="0">
                <a:moveTo>
                  <a:pt x="0" y="1016020"/>
                </a:moveTo>
                <a:cubicBezTo>
                  <a:pt x="7323" y="484873"/>
                  <a:pt x="550986" y="22490"/>
                  <a:pt x="1016020" y="0"/>
                </a:cubicBezTo>
                <a:cubicBezTo>
                  <a:pt x="3692223" y="-4730"/>
                  <a:pt x="8136053" y="-22855"/>
                  <a:pt x="10438044" y="0"/>
                </a:cubicBezTo>
                <a:cubicBezTo>
                  <a:pt x="10999059" y="6831"/>
                  <a:pt x="11401348" y="468194"/>
                  <a:pt x="11454064" y="1016020"/>
                </a:cubicBezTo>
                <a:cubicBezTo>
                  <a:pt x="11289961" y="2956661"/>
                  <a:pt x="11598380" y="3115339"/>
                  <a:pt x="11454064" y="5079980"/>
                </a:cubicBezTo>
                <a:cubicBezTo>
                  <a:pt x="11518305" y="5663962"/>
                  <a:pt x="11042635" y="6100143"/>
                  <a:pt x="10438044" y="6096000"/>
                </a:cubicBezTo>
                <a:cubicBezTo>
                  <a:pt x="6200686" y="5952652"/>
                  <a:pt x="5512522" y="5960301"/>
                  <a:pt x="1016020" y="6096000"/>
                </a:cubicBezTo>
                <a:cubicBezTo>
                  <a:pt x="421534" y="6054779"/>
                  <a:pt x="-46964" y="5632554"/>
                  <a:pt x="0" y="5079980"/>
                </a:cubicBezTo>
                <a:cubicBezTo>
                  <a:pt x="62595" y="4559949"/>
                  <a:pt x="-114390" y="1943633"/>
                  <a:pt x="0" y="1016020"/>
                </a:cubicBezTo>
                <a:close/>
              </a:path>
              <a:path w="11454064" h="6096000" stroke="0" extrusionOk="0">
                <a:moveTo>
                  <a:pt x="0" y="1016020"/>
                </a:moveTo>
                <a:cubicBezTo>
                  <a:pt x="15523" y="542829"/>
                  <a:pt x="386618" y="-29591"/>
                  <a:pt x="1016020" y="0"/>
                </a:cubicBezTo>
                <a:cubicBezTo>
                  <a:pt x="2763329" y="28882"/>
                  <a:pt x="8158315" y="-115930"/>
                  <a:pt x="10438044" y="0"/>
                </a:cubicBezTo>
                <a:cubicBezTo>
                  <a:pt x="10998801" y="7591"/>
                  <a:pt x="11431909" y="448848"/>
                  <a:pt x="11454064" y="1016020"/>
                </a:cubicBezTo>
                <a:cubicBezTo>
                  <a:pt x="11428045" y="2985247"/>
                  <a:pt x="11335671" y="3871558"/>
                  <a:pt x="11454064" y="5079980"/>
                </a:cubicBezTo>
                <a:cubicBezTo>
                  <a:pt x="11367254" y="5628346"/>
                  <a:pt x="10926673" y="6038663"/>
                  <a:pt x="10438044" y="6096000"/>
                </a:cubicBezTo>
                <a:cubicBezTo>
                  <a:pt x="7578192" y="6126598"/>
                  <a:pt x="3043368" y="6159403"/>
                  <a:pt x="1016020" y="6096000"/>
                </a:cubicBezTo>
                <a:cubicBezTo>
                  <a:pt x="542178" y="6062796"/>
                  <a:pt x="-83952" y="5696816"/>
                  <a:pt x="0" y="5079980"/>
                </a:cubicBezTo>
                <a:cubicBezTo>
                  <a:pt x="34687" y="3197823"/>
                  <a:pt x="-17827" y="2668081"/>
                  <a:pt x="0" y="1016020"/>
                </a:cubicBezTo>
                <a:close/>
              </a:path>
            </a:pathLst>
          </a:custGeom>
          <a:solidFill>
            <a:schemeClr val="lt1">
              <a:alpha val="92000"/>
            </a:schemeClr>
          </a:solidFill>
          <a:ln w="38100">
            <a:solidFill>
              <a:srgbClr val="FF3399"/>
            </a:solidFill>
            <a:extLst>
              <a:ext uri="{C807C97D-BFC1-408E-A445-0C87EB9F89A2}">
                <ask:lineSketchStyleProps xmlns="" xmlns:ask="http://schemas.microsoft.com/office/drawing/2018/sketchyshapes" sd="26071942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1317B2-B0C0-D7CD-450A-6B9D666001AC}"/>
              </a:ext>
            </a:extLst>
          </p:cNvPr>
          <p:cNvSpPr/>
          <p:nvPr/>
        </p:nvSpPr>
        <p:spPr>
          <a:xfrm>
            <a:off x="809625" y="657225"/>
            <a:ext cx="619125" cy="533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39AF75-14F8-FAB8-9671-F89E92A15B1C}"/>
              </a:ext>
            </a:extLst>
          </p:cNvPr>
          <p:cNvSpPr txBox="1"/>
          <p:nvPr/>
        </p:nvSpPr>
        <p:spPr>
          <a:xfrm>
            <a:off x="1504950" y="552450"/>
            <a:ext cx="9791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 Ba cắt được một mảnh tôn hình tam giác MNP có diện tích là 72 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2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chiều cao là 9 dm (như hình vẽ). Tính độ dài đáy NP của hình tam giác đó.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FAA633-D078-1A8F-9F44-D3091DC11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0" y="2243137"/>
            <a:ext cx="5695950" cy="24860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2B4E3D2-F8BC-AED4-A696-B17E569D48AF}"/>
                  </a:ext>
                </a:extLst>
              </p:cNvPr>
              <p:cNvSpPr txBox="1"/>
              <p:nvPr/>
            </p:nvSpPr>
            <p:spPr>
              <a:xfrm>
                <a:off x="476250" y="2333625"/>
                <a:ext cx="5629275" cy="2934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đáy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tam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MNP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2 </m:t>
                        </m:r>
                        <m:r>
                          <m:rPr>
                            <m:nor/>
                          </m:rPr>
                          <a:rPr lang="en-US" sz="2800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72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=16 (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dm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endParaRPr lang="en-US" sz="2800" b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16 dm</a:t>
                </a:r>
              </a:p>
              <a:p>
                <a:pPr algn="ctr"/>
                <a:endPara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2B4E3D2-F8BC-AED4-A696-B17E569D48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0" y="2333625"/>
                <a:ext cx="5629275" cy="2934714"/>
              </a:xfrm>
              <a:prstGeom prst="rect">
                <a:avLst/>
              </a:prstGeom>
              <a:blipFill>
                <a:blip r:embed="rId3"/>
                <a:stretch>
                  <a:fillRect t="-2287" r="-2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659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2027</TotalTime>
  <Words>155</Words>
  <Application>Microsoft Office PowerPoint</Application>
  <PresentationFormat>Widescreen</PresentationFormat>
  <Paragraphs>38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Calibri</vt:lpstr>
      <vt:lpstr>Calibri Light</vt:lpstr>
      <vt:lpstr>Arial</vt:lpstr>
      <vt:lpstr>Cambria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</dc:creator>
  <dc:description>9Slide.vn</dc:description>
  <cp:lastModifiedBy>Admin</cp:lastModifiedBy>
  <cp:revision>47</cp:revision>
  <dcterms:created xsi:type="dcterms:W3CDTF">2023-09-10T01:58:34Z</dcterms:created>
  <dcterms:modified xsi:type="dcterms:W3CDTF">2024-12-30T14:25:23Z</dcterms:modified>
  <cp:category>9Slide.vn</cp:category>
</cp:coreProperties>
</file>