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436" r:id="rId2"/>
    <p:sldId id="437" r:id="rId3"/>
    <p:sldId id="361" r:id="rId4"/>
    <p:sldId id="362" r:id="rId5"/>
    <p:sldId id="370" r:id="rId6"/>
    <p:sldId id="372" r:id="rId7"/>
    <p:sldId id="371" r:id="rId8"/>
    <p:sldId id="422" r:id="rId9"/>
    <p:sldId id="423" r:id="rId10"/>
    <p:sldId id="424" r:id="rId11"/>
    <p:sldId id="425" r:id="rId12"/>
    <p:sldId id="435" r:id="rId13"/>
    <p:sldId id="367" r:id="rId14"/>
    <p:sldId id="373" r:id="rId15"/>
    <p:sldId id="426" r:id="rId16"/>
    <p:sldId id="427" r:id="rId17"/>
    <p:sldId id="428" r:id="rId18"/>
    <p:sldId id="439" r:id="rId19"/>
    <p:sldId id="429" r:id="rId20"/>
    <p:sldId id="431" r:id="rId21"/>
    <p:sldId id="432" r:id="rId22"/>
    <p:sldId id="433" r:id="rId23"/>
    <p:sldId id="434" r:id="rId24"/>
    <p:sldId id="441" r:id="rId25"/>
    <p:sldId id="440" r:id="rId26"/>
    <p:sldId id="438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8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F9EA0-7B6D-4047-BA2C-64E001496DF9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D112B-DC4E-434E-B3D3-CE26B8FD0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8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112B-DC4E-434E-B3D3-CE26B8FD06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20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112B-DC4E-434E-B3D3-CE26B8FD06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88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112B-DC4E-434E-B3D3-CE26B8FD06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85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112B-DC4E-434E-B3D3-CE26B8FD06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60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112B-DC4E-434E-B3D3-CE26B8FD06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27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112B-DC4E-434E-B3D3-CE26B8FD06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78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112B-DC4E-434E-B3D3-CE26B8FD06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02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112B-DC4E-434E-B3D3-CE26B8FD06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33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112B-DC4E-434E-B3D3-CE26B8FD06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01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112B-DC4E-434E-B3D3-CE26B8FD06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11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112B-DC4E-434E-B3D3-CE26B8FD06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40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112B-DC4E-434E-B3D3-CE26B8FD06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50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112B-DC4E-434E-B3D3-CE26B8FD06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34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112B-DC4E-434E-B3D3-CE26B8FD06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88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112B-DC4E-434E-B3D3-CE26B8FD06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9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112B-DC4E-434E-B3D3-CE26B8FD06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53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112B-DC4E-434E-B3D3-CE26B8FD06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25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112B-DC4E-434E-B3D3-CE26B8FD06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382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112B-DC4E-434E-B3D3-CE26B8FD06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59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112B-DC4E-434E-B3D3-CE26B8FD06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56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112B-DC4E-434E-B3D3-CE26B8FD06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98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112B-DC4E-434E-B3D3-CE26B8FD06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38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112B-DC4E-434E-B3D3-CE26B8FD06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01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112B-DC4E-434E-B3D3-CE26B8FD06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46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112B-DC4E-434E-B3D3-CE26B8FD06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66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112B-DC4E-434E-B3D3-CE26B8FD06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79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6.pn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7.pn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8.pn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9.pn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20.png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1.pn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26.png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27.png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28.png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29.png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1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032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724" y="1401855"/>
            <a:ext cx="7103409" cy="683419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25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BÁT TRANG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MĨ THUẬT </a:t>
            </a:r>
          </a:p>
          <a:p>
            <a:pPr marL="0" indent="0" algn="ctr">
              <a:buNone/>
            </a:pPr>
            <a:r>
              <a:rPr lang="en-US" sz="292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9C76D"/>
                </a:solidFill>
              </a:rPr>
              <a:t>                                          </a:t>
            </a:r>
            <a:r>
              <a:rPr lang="en-US" sz="1800" b="1" dirty="0">
                <a:solidFill>
                  <a:srgbClr val="09C7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1800" b="1" dirty="0" err="1">
                <a:solidFill>
                  <a:srgbClr val="09C7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800" b="1" dirty="0">
                <a:solidFill>
                  <a:srgbClr val="09C7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9C7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b="1" dirty="0">
                <a:solidFill>
                  <a:srgbClr val="09C7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838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2D91BA-8348-C92A-656A-613DF22974FD}"/>
              </a:ext>
            </a:extLst>
          </p:cNvPr>
          <p:cNvSpPr txBox="1"/>
          <p:nvPr/>
        </p:nvSpPr>
        <p:spPr>
          <a:xfrm>
            <a:off x="548991" y="5369339"/>
            <a:ext cx="29282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7</a:t>
            </a:r>
            <a:r>
              <a:rPr lang="vi-VN" sz="1600" dirty="0">
                <a:solidFill>
                  <a:schemeClr val="tx1"/>
                </a:solidFill>
              </a:rPr>
              <a:t>. </a:t>
            </a:r>
            <a:r>
              <a:rPr lang="en-US" sz="1600" i="1" dirty="0" err="1">
                <a:solidFill>
                  <a:schemeClr val="tx1"/>
                </a:solidFill>
              </a:rPr>
              <a:t>Thiếu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nữ</a:t>
            </a:r>
            <a:r>
              <a:rPr lang="vi-VN" sz="1600" dirty="0">
                <a:solidFill>
                  <a:schemeClr val="tx1"/>
                </a:solidFill>
              </a:rPr>
              <a:t>, chạm khắc gỗ ở </a:t>
            </a:r>
            <a:r>
              <a:rPr lang="en-US" sz="1600" dirty="0" err="1"/>
              <a:t>đình</a:t>
            </a:r>
            <a:r>
              <a:rPr lang="en-US" sz="1600" dirty="0"/>
              <a:t> </a:t>
            </a:r>
            <a:r>
              <a:rPr lang="en-US" sz="1600" dirty="0" err="1"/>
              <a:t>Hương</a:t>
            </a:r>
            <a:r>
              <a:rPr lang="en-US" sz="1600" dirty="0"/>
              <a:t> </a:t>
            </a:r>
            <a:r>
              <a:rPr lang="en-US" sz="1600" dirty="0" err="1"/>
              <a:t>Lộc</a:t>
            </a:r>
            <a:r>
              <a:rPr lang="vi-VN" sz="1600" dirty="0">
                <a:solidFill>
                  <a:schemeClr val="tx1"/>
                </a:solidFill>
              </a:rPr>
              <a:t>, tỉnh </a:t>
            </a:r>
            <a:r>
              <a:rPr lang="en-US" sz="1600" dirty="0">
                <a:solidFill>
                  <a:schemeClr val="tx1"/>
                </a:solidFill>
              </a:rPr>
              <a:t>Nam </a:t>
            </a:r>
            <a:r>
              <a:rPr lang="en-US" sz="1600" dirty="0" err="1">
                <a:solidFill>
                  <a:schemeClr val="tx1"/>
                </a:solidFill>
              </a:rPr>
              <a:t>Định</a:t>
            </a:r>
            <a:endParaRPr lang="vi-VN" sz="16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954476-7225-2873-12BA-9598EC83A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91" y="591890"/>
            <a:ext cx="2928202" cy="4477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719E71-8042-8E8B-DA09-C959F4251B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6184" y="591890"/>
            <a:ext cx="4950876" cy="44188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838C25-6800-3ADA-3031-968EDB248C87}"/>
              </a:ext>
            </a:extLst>
          </p:cNvPr>
          <p:cNvSpPr txBox="1"/>
          <p:nvPr/>
        </p:nvSpPr>
        <p:spPr>
          <a:xfrm>
            <a:off x="4097567" y="5369339"/>
            <a:ext cx="44974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8</a:t>
            </a:r>
            <a:r>
              <a:rPr lang="vi-VN" sz="1600" dirty="0">
                <a:solidFill>
                  <a:schemeClr val="tx1"/>
                </a:solidFill>
              </a:rPr>
              <a:t>. </a:t>
            </a:r>
            <a:r>
              <a:rPr lang="en-US" sz="1600" i="1" dirty="0">
                <a:solidFill>
                  <a:schemeClr val="tx1"/>
                </a:solidFill>
              </a:rPr>
              <a:t>Hai </a:t>
            </a:r>
            <a:r>
              <a:rPr lang="en-US" sz="1600" i="1" dirty="0" err="1">
                <a:solidFill>
                  <a:schemeClr val="tx1"/>
                </a:solidFill>
              </a:rPr>
              <a:t>người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đá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cầu</a:t>
            </a:r>
            <a:r>
              <a:rPr lang="vi-VN" sz="1600" dirty="0">
                <a:solidFill>
                  <a:schemeClr val="tx1"/>
                </a:solidFill>
              </a:rPr>
              <a:t>, chạm khắc gỗ ở </a:t>
            </a:r>
            <a:r>
              <a:rPr lang="en-US" sz="1600" dirty="0" err="1"/>
              <a:t>đình</a:t>
            </a:r>
            <a:r>
              <a:rPr lang="en-US" sz="1600" dirty="0"/>
              <a:t> </a:t>
            </a:r>
            <a:r>
              <a:rPr lang="en-US" sz="1600" dirty="0" err="1"/>
              <a:t>Thổ</a:t>
            </a:r>
            <a:r>
              <a:rPr lang="en-US" sz="1600" dirty="0"/>
              <a:t> Tang</a:t>
            </a:r>
            <a:r>
              <a:rPr lang="vi-VN" sz="1600" dirty="0">
                <a:solidFill>
                  <a:schemeClr val="tx1"/>
                </a:solidFill>
              </a:rPr>
              <a:t>, tỉnh </a:t>
            </a:r>
            <a:r>
              <a:rPr lang="en-US" sz="1600" dirty="0" err="1">
                <a:solidFill>
                  <a:schemeClr val="tx1"/>
                </a:solidFill>
              </a:rPr>
              <a:t>Vĩnh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Phúc</a:t>
            </a:r>
            <a:endParaRPr lang="vi-VN" sz="1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0216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2D91BA-8348-C92A-656A-613DF22974FD}"/>
              </a:ext>
            </a:extLst>
          </p:cNvPr>
          <p:cNvSpPr txBox="1"/>
          <p:nvPr/>
        </p:nvSpPr>
        <p:spPr>
          <a:xfrm>
            <a:off x="548991" y="5369339"/>
            <a:ext cx="29282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9</a:t>
            </a:r>
            <a:r>
              <a:rPr lang="vi-VN" sz="1600" dirty="0">
                <a:solidFill>
                  <a:schemeClr val="tx1"/>
                </a:solidFill>
              </a:rPr>
              <a:t>. </a:t>
            </a:r>
            <a:r>
              <a:rPr lang="en-US" sz="1600" i="1" dirty="0" err="1">
                <a:solidFill>
                  <a:schemeClr val="tx1"/>
                </a:solidFill>
              </a:rPr>
              <a:t>Hổ</a:t>
            </a:r>
            <a:r>
              <a:rPr lang="vi-VN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tượng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đá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vi-VN" sz="1600" dirty="0">
                <a:solidFill>
                  <a:schemeClr val="tx1"/>
                </a:solidFill>
              </a:rPr>
              <a:t>ở </a:t>
            </a:r>
            <a:r>
              <a:rPr lang="en-US" sz="1600" dirty="0" err="1"/>
              <a:t>lăng</a:t>
            </a:r>
            <a:r>
              <a:rPr lang="en-US" sz="1600" dirty="0"/>
              <a:t> Lê </a:t>
            </a:r>
            <a:r>
              <a:rPr lang="en-US" sz="1600" dirty="0" err="1"/>
              <a:t>Lợi</a:t>
            </a:r>
            <a:r>
              <a:rPr lang="vi-VN" sz="1600" dirty="0">
                <a:solidFill>
                  <a:schemeClr val="tx1"/>
                </a:solidFill>
              </a:rPr>
              <a:t>, tỉnh </a:t>
            </a:r>
            <a:r>
              <a:rPr lang="en-US" sz="1600" dirty="0">
                <a:solidFill>
                  <a:schemeClr val="tx1"/>
                </a:solidFill>
              </a:rPr>
              <a:t>Thanh </a:t>
            </a:r>
            <a:r>
              <a:rPr lang="en-US" sz="1600" dirty="0" err="1">
                <a:solidFill>
                  <a:schemeClr val="tx1"/>
                </a:solidFill>
              </a:rPr>
              <a:t>Hóa</a:t>
            </a:r>
            <a:endParaRPr lang="vi-VN" sz="16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838C25-6800-3ADA-3031-968EDB248C87}"/>
              </a:ext>
            </a:extLst>
          </p:cNvPr>
          <p:cNvSpPr txBox="1"/>
          <p:nvPr/>
        </p:nvSpPr>
        <p:spPr>
          <a:xfrm>
            <a:off x="4097567" y="5369339"/>
            <a:ext cx="44974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10</a:t>
            </a:r>
            <a:r>
              <a:rPr lang="vi-VN" sz="1600" dirty="0">
                <a:solidFill>
                  <a:schemeClr val="tx1"/>
                </a:solidFill>
              </a:rPr>
              <a:t>. </a:t>
            </a:r>
            <a:r>
              <a:rPr lang="en-US" sz="1600" i="1" dirty="0" err="1">
                <a:solidFill>
                  <a:schemeClr val="tx1"/>
                </a:solidFill>
              </a:rPr>
              <a:t>Người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chim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đánh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trống</a:t>
            </a:r>
            <a:r>
              <a:rPr lang="vi-VN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tượng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đá</a:t>
            </a:r>
            <a:r>
              <a:rPr lang="en-US" sz="1600" dirty="0">
                <a:solidFill>
                  <a:schemeClr val="tx1"/>
                </a:solidFill>
              </a:rPr>
              <a:t> ở </a:t>
            </a:r>
            <a:r>
              <a:rPr lang="en-US" sz="1600" dirty="0" err="1">
                <a:solidFill>
                  <a:schemeClr val="tx1"/>
                </a:solidFill>
              </a:rPr>
              <a:t>chùa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Phật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Tích</a:t>
            </a:r>
            <a:r>
              <a:rPr lang="vi-VN" sz="1600" dirty="0">
                <a:solidFill>
                  <a:schemeClr val="tx1"/>
                </a:solidFill>
              </a:rPr>
              <a:t>, tỉnh </a:t>
            </a:r>
            <a:r>
              <a:rPr lang="en-US" sz="1600" dirty="0" err="1">
                <a:solidFill>
                  <a:schemeClr val="tx1"/>
                </a:solidFill>
              </a:rPr>
              <a:t>Bắc</a:t>
            </a:r>
            <a:r>
              <a:rPr lang="en-US" sz="1600" dirty="0">
                <a:solidFill>
                  <a:schemeClr val="tx1"/>
                </a:solidFill>
              </a:rPr>
              <a:t> Ninh</a:t>
            </a:r>
            <a:endParaRPr lang="vi-VN" sz="1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60FA33-C60F-A44D-5FBD-7D65BAA66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089" y="591890"/>
            <a:ext cx="2862006" cy="4419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C96255-98AE-27D3-1A21-9A8F1B307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3624" y="591890"/>
            <a:ext cx="3200847" cy="44011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939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140040-8538-3DA9-610B-F725699D7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801" y="506632"/>
            <a:ext cx="6926538" cy="5844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0702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AD3CAD-C09A-A69B-F2AA-585391646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16" y="812037"/>
            <a:ext cx="9054767" cy="49924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992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2B45D8-CC0E-5BAE-D50E-5D6C432CD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225" y="1440538"/>
            <a:ext cx="7987550" cy="39769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7262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243A11-2A78-EAD7-60A7-F6E24E0A78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971" y="268636"/>
            <a:ext cx="7012057" cy="63207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3484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F5AEF0-454A-703F-4E45-5C9151BB7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161" y="503893"/>
            <a:ext cx="8065678" cy="58502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3444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079443-A2E0-8D48-CFCB-D22329163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12" y="565909"/>
            <a:ext cx="8249776" cy="57261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025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7250"/>
            <a:ext cx="9144001" cy="5166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658" y="1322715"/>
            <a:ext cx="7886700" cy="994172"/>
          </a:xfrm>
        </p:spPr>
        <p:txBody>
          <a:bodyPr>
            <a:normAutofit/>
          </a:bodyPr>
          <a:lstStyle/>
          <a:p>
            <a:r>
              <a:rPr lang="en-US" sz="2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THỂ HIỆN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804" y="2316886"/>
            <a:ext cx="7886700" cy="3263504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847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1F892D-7238-C00C-4ECA-9DD505DAA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" y="452743"/>
            <a:ext cx="9135750" cy="1552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D1A1C7-696D-5738-1B55-28DA66080F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408" y="2005535"/>
            <a:ext cx="2392353" cy="2236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0C0FF8-F951-7EF4-D646-2B1386952A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448" y="4434793"/>
            <a:ext cx="2874272" cy="2258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04B3D5-584F-A635-A3E8-D27630D3F4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7173" y="2005395"/>
            <a:ext cx="3587384" cy="46881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8947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15" y="2052044"/>
            <a:ext cx="7140388" cy="338624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9880" y="1230517"/>
            <a:ext cx="7886700" cy="108921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ĐỒ DÙNG HỌC TẬP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724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E9593C-F590-81BE-5CB7-CB88B3104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" y="1319212"/>
            <a:ext cx="8877300" cy="4219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747B60-598B-3838-84F8-FC0A75DA8A45}"/>
              </a:ext>
            </a:extLst>
          </p:cNvPr>
          <p:cNvSpPr txBox="1"/>
          <p:nvPr/>
        </p:nvSpPr>
        <p:spPr>
          <a:xfrm>
            <a:off x="2001078" y="700091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Sản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phẩm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mĩ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thuật</a:t>
            </a:r>
            <a:r>
              <a:rPr lang="en-US" sz="2400" b="1" i="1" dirty="0">
                <a:solidFill>
                  <a:srgbClr val="FF0000"/>
                </a:solidFill>
              </a:rPr>
              <a:t> 3D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6708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C6BEB5-040B-58DB-2F69-B45DEA1F9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44" y="591999"/>
            <a:ext cx="7895312" cy="5674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7716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9A7FE1-4F50-B493-185A-72979B776C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5948" y="1407883"/>
            <a:ext cx="6732103" cy="52134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97E55-F0D7-A964-38D8-3420BF4E64E7}"/>
              </a:ext>
            </a:extLst>
          </p:cNvPr>
          <p:cNvSpPr txBox="1"/>
          <p:nvPr/>
        </p:nvSpPr>
        <p:spPr>
          <a:xfrm>
            <a:off x="2239617" y="912125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Sản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phẩm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mĩ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thuật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2D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5045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E7FB19-96A5-679E-8582-5B67D3A3CE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58" y="751382"/>
            <a:ext cx="8284884" cy="55699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3323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6765"/>
            <a:ext cx="9144001" cy="5135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446" y="1232297"/>
            <a:ext cx="7886700" cy="994172"/>
          </a:xfrm>
        </p:spPr>
        <p:txBody>
          <a:bodyPr>
            <a:normAutofit/>
          </a:bodyPr>
          <a:lstStyle/>
          <a:p>
            <a:r>
              <a:rPr lang="en-US" sz="2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THẢO LUẬN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9" y="2226469"/>
            <a:ext cx="8155641" cy="3263504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759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7250"/>
            <a:ext cx="9144001" cy="5151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317" y="1386169"/>
            <a:ext cx="7886700" cy="643918"/>
          </a:xfrm>
        </p:spPr>
        <p:txBody>
          <a:bodyPr>
            <a:normAutofit/>
          </a:bodyPr>
          <a:lstStyle/>
          <a:p>
            <a:r>
              <a:rPr lang="en-US" sz="2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VẬN DỤNG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317" y="2226469"/>
            <a:ext cx="7453033" cy="3263504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346" y="2555448"/>
            <a:ext cx="7167743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 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NHIỀU NIỀM VUI!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046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9905" y="1103326"/>
            <a:ext cx="1957270" cy="5214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khởi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9905" y="1838324"/>
            <a:ext cx="7693050" cy="45624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000" b="1" dirty="0">
                <a:solidFill>
                  <a:schemeClr val="tx1"/>
                </a:solidFill>
              </a:rPr>
              <a:t>Trò chơi gợi ý: Điêu khắc đình làng</a:t>
            </a:r>
          </a:p>
          <a:p>
            <a:r>
              <a:rPr lang="vi-VN" sz="2400" dirty="0">
                <a:solidFill>
                  <a:schemeClr val="tx1"/>
                </a:solidFill>
              </a:rPr>
              <a:t>(Thực hiện video clip chiếu các tác phẩm điêu khắc đình làng).</a:t>
            </a:r>
          </a:p>
          <a:p>
            <a:r>
              <a:rPr lang="vi-VN" sz="2400" b="1" dirty="0">
                <a:solidFill>
                  <a:schemeClr val="tx1"/>
                </a:solidFill>
              </a:rPr>
              <a:t>Mục đích: </a:t>
            </a:r>
            <a:r>
              <a:rPr lang="vi-VN" sz="2400" dirty="0">
                <a:solidFill>
                  <a:schemeClr val="tx1"/>
                </a:solidFill>
              </a:rPr>
              <a:t>Học sinh nhận biết ban đầu về điêu khắc đình làng.</a:t>
            </a:r>
          </a:p>
          <a:p>
            <a:r>
              <a:rPr lang="vi-VN" sz="2400" b="1" dirty="0">
                <a:solidFill>
                  <a:schemeClr val="tx1"/>
                </a:solidFill>
              </a:rPr>
              <a:t>Cách chơi:</a:t>
            </a:r>
          </a:p>
          <a:p>
            <a:r>
              <a:rPr lang="vi-VN" sz="2400" dirty="0">
                <a:solidFill>
                  <a:schemeClr val="tx1"/>
                </a:solidFill>
              </a:rPr>
              <a:t>Trong 1 phút, học sinh lựa chọn được những tác phẩm điêu khắc đình làng được chiếu trên video clip.</a:t>
            </a:r>
          </a:p>
          <a:p>
            <a:r>
              <a:rPr lang="vi-VN" sz="2400" dirty="0">
                <a:solidFill>
                  <a:schemeClr val="tx1"/>
                </a:solidFill>
              </a:rPr>
              <a:t>Chọn 5 học sinh có số kết quả và mô tả chính xác để khen thưởng.</a:t>
            </a:r>
          </a:p>
          <a:p>
            <a:r>
              <a:rPr lang="vi-VN" sz="2400" dirty="0">
                <a:solidFill>
                  <a:schemeClr val="tx1"/>
                </a:solidFill>
              </a:rPr>
              <a:t>GV có thể lồng ghép việc giải thích thế nào là điêu khắc đình làng một cách đơn giản.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144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A0FE4B-0785-550E-DBF9-C5657E8BA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152" y="1714260"/>
            <a:ext cx="7849695" cy="34294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7B30D0-709D-A085-95D2-E22815FA3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755" y="1166193"/>
            <a:ext cx="8422490" cy="51683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096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A66158-2613-DC76-6E07-40E8157BE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48" y="426196"/>
            <a:ext cx="8832504" cy="27808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7834E4-9C7F-13F1-C1F6-6F87922669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469" y="3207026"/>
            <a:ext cx="6743601" cy="31018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C68F58-752D-3C29-D5DB-8872C54CA41C}"/>
              </a:ext>
            </a:extLst>
          </p:cNvPr>
          <p:cNvSpPr txBox="1"/>
          <p:nvPr/>
        </p:nvSpPr>
        <p:spPr>
          <a:xfrm>
            <a:off x="265044" y="6308911"/>
            <a:ext cx="81368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3. </a:t>
            </a:r>
            <a:r>
              <a:rPr lang="en-US" sz="1600" i="1" dirty="0" err="1"/>
              <a:t>Đánh</a:t>
            </a:r>
            <a:r>
              <a:rPr lang="en-US" sz="1600" i="1" dirty="0"/>
              <a:t> </a:t>
            </a:r>
            <a:r>
              <a:rPr lang="en-US" sz="1600" i="1" dirty="0" err="1"/>
              <a:t>nhau</a:t>
            </a:r>
            <a:r>
              <a:rPr lang="en-US" sz="1600" i="1" dirty="0"/>
              <a:t> </a:t>
            </a:r>
            <a:r>
              <a:rPr lang="en-US" sz="1600" i="1" dirty="0" err="1"/>
              <a:t>với</a:t>
            </a:r>
            <a:r>
              <a:rPr lang="en-US" sz="1600" i="1" dirty="0"/>
              <a:t> </a:t>
            </a:r>
            <a:r>
              <a:rPr lang="en-US" sz="1600" i="1" dirty="0" err="1"/>
              <a:t>hổ</a:t>
            </a:r>
            <a:r>
              <a:rPr lang="en-US" sz="1600" i="1" dirty="0"/>
              <a:t>, </a:t>
            </a:r>
            <a:r>
              <a:rPr lang="en-US" sz="1600" dirty="0" err="1"/>
              <a:t>chạm</a:t>
            </a:r>
            <a:r>
              <a:rPr lang="en-US" sz="1600" dirty="0"/>
              <a:t> </a:t>
            </a:r>
            <a:r>
              <a:rPr lang="en-US" sz="1600" dirty="0" err="1"/>
              <a:t>khắc</a:t>
            </a:r>
            <a:r>
              <a:rPr lang="en-US" sz="1600" dirty="0"/>
              <a:t> </a:t>
            </a:r>
            <a:r>
              <a:rPr lang="en-US" sz="1600" dirty="0" err="1"/>
              <a:t>gỗ</a:t>
            </a:r>
            <a:r>
              <a:rPr lang="en-US" sz="1600" dirty="0"/>
              <a:t> ở </a:t>
            </a:r>
            <a:r>
              <a:rPr lang="en-US" sz="1600" dirty="0" err="1"/>
              <a:t>đình</a:t>
            </a:r>
            <a:r>
              <a:rPr lang="en-US" sz="1600" dirty="0"/>
              <a:t> </a:t>
            </a:r>
            <a:r>
              <a:rPr lang="en-US" sz="1600" dirty="0" err="1"/>
              <a:t>Chảy</a:t>
            </a:r>
            <a:r>
              <a:rPr lang="en-US" sz="1600" dirty="0"/>
              <a:t>, </a:t>
            </a:r>
            <a:r>
              <a:rPr lang="en-US" sz="1600" dirty="0" err="1"/>
              <a:t>xã</a:t>
            </a:r>
            <a:r>
              <a:rPr lang="en-US" sz="1600" dirty="0"/>
              <a:t> </a:t>
            </a:r>
            <a:r>
              <a:rPr lang="en-US" sz="1600" dirty="0" err="1"/>
              <a:t>Liêm</a:t>
            </a:r>
            <a:r>
              <a:rPr lang="en-US" sz="1600" dirty="0"/>
              <a:t> </a:t>
            </a:r>
            <a:r>
              <a:rPr lang="en-US" sz="1600" dirty="0" err="1"/>
              <a:t>Thuận</a:t>
            </a:r>
            <a:r>
              <a:rPr lang="en-US" sz="1600" dirty="0"/>
              <a:t>, </a:t>
            </a:r>
            <a:r>
              <a:rPr lang="en-US" sz="1600" dirty="0" err="1"/>
              <a:t>huyện</a:t>
            </a:r>
            <a:r>
              <a:rPr lang="en-US" sz="1600" dirty="0"/>
              <a:t> Thanh </a:t>
            </a:r>
            <a:r>
              <a:rPr lang="en-US" sz="1600" dirty="0" err="1"/>
              <a:t>Liêm</a:t>
            </a:r>
            <a:r>
              <a:rPr lang="en-US" sz="1600" dirty="0"/>
              <a:t>, </a:t>
            </a:r>
            <a:r>
              <a:rPr lang="en-US" sz="1600" dirty="0" err="1"/>
              <a:t>tỉnh</a:t>
            </a:r>
            <a:r>
              <a:rPr lang="en-US" sz="1600" dirty="0"/>
              <a:t> Hà Nam </a:t>
            </a:r>
            <a:r>
              <a:rPr lang="vi-VN" sz="1600" dirty="0">
                <a:solidFill>
                  <a:schemeClr val="tx1"/>
                </a:solidFill>
              </a:rPr>
              <a:t> 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775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3DBBE7-A9A8-4391-AE6D-3268A9800E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26752"/>
            <a:ext cx="9135750" cy="42773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EE7167-6651-788E-5667-4ACB30DF9403}"/>
              </a:ext>
            </a:extLst>
          </p:cNvPr>
          <p:cNvSpPr txBox="1"/>
          <p:nvPr/>
        </p:nvSpPr>
        <p:spPr>
          <a:xfrm>
            <a:off x="291548" y="5504074"/>
            <a:ext cx="81368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4. </a:t>
            </a:r>
            <a:r>
              <a:rPr lang="en-US" sz="1600" i="1" dirty="0" err="1">
                <a:solidFill>
                  <a:schemeClr val="tx1"/>
                </a:solidFill>
              </a:rPr>
              <a:t>Chuốc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rượu</a:t>
            </a:r>
            <a:r>
              <a:rPr lang="en-US" sz="1600" i="1" dirty="0"/>
              <a:t>, </a:t>
            </a:r>
            <a:r>
              <a:rPr lang="en-US" sz="1600" dirty="0" err="1"/>
              <a:t>chạm</a:t>
            </a:r>
            <a:r>
              <a:rPr lang="en-US" sz="1600" dirty="0"/>
              <a:t> </a:t>
            </a:r>
            <a:r>
              <a:rPr lang="en-US" sz="1600" dirty="0" err="1"/>
              <a:t>khắc</a:t>
            </a:r>
            <a:r>
              <a:rPr lang="en-US" sz="1600" dirty="0"/>
              <a:t> </a:t>
            </a:r>
            <a:r>
              <a:rPr lang="en-US" sz="1600" dirty="0" err="1"/>
              <a:t>gỗ</a:t>
            </a:r>
            <a:r>
              <a:rPr lang="en-US" sz="1600" dirty="0"/>
              <a:t> ở </a:t>
            </a:r>
            <a:r>
              <a:rPr lang="en-US" sz="1600" dirty="0" err="1"/>
              <a:t>đình</a:t>
            </a:r>
            <a:r>
              <a:rPr lang="en-US" sz="1600" dirty="0"/>
              <a:t> Hoàng </a:t>
            </a:r>
            <a:r>
              <a:rPr lang="en-US" sz="1600" dirty="0" err="1"/>
              <a:t>Xá</a:t>
            </a:r>
            <a:r>
              <a:rPr lang="en-US" sz="1600" dirty="0"/>
              <a:t>, </a:t>
            </a:r>
            <a:r>
              <a:rPr lang="en-US" sz="1600" dirty="0" err="1"/>
              <a:t>thị</a:t>
            </a:r>
            <a:r>
              <a:rPr lang="en-US" sz="1600" dirty="0"/>
              <a:t> </a:t>
            </a:r>
            <a:r>
              <a:rPr lang="en-US" sz="1600" dirty="0" err="1"/>
              <a:t>trấn</a:t>
            </a:r>
            <a:r>
              <a:rPr lang="en-US" sz="1600" dirty="0"/>
              <a:t> Vân </a:t>
            </a:r>
            <a:r>
              <a:rPr lang="en-US" sz="1600" dirty="0" err="1"/>
              <a:t>Đình</a:t>
            </a:r>
            <a:r>
              <a:rPr lang="en-US" sz="1600" dirty="0"/>
              <a:t>, </a:t>
            </a:r>
            <a:r>
              <a:rPr lang="en-US" sz="1600" dirty="0" err="1"/>
              <a:t>huyện</a:t>
            </a:r>
            <a:r>
              <a:rPr lang="en-US" sz="1600" dirty="0"/>
              <a:t> </a:t>
            </a:r>
            <a:r>
              <a:rPr lang="en-US" sz="1600" dirty="0" err="1"/>
              <a:t>Ứng</a:t>
            </a:r>
            <a:r>
              <a:rPr lang="en-US" sz="1600" dirty="0"/>
              <a:t> </a:t>
            </a:r>
            <a:r>
              <a:rPr lang="en-US" sz="1600" dirty="0" err="1"/>
              <a:t>Hòa</a:t>
            </a:r>
            <a:r>
              <a:rPr lang="en-US" sz="1600" dirty="0"/>
              <a:t>, Hà </a:t>
            </a:r>
            <a:r>
              <a:rPr lang="en-US" sz="1600" dirty="0" err="1"/>
              <a:t>Nội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A93657-7646-3837-56D2-ADA4DE56104E}"/>
              </a:ext>
            </a:extLst>
          </p:cNvPr>
          <p:cNvSpPr txBox="1"/>
          <p:nvPr/>
        </p:nvSpPr>
        <p:spPr>
          <a:xfrm>
            <a:off x="715618" y="646040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980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B3D909-BAF1-5072-936B-52E14DC55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95" y="643904"/>
            <a:ext cx="7653389" cy="4269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2D91BA-8348-C92A-656A-613DF22974FD}"/>
              </a:ext>
            </a:extLst>
          </p:cNvPr>
          <p:cNvSpPr txBox="1"/>
          <p:nvPr/>
        </p:nvSpPr>
        <p:spPr>
          <a:xfrm>
            <a:off x="319473" y="5111715"/>
            <a:ext cx="81368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chemeClr val="tx1"/>
                </a:solidFill>
              </a:rPr>
              <a:t>5. </a:t>
            </a:r>
            <a:r>
              <a:rPr lang="vi-VN" sz="1600" i="1" dirty="0">
                <a:solidFill>
                  <a:schemeClr val="tx1"/>
                </a:solidFill>
              </a:rPr>
              <a:t>Người cầm dao nắm đuôi nghê</a:t>
            </a:r>
            <a:r>
              <a:rPr lang="vi-VN" sz="1600" dirty="0">
                <a:solidFill>
                  <a:schemeClr val="tx1"/>
                </a:solidFill>
              </a:rPr>
              <a:t>, chạm khắc gỗ ở đền vua Đinh, xã Trường Yên huyện Hoa Lư tỉnh Ninh Bình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4178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2D91BA-8348-C92A-656A-613DF22974FD}"/>
              </a:ext>
            </a:extLst>
          </p:cNvPr>
          <p:cNvSpPr txBox="1"/>
          <p:nvPr/>
        </p:nvSpPr>
        <p:spPr>
          <a:xfrm>
            <a:off x="319473" y="5111715"/>
            <a:ext cx="81368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6</a:t>
            </a:r>
            <a:r>
              <a:rPr lang="vi-VN" sz="1600" dirty="0">
                <a:solidFill>
                  <a:schemeClr val="tx1"/>
                </a:solidFill>
              </a:rPr>
              <a:t>. </a:t>
            </a:r>
            <a:r>
              <a:rPr lang="en-US" sz="1600" i="1" dirty="0" err="1">
                <a:solidFill>
                  <a:schemeClr val="tx1"/>
                </a:solidFill>
              </a:rPr>
              <a:t>Ngư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ông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chèo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thuyền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bắt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cá</a:t>
            </a:r>
            <a:r>
              <a:rPr lang="vi-VN" sz="1600" dirty="0">
                <a:solidFill>
                  <a:schemeClr val="tx1"/>
                </a:solidFill>
              </a:rPr>
              <a:t>, chạm khắc gỗ ở </a:t>
            </a:r>
            <a:r>
              <a:rPr lang="en-US" sz="1600" dirty="0" err="1">
                <a:solidFill>
                  <a:schemeClr val="tx1"/>
                </a:solidFill>
              </a:rPr>
              <a:t>chùa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Nội</a:t>
            </a:r>
            <a:r>
              <a:rPr lang="vi-VN" sz="1600" dirty="0">
                <a:solidFill>
                  <a:schemeClr val="tx1"/>
                </a:solidFill>
              </a:rPr>
              <a:t>, tỉnh </a:t>
            </a:r>
            <a:r>
              <a:rPr lang="en-US" sz="1600" dirty="0" err="1">
                <a:solidFill>
                  <a:schemeClr val="tx1"/>
                </a:solidFill>
              </a:rPr>
              <a:t>Bắc</a:t>
            </a:r>
            <a:r>
              <a:rPr lang="en-US" sz="1600" dirty="0">
                <a:solidFill>
                  <a:schemeClr val="tx1"/>
                </a:solidFill>
              </a:rPr>
              <a:t> Giang</a:t>
            </a:r>
            <a:endParaRPr lang="vi-VN" sz="1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5786E-1E2B-D396-8BB3-10D7173CC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03" y="1161510"/>
            <a:ext cx="8136835" cy="36114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35331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9C55B4F-8A79-4AB4-803F-092FD00C77C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D\uFFFDp\u001E{BBCE9F92-5495-4881-9656-43F73F00F9D6}&quot;,&quot;C:\\Users\\STD_HP\\Documents\\Zalo Received Files\\LOP 4- KNTT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Ke hoach bai day chu de 1 (lop 4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6883E3-B47D-44D2-8899-7C21D1769E7C}:42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41D52B-D241-4E5E-A6AD-8B07D7AA7A60}:4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54E9F3-FF00-4A9E-8669-6FD417A4011D}:4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8CAD45-EAFE-4319-B56F-106E1257C07F}:43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4959B4-6FA3-43D9-A196-138C549C8610}:36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3D5C72-CA9B-4DD1-AB10-DD17ACB1BCA3}:37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97F071-2FC1-49A6-AABA-4DE2B6A73C53}:42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EE7524-862B-4674-B147-8C23C9A74DEF}:42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949D88-A989-4D5F-B976-7782F453A183}:42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6293E6-238A-4458-9590-F87E143CD9BB}:4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D3CBBC-7CDB-47E5-A022-64ABA0F4B6F0}:43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7024E1-EE78-408C-B766-431567E0C0F6}:42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F3C292-0764-4F1F-A137-AA66267958A9}:43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7E1FAA-E947-4F94-BB34-E441A4375966}:43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0DAAF7-5EFF-4A2F-9C25-B713A8C70DD4}:43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376D64-7A8C-4630-BE06-B2120435DC5F}:43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C53DA1-39E5-4D57-AA27-E47A7E491E82}:44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8A85E3-B5AB-45B2-BED8-3167EF0E4D48}:44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3C8316-E297-40FA-9FBC-9494C9741E07}:4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293A2B-2555-4292-8DFB-F8E7A802E5B2}:4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02D1EC-F695-4ED4-A6A7-B021B97DCCB3}:3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708ED9-9137-4FD6-BC36-900C9B0E3A93}:3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B00748-8642-4392-B685-ADA1F70284D7}:3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41BC63-F664-42BE-8EEE-5BD91C56E4AE}:37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BC6576-4BD6-4193-9AC2-280283BC4F2D}:37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D318FD-D8DE-4B57-A825-548D4A8C0CF3}:42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1100</TotalTime>
  <Words>410</Words>
  <Application>Microsoft Office PowerPoint</Application>
  <PresentationFormat>On-screen Show (4:3)</PresentationFormat>
  <Paragraphs>64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 TRƯỜNG TIỂU BÁT TRANG</vt:lpstr>
      <vt:lpstr>                                CHUẨN BỊ ĐỒ DÙNG HỌC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THỂ HIỆN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THẢO LUẬN</vt:lpstr>
      <vt:lpstr>IV. VẬN DỤNG</vt:lpstr>
      <vt:lpstr>TIẾT HỌC CỦA CHÚNG TA ĐẾN ĐÂY LÀ KẾT THÚC   CHÚC CÁC EM NHIỀU NIỀM VUI!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 hoach bai day chu de 1 (lop 4)</dc:title>
  <dc:creator>Windows User</dc:creator>
  <cp:lastModifiedBy>STD_HP</cp:lastModifiedBy>
  <cp:revision>147</cp:revision>
  <dcterms:created xsi:type="dcterms:W3CDTF">2021-01-29T04:19:07Z</dcterms:created>
  <dcterms:modified xsi:type="dcterms:W3CDTF">2024-09-27T09:13:46Z</dcterms:modified>
</cp:coreProperties>
</file>