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 id="2147483672" r:id="rId2"/>
    <p:sldMasterId id="2147483684" r:id="rId3"/>
    <p:sldMasterId id="2147483710" r:id="rId4"/>
    <p:sldMasterId id="2147483724" r:id="rId5"/>
  </p:sldMasterIdLst>
  <p:notesMasterIdLst>
    <p:notesMasterId r:id="rId14"/>
  </p:notesMasterIdLst>
  <p:sldIdLst>
    <p:sldId id="257" r:id="rId6"/>
    <p:sldId id="283" r:id="rId7"/>
    <p:sldId id="284" r:id="rId8"/>
    <p:sldId id="285" r:id="rId9"/>
    <p:sldId id="286" r:id="rId10"/>
    <p:sldId id="287" r:id="rId11"/>
    <p:sldId id="288" r:id="rId12"/>
    <p:sldId id="28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486" autoAdjust="0"/>
  </p:normalViewPr>
  <p:slideViewPr>
    <p:cSldViewPr snapToGrid="0">
      <p:cViewPr varScale="1">
        <p:scale>
          <a:sx n="65" d="100"/>
          <a:sy n="65" d="100"/>
        </p:scale>
        <p:origin x="90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3659D5-1263-49DE-97F1-D16BDA4D4DF4}"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574689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pPr/>
              <a:t>4</a:t>
            </a:fld>
            <a:endParaRPr lang="en-US"/>
          </a:p>
        </p:txBody>
      </p:sp>
    </p:spTree>
    <p:extLst>
      <p:ext uri="{BB962C8B-B14F-4D97-AF65-F5344CB8AC3E}">
        <p14:creationId xmlns:p14="http://schemas.microsoft.com/office/powerpoint/2010/main" val="3188340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3" y="0"/>
            <a:ext cx="12191999" cy="6858000"/>
          </a:xfrm>
          <a:prstGeom prst="rect">
            <a:avLst/>
          </a:prstGeom>
        </p:spPr>
      </p:pic>
    </p:spTree>
    <p:extLst>
      <p:ext uri="{BB962C8B-B14F-4D97-AF65-F5344CB8AC3E}">
        <p14:creationId xmlns:p14="http://schemas.microsoft.com/office/powerpoint/2010/main" val="699098756"/>
      </p:ext>
    </p:extLst>
  </p:cSld>
  <p:clrMapOvr>
    <a:masterClrMapping/>
  </p:clrMapOvr>
  <p:transition spd="slow"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pPr/>
              <a:t>11/16/2024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pPr/>
              <a:t>11/16/2024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pPr/>
              <a:t>11/16/2024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pPr/>
              <a:t>11/16/2024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6.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pPr/>
              <a:t>11/16/2024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3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11/16/2024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mp3"/><Relationship Id="rId7" Type="http://schemas.openxmlformats.org/officeDocument/2006/relationships/image" Target="../media/image8.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11.png"/><Relationship Id="rId4" Type="http://schemas.openxmlformats.org/officeDocument/2006/relationships/slideLayout" Target="../slideLayouts/slideLayout12.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2497392-F581-43E5-8BBF-5BB63BCB3850}"/>
              </a:ext>
            </a:extLst>
          </p:cNvPr>
          <p:cNvPicPr>
            <a:picLocks noChangeAspect="1"/>
          </p:cNvPicPr>
          <p:nvPr/>
        </p:nvPicPr>
        <p:blipFill rotWithShape="1">
          <a:blip r:embed="rId6">
            <a:extLst>
              <a:ext uri="{28A0092B-C50C-407E-A947-70E740481C1C}">
                <a14:useLocalDpi xmlns:a14="http://schemas.microsoft.com/office/drawing/2010/main" val="0"/>
              </a:ext>
            </a:extLst>
          </a:blip>
          <a:srcRect l="17601" t="61811" r="22876" b="725"/>
          <a:stretch/>
        </p:blipFill>
        <p:spPr>
          <a:xfrm>
            <a:off x="3128180" y="4487704"/>
            <a:ext cx="8837581" cy="2380109"/>
          </a:xfrm>
          <a:prstGeom prst="rect">
            <a:avLst/>
          </a:prstGeom>
        </p:spPr>
      </p:pic>
      <p:pic>
        <p:nvPicPr>
          <p:cNvPr id="3" name="图片 2">
            <a:extLst>
              <a:ext uri="{FF2B5EF4-FFF2-40B4-BE49-F238E27FC236}">
                <a16:creationId xmlns:a16="http://schemas.microsoft.com/office/drawing/2014/main" id="{85FFDF4C-53F5-4CCB-905F-A5787B57B634}"/>
              </a:ext>
            </a:extLst>
          </p:cNvPr>
          <p:cNvPicPr>
            <a:picLocks noChangeAspect="1"/>
          </p:cNvPicPr>
          <p:nvPr/>
        </p:nvPicPr>
        <p:blipFill rotWithShape="1">
          <a:blip r:embed="rId7">
            <a:extLst>
              <a:ext uri="{28A0092B-C50C-407E-A947-70E740481C1C}">
                <a14:useLocalDpi xmlns:a14="http://schemas.microsoft.com/office/drawing/2010/main" val="0"/>
              </a:ext>
            </a:extLst>
          </a:blip>
          <a:srcRect l="4305" t="5109" r="29408" b="32774"/>
          <a:stretch/>
        </p:blipFill>
        <p:spPr>
          <a:xfrm>
            <a:off x="392867" y="414871"/>
            <a:ext cx="11406266" cy="4616823"/>
          </a:xfrm>
          <a:prstGeom prst="rect">
            <a:avLst/>
          </a:prstGeom>
        </p:spPr>
      </p:pic>
      <p:pic>
        <p:nvPicPr>
          <p:cNvPr id="10" name="图片 9">
            <a:extLst>
              <a:ext uri="{FF2B5EF4-FFF2-40B4-BE49-F238E27FC236}">
                <a16:creationId xmlns:a16="http://schemas.microsoft.com/office/drawing/2014/main" id="{1D73C2A3-D074-4E7C-9965-5A5DB75DD18B}"/>
              </a:ext>
            </a:extLst>
          </p:cNvPr>
          <p:cNvPicPr>
            <a:picLocks noChangeAspect="1"/>
          </p:cNvPicPr>
          <p:nvPr/>
        </p:nvPicPr>
        <p:blipFill rotWithShape="1">
          <a:blip r:embed="rId8">
            <a:extLst>
              <a:ext uri="{28A0092B-C50C-407E-A947-70E740481C1C}">
                <a14:useLocalDpi xmlns:a14="http://schemas.microsoft.com/office/drawing/2010/main" val="0"/>
              </a:ext>
            </a:extLst>
          </a:blip>
          <a:srcRect t="55220" r="78499"/>
          <a:stretch/>
        </p:blipFill>
        <p:spPr>
          <a:xfrm>
            <a:off x="15083" y="3900608"/>
            <a:ext cx="3277997" cy="2948912"/>
          </a:xfrm>
          <a:prstGeom prst="rect">
            <a:avLst/>
          </a:prstGeom>
        </p:spPr>
      </p:pic>
      <p:pic>
        <p:nvPicPr>
          <p:cNvPr id="2" name="5c6abf3318997">
            <a:hlinkClick r:id="" action="ppaction://media"/>
            <a:extLst>
              <a:ext uri="{FF2B5EF4-FFF2-40B4-BE49-F238E27FC236}">
                <a16:creationId xmlns:a16="http://schemas.microsoft.com/office/drawing/2014/main" id="{BB48CF0A-4E8B-4A4D-924F-82FE0D5CB276}"/>
              </a:ext>
            </a:extLst>
          </p:cNvPr>
          <p:cNvPicPr>
            <a:picLocks noChangeAspect="1"/>
          </p:cNvPicPr>
          <p:nvPr>
            <a:audioFile r:link="rId2"/>
            <p:extLst>
              <p:ext uri="{DAA4B4D4-6D71-4841-9C94-3DE7FCFB9230}">
                <p14:media xmlns:p14="http://schemas.microsoft.com/office/powerpoint/2010/main" r:embed="rId3">
                  <p14:trim st="40883" end="36025.2"/>
                </p14:media>
              </p:ext>
            </p:extLst>
          </p:nvPr>
        </p:nvPicPr>
        <p:blipFill>
          <a:blip r:embed="rId9"/>
          <a:stretch>
            <a:fillRect/>
          </a:stretch>
        </p:blipFill>
        <p:spPr>
          <a:xfrm>
            <a:off x="-1322312" y="2024964"/>
            <a:ext cx="244145" cy="244145"/>
          </a:xfrm>
          <a:prstGeom prst="rect">
            <a:avLst/>
          </a:prstGeom>
        </p:spPr>
      </p:pic>
      <p:sp>
        <p:nvSpPr>
          <p:cNvPr id="11" name="TextBox 10">
            <a:extLst>
              <a:ext uri="{FF2B5EF4-FFF2-40B4-BE49-F238E27FC236}">
                <a16:creationId xmlns:a16="http://schemas.microsoft.com/office/drawing/2014/main" id="{F8435247-6858-F72B-A614-F5EDF4626EA6}"/>
              </a:ext>
            </a:extLst>
          </p:cNvPr>
          <p:cNvSpPr txBox="1"/>
          <p:nvPr/>
        </p:nvSpPr>
        <p:spPr>
          <a:xfrm flipH="1">
            <a:off x="3293080" y="1849396"/>
            <a:ext cx="5869251" cy="1107996"/>
          </a:xfrm>
          <a:prstGeom prst="rect">
            <a:avLst/>
          </a:prstGeom>
          <a:noFill/>
        </p:spPr>
        <p:txBody>
          <a:bodyPr wrap="square">
            <a:spAutoFit/>
          </a:bodyPr>
          <a:lstStyle/>
          <a:p>
            <a:pPr algn="ctr"/>
            <a:r>
              <a:rPr lang="en-US" sz="66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Bài</a:t>
            </a:r>
            <a:r>
              <a:rPr lang="en-US" sz="66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17 : </a:t>
            </a:r>
            <a:r>
              <a:rPr lang="en-US" sz="66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Gọi</a:t>
            </a:r>
            <a:r>
              <a:rPr lang="en-US" sz="66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en-US" sz="6600" b="1" dirty="0" err="1">
                <a:solidFill>
                  <a:srgbClr val="0000FF"/>
                </a:solidFill>
                <a:latin typeface="Arial-Rounded" panose="020B0500000000000000" pitchFamily="34" charset="0"/>
                <a:ea typeface="Arial-Rounded" panose="020B0500000000000000" pitchFamily="34" charset="0"/>
                <a:cs typeface="Arial-Rounded" panose="020B0500000000000000" pitchFamily="34" charset="0"/>
              </a:rPr>
              <a:t>bạn</a:t>
            </a:r>
            <a:endParaRPr lang="en-US" sz="6600" b="1"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A483C0A6-5504-3976-FA73-29FE7D6D4731}"/>
              </a:ext>
            </a:extLst>
          </p:cNvPr>
          <p:cNvPicPr>
            <a:picLocks noChangeAspect="1"/>
          </p:cNvPicPr>
          <p:nvPr/>
        </p:nvPicPr>
        <p:blipFill>
          <a:blip r:embed="rId10"/>
          <a:stretch>
            <a:fillRect/>
          </a:stretch>
        </p:blipFill>
        <p:spPr>
          <a:xfrm>
            <a:off x="11145310" y="92806"/>
            <a:ext cx="820450" cy="804008"/>
          </a:xfrm>
          <a:prstGeom prst="rect">
            <a:avLst/>
          </a:prstGeom>
        </p:spPr>
      </p:pic>
    </p:spTree>
    <p:custDataLst>
      <p:tags r:id="rId1"/>
    </p:custDataLst>
    <p:extLst>
      <p:ext uri="{BB962C8B-B14F-4D97-AF65-F5344CB8AC3E}">
        <p14:creationId xmlns:p14="http://schemas.microsoft.com/office/powerpoint/2010/main" val="2324343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500"/>
                            </p:stCondLst>
                            <p:childTnLst>
                              <p:par>
                                <p:cTn id="15" presetID="31"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anim calcmode="lin" valueType="num">
                                      <p:cBhvr>
                                        <p:cTn id="19" dur="1000" fill="hold"/>
                                        <p:tgtEl>
                                          <p:spTgt spid="11"/>
                                        </p:tgtEl>
                                        <p:attrNameLst>
                                          <p:attrName>style.rotation</p:attrName>
                                        </p:attrNameLst>
                                      </p:cBhvr>
                                      <p:tavLst>
                                        <p:tav tm="0">
                                          <p:val>
                                            <p:fltVal val="90"/>
                                          </p:val>
                                        </p:tav>
                                        <p:tav tm="100000">
                                          <p:val>
                                            <p:fltVal val="0"/>
                                          </p:val>
                                        </p:tav>
                                      </p:tavLst>
                                    </p:anim>
                                    <p:animEffect transition="in" filter="fade">
                                      <p:cBhvr>
                                        <p:cTn id="20" dur="1000"/>
                                        <p:tgtEl>
                                          <p:spTgt spid="11"/>
                                        </p:tgtEl>
                                      </p:cBhvr>
                                    </p:animEffect>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hold" display="0">
                  <p:stCondLst>
                    <p:cond delay="indefinite"/>
                  </p:stCondLst>
                  <p:endCondLst>
                    <p:cond evt="onStopAudio" delay="0">
                      <p:tgtEl>
                        <p:sldTgt/>
                      </p:tgtEl>
                    </p:cond>
                  </p:endCondLst>
                </p:cTn>
                <p:tgtEl>
                  <p:spTgt spid="2"/>
                </p:tgtEl>
              </p:cMediaNode>
            </p:audio>
          </p:childTnLst>
        </p:cTn>
      </p:par>
    </p:tnLst>
    <p:bldLst>
      <p:bldP spid="11" grpId="0"/>
    </p:bldLst>
  </p:timing>
  <p:extLst>
    <p:ext uri="{E180D4A7-C9FB-4DFB-919C-405C955672EB}">
      <p14:showEvtLst xmlns:p14="http://schemas.microsoft.com/office/powerpoint/2010/main">
        <p14:playEvt time="0"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4</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spTree>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019935" y="-75565"/>
            <a:ext cx="8151495" cy="7008495"/>
          </a:xfrm>
          <a:prstGeom prst="rect">
            <a:avLst/>
          </a:prstGeom>
        </p:spPr>
      </p:pic>
      <p:sp>
        <p:nvSpPr>
          <p:cNvPr id="4" name="Cloud Callout 3"/>
          <p:cNvSpPr/>
          <p:nvPr/>
        </p:nvSpPr>
        <p:spPr>
          <a:xfrm>
            <a:off x="9087485" y="354965"/>
            <a:ext cx="3114040" cy="2069465"/>
          </a:xfrm>
          <a:prstGeom prst="cloud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Khung cảnh xung quanh như thế nào?</a:t>
            </a:r>
          </a:p>
        </p:txBody>
      </p:sp>
      <p:sp>
        <p:nvSpPr>
          <p:cNvPr id="5" name="Cloud Callout 4"/>
          <p:cNvSpPr/>
          <p:nvPr/>
        </p:nvSpPr>
        <p:spPr>
          <a:xfrm>
            <a:off x="-396240" y="365125"/>
            <a:ext cx="3114040" cy="2069465"/>
          </a:xfrm>
          <a:prstGeom prst="cloudCallout">
            <a:avLst>
              <a:gd name="adj1" fmla="val 26712"/>
              <a:gd name="adj2" fmla="val 71816"/>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latin typeface="Arial-Rounded" panose="020B0500000000000000" pitchFamily="34" charset="0"/>
                <a:cs typeface="Arial-Rounded" panose="020B0500000000000000" pitchFamily="34" charset="0"/>
              </a:rPr>
              <a:t>Nhân vật trong tranh là ai?</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Chọn kể 1-2 đoạn của câu chuyện theo tranh</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159635" y="2099310"/>
            <a:ext cx="8246110" cy="291084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Từ xa xưa trong rừng thẳm có hai bạn bê vàng và dê trắng chơi rất thân với nhau. Hàng ngày hai bạn cùng nhau chơi đùa, ca hát bên bờ suối.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18490"/>
            <a:ext cx="10515600" cy="1325563"/>
          </a:xfrm>
        </p:spPr>
        <p:txBody>
          <a:bodyPr>
            <a:normAutofit/>
          </a:bodyPr>
          <a:lstStyle/>
          <a:p>
            <a:r>
              <a:rPr lang="en-US">
                <a:latin typeface="Arial-Rounded" panose="020B0500000000000000" pitchFamily="34" charset="0"/>
                <a:cs typeface="Arial-Rounded" panose="020B0500000000000000" pitchFamily="34" charset="0"/>
              </a:rPr>
              <a:t>Kể tiếp đoạn kết của câu chuyện theo ý của em</a:t>
            </a:r>
          </a:p>
        </p:txBody>
      </p:sp>
      <p:sp>
        <p:nvSpPr>
          <p:cNvPr id="3" name="Content Placeholder 2"/>
          <p:cNvSpPr>
            <a:spLocks noGrp="1"/>
          </p:cNvSpPr>
          <p:nvPr>
            <p:ph idx="1"/>
          </p:nvPr>
        </p:nvSpPr>
        <p:spPr/>
        <p:txBody>
          <a:bodyPr/>
          <a:lstStyle/>
          <a:p>
            <a:endParaRPr lang="en-US"/>
          </a:p>
        </p:txBody>
      </p:sp>
      <p:sp>
        <p:nvSpPr>
          <p:cNvPr id="4" name="Rounded Rectangle 3"/>
          <p:cNvSpPr/>
          <p:nvPr/>
        </p:nvSpPr>
        <p:spPr>
          <a:xfrm>
            <a:off x="2008505" y="2099310"/>
            <a:ext cx="8528050" cy="396557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Đến bây giờ dê trắng vẫn đi khắp nơi tìm bạn. Đi đến đâu dê trắng cũng hỏi mọi người xem có thấy bạn bê vàng không. Cuối cùng bác Voi chỉ cho dê trắng rằng bê vàng đang ăn cỏ cạnh bờ suối bên kia. Dê trắng vội chạy tới, 2 bạn gặp nhau vừng mừng vừa tủi.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688465" y="1226185"/>
            <a:ext cx="8509635" cy="1867535"/>
          </a:xfrm>
          <a:prstGeom prst="rect">
            <a:avLst/>
          </a:prstGeom>
        </p:spPr>
      </p:pic>
      <p:sp>
        <p:nvSpPr>
          <p:cNvPr id="5" name="Rounded Rectangle 4"/>
          <p:cNvSpPr/>
          <p:nvPr/>
        </p:nvSpPr>
        <p:spPr>
          <a:xfrm>
            <a:off x="2809240" y="3488690"/>
            <a:ext cx="6712585" cy="208978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a:latin typeface="Arial-Rounded" panose="020B0500000000000000" pitchFamily="34" charset="0"/>
                <a:cs typeface="Arial-Rounded" panose="020B0500000000000000" pitchFamily="34" charset="0"/>
              </a:rPr>
              <a:t>Đôi bạn bê vàng và bê trắng có một tình bạn thật đáng quý. Em rất ngưỡng mộ!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CEF6E011-FD2E-4D37-B9CC-610A14263060}:257"/>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172</Words>
  <Application>Microsoft Office PowerPoint</Application>
  <PresentationFormat>Widescreen</PresentationFormat>
  <Paragraphs>16</Paragraphs>
  <Slides>8</Slides>
  <Notes>4</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8</vt:i4>
      </vt:variant>
    </vt:vector>
  </HeadingPairs>
  <TitlesOfParts>
    <vt:vector size="20" baseType="lpstr">
      <vt:lpstr>Microsoft YaHei</vt:lpstr>
      <vt:lpstr>Arial</vt:lpstr>
      <vt:lpstr>Arial Rounded MT Bold</vt:lpstr>
      <vt:lpstr>Arial-Rounded</vt:lpstr>
      <vt:lpstr>Calibri</vt:lpstr>
      <vt:lpstr>Calibri Light</vt:lpstr>
      <vt:lpstr>Times New Roman</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Chọn kể 1-2 đoạn của câu chuyện theo tranh</vt:lpstr>
      <vt:lpstr>Kể tiếp đoạn kết của câu chuyện theo ý của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Windows</dc:creator>
  <cp:lastModifiedBy>Windows</cp:lastModifiedBy>
  <cp:revision>15</cp:revision>
  <dcterms:created xsi:type="dcterms:W3CDTF">2021-05-26T04:27:49Z</dcterms:created>
  <dcterms:modified xsi:type="dcterms:W3CDTF">2024-11-16T15:26:41Z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