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0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1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theme/theme13.xml" ContentType="application/vnd.openxmlformats-officedocument.theme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10" r:id="rId5"/>
    <p:sldMasterId id="2147483722" r:id="rId6"/>
    <p:sldMasterId id="2147483734" r:id="rId7"/>
    <p:sldMasterId id="2147483746" r:id="rId8"/>
    <p:sldMasterId id="2147483760" r:id="rId9"/>
    <p:sldMasterId id="2147483774" r:id="rId10"/>
    <p:sldMasterId id="2147483788" r:id="rId11"/>
    <p:sldMasterId id="2147483802" r:id="rId12"/>
    <p:sldMasterId id="2147483816" r:id="rId13"/>
    <p:sldMasterId id="2147483830" r:id="rId14"/>
    <p:sldMasterId id="2147483842" r:id="rId15"/>
  </p:sldMasterIdLst>
  <p:notesMasterIdLst>
    <p:notesMasterId r:id="rId31"/>
  </p:notesMasterIdLst>
  <p:sldIdLst>
    <p:sldId id="271" r:id="rId16"/>
    <p:sldId id="257" r:id="rId17"/>
    <p:sldId id="258" r:id="rId18"/>
    <p:sldId id="259" r:id="rId19"/>
    <p:sldId id="260" r:id="rId20"/>
    <p:sldId id="261" r:id="rId21"/>
    <p:sldId id="262" r:id="rId22"/>
    <p:sldId id="263" r:id="rId23"/>
    <p:sldId id="264" r:id="rId24"/>
    <p:sldId id="265" r:id="rId25"/>
    <p:sldId id="266" r:id="rId26"/>
    <p:sldId id="267" r:id="rId27"/>
    <p:sldId id="268" r:id="rId28"/>
    <p:sldId id="269" r:id="rId29"/>
    <p:sldId id="270" r:id="rId30"/>
  </p:sldIdLst>
  <p:sldSz cx="12192000" cy="6858000"/>
  <p:notesSz cx="6858000" cy="9144000"/>
  <p:custDataLst>
    <p:tags r:id="rId3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5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6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tags" Target="tags/tag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ACC94-AB92-494A-90A2-3258705F51C6}" type="datetimeFigureOut">
              <a:rPr lang="en-US" smtClean="0"/>
              <a:t>11/29/2024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1E277-D0C2-47D1-929B-7573F92256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190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3643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49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6313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27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2797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328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2B162E-F920-4511-832F-006A16C91FE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300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27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621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630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99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40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0230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14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1E277-D0C2-47D1-929B-7573F922566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282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88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910626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06144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04577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64103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88981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978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73130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812723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76423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488103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71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9087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993304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614301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31370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335685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35380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08795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2854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7106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91676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427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3279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56997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002304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914732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727155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40128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93456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87618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9766747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791452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041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895967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39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70048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888377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837225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910837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74426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723989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567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7654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0876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68287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95872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8026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77333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8953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154267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65089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9335517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63958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1692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5543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84448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850082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54310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1489073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84881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22340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67271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4115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6848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362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68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10217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2603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6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7051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463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62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728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5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681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9520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469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614152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06006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4262357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39141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426740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5290121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600357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513243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3478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3296232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3358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95217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642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51005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4597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142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6126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510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42995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71985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4888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48267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2668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22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8682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2459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28563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926276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73616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0455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3834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6695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79014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56787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4062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0529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30794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783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36264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51881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15320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880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4213445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721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07645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815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690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9705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7690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856070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05903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2028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121154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850602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749980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2634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410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3257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84961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70458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11622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395738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524509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90664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86059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88028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5213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6684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580680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02184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8350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49963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44" y="198033"/>
            <a:ext cx="11823312" cy="6461933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499797" y="318559"/>
            <a:ext cx="10972800" cy="466064"/>
          </a:xfrm>
        </p:spPr>
        <p:txBody>
          <a:bodyPr>
            <a:noAutofit/>
          </a:bodyPr>
          <a:lstStyle>
            <a:lvl1pPr algn="l">
              <a:defRPr sz="2665" b="0" i="0">
                <a:solidFill>
                  <a:schemeClr val="tx1">
                    <a:lumMod val="85000"/>
                    <a:lumOff val="15000"/>
                  </a:schemeClr>
                </a:solidFill>
                <a:latin typeface="方正卡通简体" panose="03000509000000000000" pitchFamily="65" charset="-122"/>
                <a:ea typeface="方正卡通简体" panose="03000509000000000000" pitchFamily="65" charset="-122"/>
              </a:defRPr>
            </a:lvl1pPr>
          </a:lstStyle>
          <a:p>
            <a:r>
              <a:rPr lang="zh-CN" altLang="en-US" dirty="0"/>
              <a:t>第一部分  点击此处输入您的标题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组合 7"/>
          <p:cNvGrpSpPr/>
          <p:nvPr userDrawn="1"/>
        </p:nvGrpSpPr>
        <p:grpSpPr>
          <a:xfrm>
            <a:off x="11232571" y="6282448"/>
            <a:ext cx="958165" cy="384043"/>
            <a:chOff x="8424428" y="4716750"/>
            <a:chExt cx="718624" cy="288032"/>
          </a:xfrm>
          <a:solidFill>
            <a:srgbClr val="BFBFBF"/>
          </a:solidFill>
        </p:grpSpPr>
        <p:sp>
          <p:nvSpPr>
            <p:cNvPr id="9" name="圆角矩形 8"/>
            <p:cNvSpPr/>
            <p:nvPr userDrawn="1"/>
          </p:nvSpPr>
          <p:spPr>
            <a:xfrm>
              <a:off x="8424428" y="4716750"/>
              <a:ext cx="468052" cy="288032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矩形 9"/>
            <p:cNvSpPr/>
            <p:nvPr userDrawn="1"/>
          </p:nvSpPr>
          <p:spPr>
            <a:xfrm>
              <a:off x="8820472" y="4948014"/>
              <a:ext cx="322580" cy="5676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11" name="TextBox 10"/>
          <p:cNvSpPr txBox="1"/>
          <p:nvPr userDrawn="1"/>
        </p:nvSpPr>
        <p:spPr>
          <a:xfrm>
            <a:off x="11300685" y="6248767"/>
            <a:ext cx="485140" cy="4203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E71900-10A2-4CC6-8A82-1659C4480C15}" type="slidenum">
              <a:rPr kumimoji="0" lang="zh-CN" altLang="en-US" sz="2135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2135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763516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56213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3904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28471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70759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739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570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608095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0085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79157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2501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248882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492401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0037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2658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422137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1421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224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277135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35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380951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971975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262774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89295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18456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42036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908471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187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slideLayout" Target="../slideLayouts/slideLayout117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30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9.xml"/><Relationship Id="rId13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4.xml"/><Relationship Id="rId7" Type="http://schemas.openxmlformats.org/officeDocument/2006/relationships/slideLayout" Target="../slideLayouts/slideLayout138.xml"/><Relationship Id="rId12" Type="http://schemas.openxmlformats.org/officeDocument/2006/relationships/slideLayout" Target="../slideLayouts/slideLayout143.xml"/><Relationship Id="rId2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132.xml"/><Relationship Id="rId6" Type="http://schemas.openxmlformats.org/officeDocument/2006/relationships/slideLayout" Target="../slideLayouts/slideLayout137.xml"/><Relationship Id="rId11" Type="http://schemas.openxmlformats.org/officeDocument/2006/relationships/slideLayout" Target="../slideLayouts/slideLayout142.xml"/><Relationship Id="rId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41.xml"/><Relationship Id="rId4" Type="http://schemas.openxmlformats.org/officeDocument/2006/relationships/slideLayout" Target="../slideLayouts/slideLayout135.xml"/><Relationship Id="rId9" Type="http://schemas.openxmlformats.org/officeDocument/2006/relationships/slideLayout" Target="../slideLayouts/slideLayout140.xml"/><Relationship Id="rId1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5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60.xml"/><Relationship Id="rId7" Type="http://schemas.openxmlformats.org/officeDocument/2006/relationships/slideLayout" Target="../slideLayouts/slideLayout164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9.xml"/><Relationship Id="rId1" Type="http://schemas.openxmlformats.org/officeDocument/2006/relationships/slideLayout" Target="../slideLayouts/slideLayout158.xml"/><Relationship Id="rId6" Type="http://schemas.openxmlformats.org/officeDocument/2006/relationships/slideLayout" Target="../slideLayouts/slideLayout163.xml"/><Relationship Id="rId11" Type="http://schemas.openxmlformats.org/officeDocument/2006/relationships/slideLayout" Target="../slideLayouts/slideLayout168.xml"/><Relationship Id="rId5" Type="http://schemas.openxmlformats.org/officeDocument/2006/relationships/slideLayout" Target="../slideLayouts/slideLayout162.xml"/><Relationship Id="rId10" Type="http://schemas.openxmlformats.org/officeDocument/2006/relationships/slideLayout" Target="../slideLayouts/slideLayout167.xml"/><Relationship Id="rId4" Type="http://schemas.openxmlformats.org/officeDocument/2006/relationships/slideLayout" Target="../slideLayouts/slideLayout161.xml"/><Relationship Id="rId9" Type="http://schemas.openxmlformats.org/officeDocument/2006/relationships/slideLayout" Target="../slideLayouts/slideLayout16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528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52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154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  <p:sldLayoutId id="214748380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459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6070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54D79-588C-414F-9935-D85D2666634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4EC328-9116-4993-92C0-623125586BF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cs typeface="+mn-cs"/>
            </a:endParaRPr>
          </a:p>
        </p:txBody>
      </p:sp>
      <p:pic>
        <p:nvPicPr>
          <p:cNvPr id="7" name="图片 7" descr="444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8256" y="381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  <p:sldLayoutId id="2147483836" r:id="rId6"/>
    <p:sldLayoutId id="2147483837" r:id="rId7"/>
    <p:sldLayoutId id="2147483838" r:id="rId8"/>
    <p:sldLayoutId id="2147483839" r:id="rId9"/>
    <p:sldLayoutId id="2147483840" r:id="rId10"/>
    <p:sldLayoutId id="2147483841" r:id="rId11"/>
  </p:sldLayoutIdLst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04906D-DA3E-41B7-A897-9BDA8499F881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FA884BE-33A6-4129-B5A6-D5B143C710D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63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5467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9661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496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64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014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274D81-BE9C-4C9D-8371-8BC208C7A872}" type="datetimeFigureOut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2024/11/29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D5F6FF-76A1-4CE1-A727-BAA53E4938F6}" type="slidenum">
              <a:rPr kumimoji="0" lang="zh-CN" alt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9282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602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983328-5D9C-4CDA-A4B0-8F0932BA2C1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11/29/2024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CCEE447-4DD9-425C-BEC0-5EA12C7BC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3837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69.xml"/><Relationship Id="rId1" Type="http://schemas.openxmlformats.org/officeDocument/2006/relationships/tags" Target="../tags/tag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4.xml"/><Relationship Id="rId1" Type="http://schemas.openxmlformats.org/officeDocument/2006/relationships/tags" Target="../tags/tag11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17.xml"/><Relationship Id="rId1" Type="http://schemas.openxmlformats.org/officeDocument/2006/relationships/tags" Target="../tags/tag1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30.xml"/><Relationship Id="rId1" Type="http://schemas.openxmlformats.org/officeDocument/2006/relationships/tags" Target="../tags/tag13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43.xml"/><Relationship Id="rId1" Type="http://schemas.openxmlformats.org/officeDocument/2006/relationships/tags" Target="../tags/tag14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56.xml"/><Relationship Id="rId1" Type="http://schemas.openxmlformats.org/officeDocument/2006/relationships/tags" Target="../tags/tag15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58.xml"/><Relationship Id="rId1" Type="http://schemas.openxmlformats.org/officeDocument/2006/relationships/tags" Target="../tags/tag16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13.GIF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5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5.xml"/><Relationship Id="rId1" Type="http://schemas.openxmlformats.org/officeDocument/2006/relationships/tags" Target="../tags/tag6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48.xml"/><Relationship Id="rId1" Type="http://schemas.openxmlformats.org/officeDocument/2006/relationships/tags" Target="../tags/tag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9.xml"/><Relationship Id="rId1" Type="http://schemas.openxmlformats.org/officeDocument/2006/relationships/tags" Target="../tags/tag8.xml"/><Relationship Id="rId5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0.xml"/><Relationship Id="rId1" Type="http://schemas.openxmlformats.org/officeDocument/2006/relationships/tags" Target="../tags/tag9.xml"/><Relationship Id="rId5" Type="http://schemas.openxmlformats.org/officeDocument/2006/relationships/image" Target="../media/image25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81.xml"/><Relationship Id="rId1" Type="http://schemas.openxmlformats.org/officeDocument/2006/relationships/tags" Target="../tags/tag10.xml"/><Relationship Id="rId5" Type="http://schemas.openxmlformats.org/officeDocument/2006/relationships/image" Target="../media/image2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screen"/>
          <a:srcRect r="1773"/>
          <a:stretch>
            <a:fillRect/>
          </a:stretch>
        </p:blipFill>
        <p:spPr>
          <a:xfrm>
            <a:off x="-11511" y="3927336"/>
            <a:ext cx="12203511" cy="30044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5" cstate="screen"/>
          <a:srcRect l="1020" b="5828"/>
          <a:stretch>
            <a:fillRect/>
          </a:stretch>
        </p:blipFill>
        <p:spPr>
          <a:xfrm>
            <a:off x="28241" y="4782626"/>
            <a:ext cx="12188826" cy="214915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44495" y="4204133"/>
            <a:ext cx="11936455" cy="27862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329060" y="56598"/>
            <a:ext cx="1525010" cy="27297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02855" y="2059644"/>
            <a:ext cx="1001973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Bài</a:t>
            </a:r>
            <a:r>
              <a:rPr kumimoji="0" lang="en-US" sz="6600" b="1" i="0" u="none" strike="noStrike" kern="1200" cap="none" spc="0" normalizeH="0" baseline="0" noProof="0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iCiel Mijas" panose="02000506000000020004" pitchFamily="50" charset="0"/>
                <a:ea typeface="+mn-ea"/>
                <a:cs typeface="+mn-cs"/>
              </a:rPr>
              <a:t> 11: Hoạt động mua bán hàng hóa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2228417" y="463800"/>
            <a:ext cx="8381593" cy="111431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Chủ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đề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3: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Cộng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đồng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địa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phương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9035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2" grpId="0" bldLvl="0" animBg="1"/>
      <p:bldP spid="2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19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3.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Vì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sao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cần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lựa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chọn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hàng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hóa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trước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khi</a:t>
            </a:r>
            <a:r>
              <a:rPr lang="en-US" b="1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b="1" dirty="0" err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mua</a:t>
            </a:r>
            <a:endParaRPr lang="en-US" b="1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3231418" y="2446948"/>
            <a:ext cx="6339205" cy="3458845"/>
          </a:xfrm>
          <a:prstGeom prst="cloud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đảm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bảo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phù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hợp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sở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thích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842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thực hành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74363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845310" y="993775"/>
            <a:ext cx="85712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Lên kế hoạch mua đồ dùng học tập cho năm học mới</a:t>
            </a:r>
          </a:p>
        </p:txBody>
      </p:sp>
      <p:graphicFrame>
        <p:nvGraphicFramePr>
          <p:cNvPr id="3" name="Table 2"/>
          <p:cNvGraphicFramePr/>
          <p:nvPr/>
        </p:nvGraphicFramePr>
        <p:xfrm>
          <a:off x="1127760" y="2421255"/>
          <a:ext cx="9984740" cy="31489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61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96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96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9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1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Tên đồ dùng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Số lượng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4000"/>
                        <a:t>Nơi mua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435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407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 sz="4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7884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vận dụng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1040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955343" y="624132"/>
            <a:ext cx="106043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Để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xuất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lựa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chọn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một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392072" y="1653539"/>
            <a:ext cx="9826388" cy="290481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Về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lượng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giá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cả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hàng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hóa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136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16" y="-221890"/>
            <a:ext cx="10413485" cy="728944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611863" y="4428367"/>
            <a:ext cx="52526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Củng cố bài học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491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Click="0">
        <p15:prstTrans prst="airplane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794" y="278889"/>
            <a:ext cx="8809795" cy="193574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06914" y="2716398"/>
            <a:ext cx="318643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0" i="0" u="none" strike="noStrike" kern="1200" cap="none" spc="0" normalizeH="0" baseline="0" noProof="0">
                <a:ln w="9525">
                  <a:noFill/>
                </a:ln>
                <a:solidFill>
                  <a:srgbClr val="FC6E5B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/>
                <a:ea typeface="方正卡通简体" panose="03000509000000000000" pitchFamily="65" charset="-122"/>
                <a:cs typeface="+mn-cs"/>
              </a:rPr>
              <a:t>Tiết 2</a:t>
            </a:r>
            <a:endParaRPr kumimoji="0" lang="zh-CN" altLang="en-US" sz="9600" b="0" i="0" u="none" strike="noStrike" kern="1200" cap="none" spc="0" normalizeH="0" baseline="0" noProof="0" dirty="0">
              <a:ln w="9525">
                <a:noFill/>
              </a:ln>
              <a:solidFill>
                <a:srgbClr val="FC6E5B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9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92767" y="4650317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9" descr="10004015438746072987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1862" flipH="1">
            <a:off x="12496801" y="5925277"/>
            <a:ext cx="1322916" cy="132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60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819717" y="3124200"/>
            <a:ext cx="711200" cy="71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00603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9245" flipH="1">
            <a:off x="1043855" y="4535759"/>
            <a:ext cx="1279101" cy="1359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2727" y="555172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8" descr="200712419435657_1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9748" y="2214501"/>
            <a:ext cx="6731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4699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20" dur="4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0.00017 2.59259E-6 C -0.02673 -0.01605 -0.10139 -0.0784 -0.15885 -0.0963 C -0.21632 -0.1142 -0.27083 -0.10926 -0.34375 -0.10741 C -0.41684 -0.10556 -0.51319 -0.11389 -0.59635 -0.08519 C -0.67934 -0.05648 -0.73211 0.04074 -0.84323 0.06543 C -0.95434 0.09012 -1.17534 0.06358 -1.26267 0.06296 " pathEditMode="relative" rAng="0" ptsTypes="aaaaaa">
                                      <p:cBhvr>
                                        <p:cTn id="22" dur="4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125" y="-1204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animMotion origin="layout" path="M 3.33333E-6 4.81481E-6 C -0.02066 -0.00093 -0.08525 -0.00031 -0.12361 -0.00463 C -0.16198 -0.00896 -0.16268 0.02283 -0.23073 -0.02624 C -0.29879 -0.07531 -0.4375 -0.19538 -0.53229 -0.29908 C -0.62726 -0.40278 -0.72934 -0.52717 -0.80104 -0.64908 C -0.87275 -0.77099 -0.92882 -0.95124 -0.9625 -1.03056 " pathEditMode="relative" rAng="0" ptsTypes="aaaaaa">
                                      <p:cBhvr>
                                        <p:cTn id="24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125" y="-50401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3" presetClass="entr" presetSubtype="36" fill="hold" grpId="0" nodeType="withEffect">
                                  <p:stCondLst>
                                    <p:cond delay="47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88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fill="hold" nodeType="withEffect">
                                  <p:stCondLst>
                                    <p:cond delay="9800"/>
                                  </p:stCondLst>
                                  <p:childTnLst>
                                    <p:animMotion origin="layout" path="M -8.33333E-7 -4.19753E-6 C 0.0191 -0.00092 0.03837 0.00154 0.05729 -0.0037 C 0.0599 -0.00432 0.06198 -0.00833 0.06459 -0.00926 C 0.07118 -0.01142 0.07778 -0.01173 0.08438 -0.01296 C 0.10538 -0.02222 0.1257 -0.03518 0.14688 -0.04259 C 0.15452 -0.04846 0.16163 -0.05185 0.16875 -0.05926 C 0.17222 -0.06296 0.17917 -0.07037 0.17917 -0.07037 C 0.18195 -0.10895 0.18941 -0.11636 0.20417 -0.14259 C 0.21702 -0.16543 0.23212 -0.18271 0.24584 -0.2037 C 0.25278 -0.21451 0.26163 -0.22099 0.26875 -0.23148 C 0.27934 -0.24722 0.29358 -0.26204 0.30729 -0.26667 C 0.32031 -0.28055 0.33386 -0.29413 0.34792 -0.3037 C 0.35382 -0.30802 0.35643 -0.31265 0.3625 -0.31512 C 0.38212 -0.33858 0.40886 -0.35988 0.43229 -0.36667 C 0.4382 -0.37222 0.4434 -0.37438 0.45 -0.37623 C 0.46788 -0.38796 0.4875 -0.3963 0.50625 -0.40185 C 0.51997 -0.4142 0.53594 -0.41759 0.55104 -0.42253 C 0.56077 -0.43086 0.57205 -0.43333 0.58229 -0.44074 C 0.59254 -0.44784 0.60174 -0.46111 0.6125 -0.46481 C 0.62327 -0.47623 0.6408 -0.49815 0.64896 -0.51667 C 0.65399 -0.52809 0.65886 -0.53981 0.66459 -0.55 C 0.66684 -0.56234 0.66389 -0.54907 0.66875 -0.56111 C 0.67379 -0.57376 0.67899 -0.6037 0.68542 -0.61111 C 0.6875 -0.62037 0.6882 -0.62438 0.69271 -0.62963 C 0.69757 -0.65586 0.71511 -0.68518 0.72604 -0.70185 C 0.73195 -0.7108 0.73403 -0.71883 0.74167 -0.72407 C 0.75104 -0.74599 0.73872 -0.72037 0.74896 -0.73333 C 0.75035 -0.73518 0.7507 -0.73858 0.75209 -0.74074 C 0.75486 -0.74537 0.75868 -0.74784 0.76146 -0.75185 C 0.76771 -0.76142 0.77344 -0.77284 0.78021 -0.78148 C 0.78715 -0.79012 0.79011 -0.78951 0.79688 -0.7963 C 0.80278 -0.80216 0.80834 -0.80926 0.81459 -0.81481 C 0.81684 -0.82099 0.82292 -0.83148 0.82292 -0.83148 C 0.82639 -0.85 0.8316 -0.84753 0.83542 -0.86111 " pathEditMode="relative" ptsTypes="fffffffffffffffffffffffffffffffffA">
                                      <p:cBhvr>
                                        <p:cTn id="37" dur="5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156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4" dur="4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93827E-7 C 0.04479 -0.0216 0.08246 -0.08704 0.13055 -0.10772 C 0.17951 -0.12778 0.22535 -0.12562 0.29219 -0.12346 C 0.35937 -0.1213 0.45139 -0.08611 0.53246 -0.09506 C 0.61389 -0.10401 0.71076 -0.12685 0.77899 -0.17716 C 0.84722 -0.22747 0.89253 -0.29475 0.94219 -0.3963 C 0.99184 -0.49784 1.04861 -0.70525 1.07656 -0.78642 " pathEditMode="relative" rAng="0" ptsTypes="aaaaaaa">
                                      <p:cBhvr>
                                        <p:cTn id="46" dur="4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819" y="-393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e-na-di-sieu-thi-1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477770" y="274320"/>
            <a:ext cx="7560310" cy="524637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175000" y="5649595"/>
            <a:ext cx="6166485" cy="8216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Trò chơi đi siêu thị mua sắm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81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65" y="1755457"/>
            <a:ext cx="109728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Chia lớp thành 2 đội. Lần lượt lên bảng ghi: Hàng thực phẩm, Đồ dùng học tập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Các đội chơi lần lượt viết lên bảng tên hàng hóa vào phần bảng của đội mình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Đội nào viết được nhiều hơn là đội chiến thắng</a:t>
            </a:r>
            <a:b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n-US" sz="311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- Thời gian: 10 phút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665345" y="0"/>
            <a:ext cx="2494915" cy="6997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Luật chơi</a:t>
            </a:r>
          </a:p>
        </p:txBody>
      </p:sp>
      <p:graphicFrame>
        <p:nvGraphicFramePr>
          <p:cNvPr id="6" name="Table 5"/>
          <p:cNvGraphicFramePr/>
          <p:nvPr/>
        </p:nvGraphicFramePr>
        <p:xfrm>
          <a:off x="1960880" y="4095115"/>
          <a:ext cx="853249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STT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Hàng thực phẩm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/>
                        <a:t>Đồ dùng học tập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6776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981161" y="2022035"/>
            <a:ext cx="8736458" cy="2055304"/>
            <a:chOff x="7019" y="5598"/>
            <a:chExt cx="6358" cy="1378"/>
          </a:xfrm>
        </p:grpSpPr>
        <p:sp>
          <p:nvSpPr>
            <p:cNvPr id="19" name="任意多边形 18"/>
            <p:cNvSpPr/>
            <p:nvPr/>
          </p:nvSpPr>
          <p:spPr>
            <a:xfrm>
              <a:off x="7117" y="6476"/>
              <a:ext cx="6260" cy="500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  <a:cs typeface="+mn-ea"/>
                <a:sym typeface="字魂59号-创粗黑" panose="00000500000000000000" pitchFamily="2" charset="-122"/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019" y="5598"/>
              <a:ext cx="6260" cy="618"/>
            </a:xfrm>
            <a:prstGeom prst="rect">
              <a:avLst/>
            </a:prstGeom>
            <a:solidFill>
              <a:srgbClr val="FFDB4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Hoạt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động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Times New Roman" panose="02020603050405020304" charset="0"/>
                  <a:ea typeface="字魂59号-创粗黑" panose="00000500000000000000" pitchFamily="2" charset="-122"/>
                  <a:cs typeface="Times New Roman" panose="02020603050405020304" charset="0"/>
                  <a:sym typeface="字魂59号-创粗黑" panose="00000500000000000000" pitchFamily="2" charset="-122"/>
                </a:rPr>
                <a:t> khám 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字魂59号-创粗黑" panose="00000500000000000000" pitchFamily="2" charset="-122"/>
                <a:cs typeface="Times New Roman" panose="02020603050405020304" charset="0"/>
                <a:sym typeface="字魂59号-创粗黑" panose="00000500000000000000" pitchFamily="2" charset="-122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300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:wheel spokes="8"/>
      </p:transition>
    </mc:Choice>
    <mc:Fallback xmlns="">
      <p:transition spd="slow" advClick="0" advTm="3713">
        <p:wheel spokes="8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1">
            <a:extLst>
              <a:ext uri="{FF2B5EF4-FFF2-40B4-BE49-F238E27FC236}">
                <a16:creationId xmlns:a16="http://schemas.microsoft.com/office/drawing/2014/main" id="{F20F53F7-B344-4AE1-AC84-665077B59B91}"/>
              </a:ext>
            </a:extLst>
          </p:cNvPr>
          <p:cNvSpPr txBox="1"/>
          <p:nvPr/>
        </p:nvSpPr>
        <p:spPr>
          <a:xfrm>
            <a:off x="2333772" y="229870"/>
            <a:ext cx="861235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Hoạt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diễn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ra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đâu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380CEA70-044D-44AC-B759-758C3A0B01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838200" y="913130"/>
            <a:ext cx="4991100" cy="27203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3E1CC7-1BDD-495B-97FE-BF0B5122AF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6970" y="1054100"/>
            <a:ext cx="4709160" cy="24384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762889-DAB4-4DEF-BC2B-42B8E3C1D8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360" y="3825875"/>
            <a:ext cx="4854575" cy="25527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A4870B5-12D5-4020-84EB-7CE8D9C2CE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36970" y="3973830"/>
            <a:ext cx="4591050" cy="21958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89052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">
            <a:extLst>
              <a:ext uri="{FF2B5EF4-FFF2-40B4-BE49-F238E27FC236}">
                <a16:creationId xmlns:a16="http://schemas.microsoft.com/office/drawing/2014/main" id="{3CCC8D8C-C41C-40A4-AF5A-AC21441D0EC9}"/>
              </a:ext>
            </a:extLst>
          </p:cNvPr>
          <p:cNvSpPr txBox="1"/>
          <p:nvPr/>
        </p:nvSpPr>
        <p:spPr>
          <a:xfrm>
            <a:off x="1699895" y="436245"/>
            <a:ext cx="9236075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điểm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này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5E070F32-CCEF-4131-B366-8D467D95DA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3895" y="1677670"/>
            <a:ext cx="6390005" cy="4596765"/>
          </a:xfrm>
          <a:prstGeom prst="rect">
            <a:avLst/>
          </a:prstGeom>
        </p:spPr>
      </p:pic>
      <p:sp>
        <p:nvSpPr>
          <p:cNvPr id="6" name="Rounded Rectangular Callout 8">
            <a:extLst>
              <a:ext uri="{FF2B5EF4-FFF2-40B4-BE49-F238E27FC236}">
                <a16:creationId xmlns:a16="http://schemas.microsoft.com/office/drawing/2014/main" id="{383AD5D2-26BB-4B16-B8D0-143108B8E5AB}"/>
              </a:ext>
            </a:extLst>
          </p:cNvPr>
          <p:cNvSpPr/>
          <p:nvPr/>
        </p:nvSpPr>
        <p:spPr>
          <a:xfrm>
            <a:off x="587375" y="2139315"/>
            <a:ext cx="2636520" cy="2444750"/>
          </a:xfrm>
          <a:prstGeom prst="wedgeRoundRectCallou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hóa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ở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siêu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thị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được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trưng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bày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rất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khoa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học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gọn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gàng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ngăn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nắp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, chia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thành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từng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quầy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riêng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en-US" sz="2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biệt</a:t>
            </a: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73289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2BF453-A743-48E5-8C79-55A946B838E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7475" y="440690"/>
            <a:ext cx="7046595" cy="4604385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A618EF57-00F6-47D6-9755-3EF480C30389}"/>
              </a:ext>
            </a:extLst>
          </p:cNvPr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Ở chợ hàng hóa được bày bán rất đa dạng các loại mặt hàng thịt cá, rau củ... Khi mua có thể trả giá.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2638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 t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560320" y="253365"/>
            <a:ext cx="7211060" cy="469646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214370" y="5182870"/>
            <a:ext cx="5730875" cy="1166495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Ở chợ nổi, hàng hóa được sắp xếp trên các thuyền, ghe... mọi người mua bán với nhau ngay trên sông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0612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CE_TITLE" val="TNXH Bài 11 Hoạt động mua bán hàng hóa (Tiết 2)"/>
  <p:tag name="ISPRING_ULTRA_SCORM_COURSE_ID" val="A9442C7C-5CC4-4E53-9C9E-1189A15E3FD5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_UNSAVED" val="[[&quot;\uFFFD{þ{57711438-EF1A-43C4-99B2-5C2A2DAF8811}&quot;,&quot;C:\\Users\\STD-QUYNH ^^\\Documents\\Presentations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TNXH Bài 11 Hoạt động mua bán hàng hóa (Tiết 2)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3F3436E-12C0-4F3A-83C6-5AE0ED707EA5}:26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D2CD20B-5285-46EC-B854-C055CE19FCF8}:26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643D461-060C-4F3C-BC3B-DAEC3686E41E}:26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B657CD49-6DC6-4795-A164-71D1DD39EBE9}:2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42C43EF-56F6-44EB-A3E4-B59217109C66}:26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6653380-1546-4A56-8CC2-47947E8BC3EB}:26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C4FBE7E-7510-4282-BAF5-1D9CBA15B055}:27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4A963AC-2809-40F6-B4B5-A0386543C8CB}:27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AB74AEF-0CB3-4025-A317-B0F7C7BCDF4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5E56B17-3DBA-4FF8-90FE-7F28DD4BE08F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9111901-0AD9-4C27-99F7-3971FCEFC4C9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6E61C712-6855-47CB-83D1-26E381E0535E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4B954FD-389F-4583-B2D1-2B7A505767E0}:26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DC41B4B-F7FA-4A42-949B-BB832974DCF2}: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4749E0-8CF5-4BBA-8364-2DA8DCD6A973}:263"/>
</p:tagLst>
</file>

<file path=ppt/theme/theme1.xml><?xml version="1.0" encoding="utf-8"?>
<a:theme xmlns:a="http://schemas.openxmlformats.org/drawingml/2006/main" name="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主题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5_Office 主题​​">
  <a:themeElements>
    <a:clrScheme name="四色华丽色系">
      <a:dk1>
        <a:sysClr val="windowText" lastClr="000000"/>
      </a:dk1>
      <a:lt1>
        <a:sysClr val="window" lastClr="FFFFFF"/>
      </a:lt1>
      <a:dk2>
        <a:srgbClr val="2F2F2F"/>
      </a:dk2>
      <a:lt2>
        <a:srgbClr val="FFFFF4"/>
      </a:lt2>
      <a:accent1>
        <a:srgbClr val="FC6E5B"/>
      </a:accent1>
      <a:accent2>
        <a:srgbClr val="FBC75D"/>
      </a:accent2>
      <a:accent3>
        <a:srgbClr val="66BFBC"/>
      </a:accent3>
      <a:accent4>
        <a:srgbClr val="8CC066"/>
      </a:accent4>
      <a:accent5>
        <a:srgbClr val="3F3F3F"/>
      </a:accent5>
      <a:accent6>
        <a:srgbClr val="262626"/>
      </a:accent6>
      <a:hlink>
        <a:srgbClr val="00D5D5"/>
      </a:hlink>
      <a:folHlink>
        <a:srgbClr val="DD00DD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296</Words>
  <Application>Microsoft Office PowerPoint</Application>
  <PresentationFormat>Widescreen</PresentationFormat>
  <Paragraphs>44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15</vt:i4>
      </vt:variant>
    </vt:vector>
  </HeadingPairs>
  <TitlesOfParts>
    <vt:vector size="41" baseType="lpstr">
      <vt:lpstr>Microsoft YaHei</vt:lpstr>
      <vt:lpstr>宋体</vt:lpstr>
      <vt:lpstr>Arial</vt:lpstr>
      <vt:lpstr>Calibri</vt:lpstr>
      <vt:lpstr>Calibri Light</vt:lpstr>
      <vt:lpstr>等线</vt:lpstr>
      <vt:lpstr>iCiel Mijas</vt:lpstr>
      <vt:lpstr>黑体</vt:lpstr>
      <vt:lpstr>Times New Roman</vt:lpstr>
      <vt:lpstr>字魂59号-创粗黑</vt:lpstr>
      <vt:lpstr>方正卡通简体</vt:lpstr>
      <vt:lpstr>Office 主题​​</vt:lpstr>
      <vt:lpstr>1_Office 主题​​</vt:lpstr>
      <vt:lpstr>2_Office 主题​​</vt:lpstr>
      <vt:lpstr>2_Office Theme</vt:lpstr>
      <vt:lpstr>3_Office 主题​​</vt:lpstr>
      <vt:lpstr>4_Office 主题​​</vt:lpstr>
      <vt:lpstr>5_Office 主题​​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主题</vt:lpstr>
      <vt:lpstr>Office Theme</vt:lpstr>
      <vt:lpstr>PowerPoint Presentation</vt:lpstr>
      <vt:lpstr>PowerPoint Presentation</vt:lpstr>
      <vt:lpstr>PowerPoint Presentation</vt:lpstr>
      <vt:lpstr>- Chia lớp thành 2 đội. Lần lượt lên bảng ghi: Hàng thực phẩm, Đồ dùng học tập - Các đội chơi lần lượt viết lên bảng tên hàng hóa vào phần bảng của đội mình - Đội nào viết được nhiều hơn là đội chiến thắng - Thời gian: 10 phút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3. Vì sao cần lựa chọn hàng hóa trước khi mua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TNXH Bài 11 Hoạt động mua bán hàng hóa (Tiết 2)</dc:title>
  <dc:creator>STD-QUYNH ^^</dc:creator>
  <cp:lastModifiedBy>STD-QUYNH ^^</cp:lastModifiedBy>
  <cp:revision>2</cp:revision>
  <dcterms:created xsi:type="dcterms:W3CDTF">2024-11-29T14:12:19Z</dcterms:created>
  <dcterms:modified xsi:type="dcterms:W3CDTF">2024-11-29T14:16:39Z</dcterms:modified>
</cp:coreProperties>
</file>