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353" r:id="rId3"/>
    <p:sldId id="356" r:id="rId4"/>
    <p:sldId id="357" r:id="rId5"/>
    <p:sldId id="358" r:id="rId6"/>
    <p:sldId id="360" r:id="rId7"/>
    <p:sldId id="333" r:id="rId8"/>
    <p:sldId id="297" r:id="rId9"/>
    <p:sldId id="317" r:id="rId10"/>
  </p:sldIdLst>
  <p:sldSz cx="18288000" cy="10287000"/>
  <p:notesSz cx="6858000" cy="9144000"/>
  <p:embeddedFontLst>
    <p:embeddedFont>
      <p:font typeface="Open Sans Light" panose="020B0604020202020204" charset="0"/>
      <p:regular r:id="rId12"/>
      <p:italic r:id="rId13"/>
    </p:embeddedFont>
    <p:embeddedFont>
      <p:font typeface="Sigmar One" panose="020B0604020202020204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Black" panose="020B0604020202020204" charset="0"/>
      <p:bold r:id="rId19"/>
      <p:boldItalic r:id="rId20"/>
    </p:embeddedFont>
    <p:embeddedFont>
      <p:font typeface="#9Slide03 AmpleSoft Bold" panose="020B0604020202020204" charset="0"/>
      <p:regular r:id="rId21"/>
    </p:embeddedFont>
    <p:embeddedFont>
      <p:font typeface="Open Sans Extrabold" panose="020B0604020202020204" charset="0"/>
      <p:bold r:id="rId22"/>
      <p:boldItalic r:id="rId23"/>
    </p:embeddedFont>
    <p:embeddedFont>
      <p:font typeface="Open Sans Semibold" panose="020B0604020202020204" charset="0"/>
      <p:bold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5A"/>
    <a:srgbClr val="FFFF66"/>
    <a:srgbClr val="008000"/>
    <a:srgbClr val="FDEADA"/>
    <a:srgbClr val="F77BA5"/>
    <a:srgbClr val="4B8070"/>
    <a:srgbClr val="6C80BA"/>
    <a:srgbClr val="D9C59C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hông có Kiểu, Không có Lướ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Kiểu Có chủ đề 2 - Màu chủ đề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Kiểu Có chủ đề 1 - Màu chủ đề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Kiểu Có chủ đề 1 - Màu chủ đề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551" autoAdjust="0"/>
  </p:normalViewPr>
  <p:slideViewPr>
    <p:cSldViewPr>
      <p:cViewPr varScale="1">
        <p:scale>
          <a:sx n="47" d="100"/>
          <a:sy n="47" d="100"/>
        </p:scale>
        <p:origin x="7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02T01:09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9C0C-BB17-4AA0-8252-42264B2C3B1E}" type="datetimeFigureOut">
              <a:rPr lang="en-US" smtClean="0"/>
              <a:t>5/10/2024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9C060-03AA-4C03-B1A4-881930BE6E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5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ustomXml" Target="../ink/ink1.xm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124D9F50-2AFF-4F43-89EF-36F5DAEA87B3}"/>
              </a:ext>
            </a:extLst>
          </p:cNvPr>
          <p:cNvSpPr txBox="1"/>
          <p:nvPr/>
        </p:nvSpPr>
        <p:spPr>
          <a:xfrm>
            <a:off x="4876800" y="1721810"/>
            <a:ext cx="10014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Tự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nhiên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và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xã</a:t>
            </a:r>
            <a:r>
              <a:rPr lang="en-US" sz="600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igmar One" panose="00000500000000000000" pitchFamily="2" charset="0"/>
              </a:rPr>
              <a:t>hội</a:t>
            </a:r>
            <a:endParaRPr lang="en-US" sz="600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F06E4551-C084-DA54-822B-B633C220FFC0}"/>
                  </a:ext>
                </a:extLst>
              </p14:cNvPr>
              <p14:cNvContentPartPr/>
              <p14:nvPr/>
            </p14:nvContentPartPr>
            <p14:xfrm>
              <a:off x="1757160" y="6329070"/>
              <a:ext cx="3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F06E4551-C084-DA54-822B-B633C220FF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8160" y="632007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Lưu đồ: Hiển thị 6">
            <a:extLst>
              <a:ext uri="{FF2B5EF4-FFF2-40B4-BE49-F238E27FC236}">
                <a16:creationId xmlns:a16="http://schemas.microsoft.com/office/drawing/2014/main" id="{F356E558-61AE-40D0-3495-862349CD55EA}"/>
              </a:ext>
            </a:extLst>
          </p:cNvPr>
          <p:cNvSpPr/>
          <p:nvPr/>
        </p:nvSpPr>
        <p:spPr>
          <a:xfrm>
            <a:off x="2590800" y="2908189"/>
            <a:ext cx="12082271" cy="2370231"/>
          </a:xfrm>
          <a:prstGeom prst="flowChartDisplay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#9Slide03 AmpleSoft Bold" panose="020B0604020202020204" charset="0"/>
              </a:rPr>
              <a:t>HOẠT ĐỘNG SẢN XUẤT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#9Slide03 AmpleSoft Bold" panose="020B0604020202020204" charset="0"/>
              </a:rPr>
              <a:t>THỦ CÔNG VÀ CÔNG NGHIỆP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#9Slide03 AmpleSoft Bold" panose="020B0604020202020204" charset="0"/>
              </a:rPr>
              <a:t> ( </a:t>
            </a:r>
            <a:r>
              <a:rPr lang="en-US" sz="4800" b="1" dirty="0" smtClean="0">
                <a:solidFill>
                  <a:schemeClr val="bg1"/>
                </a:solidFill>
                <a:latin typeface="#9Slide03 AmpleSoft Bold" panose="020B0604020202020204" charset="0"/>
              </a:rPr>
              <a:t>TIẾT 2 </a:t>
            </a:r>
            <a:r>
              <a:rPr lang="en-US" sz="4800" b="1" dirty="0">
                <a:solidFill>
                  <a:schemeClr val="bg1"/>
                </a:solidFill>
                <a:latin typeface="#9Slide03 AmpleSoft Bold" panose="020B0604020202020204" charset="0"/>
              </a:rPr>
              <a:t>)</a:t>
            </a:r>
            <a:endParaRPr lang="vi-VN" sz="4800" b="1" dirty="0">
              <a:solidFill>
                <a:schemeClr val="bg1"/>
              </a:solidFill>
              <a:latin typeface="#9Slide03 AmpleSoft Bold" panose="020B0604020202020204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C47BE86-7D55-9BB3-59FF-D7B4C5EB679E}"/>
              </a:ext>
            </a:extLst>
          </p:cNvPr>
          <p:cNvSpPr/>
          <p:nvPr/>
        </p:nvSpPr>
        <p:spPr>
          <a:xfrm>
            <a:off x="1905000" y="2737473"/>
            <a:ext cx="2910321" cy="267117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unito Black" panose="00000A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  10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anose="00000A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7" name="Hình ảnh 16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81386720-7682-5C61-7690-60D96365E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720" y="6329070"/>
            <a:ext cx="5104679" cy="3803735"/>
          </a:xfrm>
          <a:prstGeom prst="rect">
            <a:avLst/>
          </a:prstGeom>
        </p:spPr>
      </p:pic>
      <p:pic>
        <p:nvPicPr>
          <p:cNvPr id="20" name="Hình ảnh 19" descr="Ảnh có chứa đồ chơi&#10;&#10;Mô tả được tạo tự động">
            <a:extLst>
              <a:ext uri="{FF2B5EF4-FFF2-40B4-BE49-F238E27FC236}">
                <a16:creationId xmlns:a16="http://schemas.microsoft.com/office/drawing/2014/main" id="{4733BA43-A4BE-6610-8373-1AFEB6E640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6134100"/>
            <a:ext cx="4191000" cy="29426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E2B8F-A60A-FB5D-3DAF-2DC5334F307B}"/>
              </a:ext>
            </a:extLst>
          </p:cNvPr>
          <p:cNvSpPr txBox="1"/>
          <p:nvPr/>
        </p:nvSpPr>
        <p:spPr>
          <a:xfrm>
            <a:off x="2971800" y="342900"/>
            <a:ext cx="13608183" cy="1314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</a:rPr>
              <a:t>1. Nói tên hoạt động sản xuất công nghiệp trong mỗi hình và cho biết hoạt động đỏ làm ra sản phẩm gì.</a:t>
            </a:r>
          </a:p>
        </p:txBody>
      </p:sp>
      <p:pic>
        <p:nvPicPr>
          <p:cNvPr id="15" name="Hình ảnh 6">
            <a:extLst>
              <a:ext uri="{FF2B5EF4-FFF2-40B4-BE49-F238E27FC236}">
                <a16:creationId xmlns:a16="http://schemas.microsoft.com/office/drawing/2014/main" id="{79400BAC-806A-9F27-AB81-5E5D3CA82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" y="57912"/>
            <a:ext cx="2615927" cy="1314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77627E-8172-A325-7C57-D3AADFCBA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" y="3095332"/>
            <a:ext cx="4475848" cy="6999384"/>
          </a:xfrm>
          <a:prstGeom prst="rect">
            <a:avLst/>
          </a:prstGeom>
        </p:spPr>
      </p:pic>
      <p:sp>
        <p:nvSpPr>
          <p:cNvPr id="17" name="Cloud 5">
            <a:extLst>
              <a:ext uri="{FF2B5EF4-FFF2-40B4-BE49-F238E27FC236}">
                <a16:creationId xmlns:a16="http://schemas.microsoft.com/office/drawing/2014/main" id="{D6C33DE2-63DC-750E-F4AB-058F48856A66}"/>
              </a:ext>
            </a:extLst>
          </p:cNvPr>
          <p:cNvSpPr/>
          <p:nvPr/>
        </p:nvSpPr>
        <p:spPr>
          <a:xfrm rot="21221114">
            <a:off x="661069" y="3757836"/>
            <a:ext cx="4545871" cy="2771327"/>
          </a:xfrm>
          <a:prstGeom prst="cloud">
            <a:avLst/>
          </a:prstGeom>
          <a:solidFill>
            <a:schemeClr val="bg1"/>
          </a:solidFill>
          <a:ln w="28575">
            <a:noFill/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Thảo</a:t>
            </a:r>
            <a:r>
              <a:rPr lang="en-US" sz="4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luận</a:t>
            </a:r>
            <a:r>
              <a:rPr lang="en-US" sz="4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cặp</a:t>
            </a:r>
            <a:r>
              <a:rPr lang="en-US" sz="48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đôi</a:t>
            </a:r>
            <a:endParaRPr lang="en-US" sz="48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  <p:pic>
        <p:nvPicPr>
          <p:cNvPr id="20" name="Picture 19" descr="Shape, square&#10;&#10;Description automatically generated">
            <a:extLst>
              <a:ext uri="{FF2B5EF4-FFF2-40B4-BE49-F238E27FC236}">
                <a16:creationId xmlns:a16="http://schemas.microsoft.com/office/drawing/2014/main" id="{47337AE0-3F2D-C304-97BD-42C81E827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08" y="1485900"/>
            <a:ext cx="13532167" cy="860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Hình ảnh 5">
            <a:extLst>
              <a:ext uri="{FF2B5EF4-FFF2-40B4-BE49-F238E27FC236}">
                <a16:creationId xmlns:a16="http://schemas.microsoft.com/office/drawing/2014/main" id="{F82459D1-AB76-1843-0670-69081195AB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4" r="2729"/>
          <a:stretch/>
        </p:blipFill>
        <p:spPr>
          <a:xfrm>
            <a:off x="5414437" y="2476499"/>
            <a:ext cx="11120963" cy="708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3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363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Hình ảnh 4">
            <a:extLst>
              <a:ext uri="{FF2B5EF4-FFF2-40B4-BE49-F238E27FC236}">
                <a16:creationId xmlns:a16="http://schemas.microsoft.com/office/drawing/2014/main" id="{F5B5ACA0-74CF-A52B-82A4-9DEB97F5E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5" y="2631827"/>
            <a:ext cx="10125502" cy="626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Hình ảnh 1">
            <a:extLst>
              <a:ext uri="{FF2B5EF4-FFF2-40B4-BE49-F238E27FC236}">
                <a16:creationId xmlns:a16="http://schemas.microsoft.com/office/drawing/2014/main" id="{DC332CAB-5086-5EC7-5173-81A0C1CF2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18" y="624428"/>
            <a:ext cx="2639797" cy="13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D36AC7-8A26-BC09-40EA-C3CBCD0DA4F4}"/>
              </a:ext>
            </a:extLst>
          </p:cNvPr>
          <p:cNvSpPr txBox="1"/>
          <p:nvPr/>
        </p:nvSpPr>
        <p:spPr>
          <a:xfrm>
            <a:off x="3429000" y="704370"/>
            <a:ext cx="11201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09"/>
            <a:r>
              <a:rPr lang="vi-VN" sz="4000"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</a:t>
            </a:r>
            <a:r>
              <a:rPr lang="en-US" sz="4000">
                <a:latin typeface="#9Slide03 AmpleSoft Bold" panose="020B0604020202020204" charset="0"/>
              </a:rPr>
              <a:t>Quan sát các hình và nêu ích lợi của hoạt động sản xuất công nghiệp:</a:t>
            </a:r>
            <a:endParaRPr lang="en-US" sz="4000" dirty="0">
              <a:solidFill>
                <a:srgbClr val="002060"/>
              </a:solidFill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Bong bóng Ý nghĩ: Hình đám mây 12">
            <a:extLst>
              <a:ext uri="{FF2B5EF4-FFF2-40B4-BE49-F238E27FC236}">
                <a16:creationId xmlns:a16="http://schemas.microsoft.com/office/drawing/2014/main" id="{E892541B-22E7-35D5-DB67-DFD5DB85960C}"/>
              </a:ext>
            </a:extLst>
          </p:cNvPr>
          <p:cNvSpPr/>
          <p:nvPr/>
        </p:nvSpPr>
        <p:spPr>
          <a:xfrm>
            <a:off x="13912228" y="1407355"/>
            <a:ext cx="4081549" cy="3360940"/>
          </a:xfrm>
          <a:prstGeom prst="cloudCallout">
            <a:avLst>
              <a:gd name="adj1" fmla="val 11954"/>
              <a:gd name="adj2" fmla="val 85423"/>
            </a:avLst>
          </a:prstGeom>
          <a:solidFill>
            <a:srgbClr val="FF665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mang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lợi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ích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</a:p>
        </p:txBody>
      </p:sp>
      <p:sp>
        <p:nvSpPr>
          <p:cNvPr id="17" name="Bong bóng Ý nghĩ: Hình đám mây 3">
            <a:extLst>
              <a:ext uri="{FF2B5EF4-FFF2-40B4-BE49-F238E27FC236}">
                <a16:creationId xmlns:a16="http://schemas.microsoft.com/office/drawing/2014/main" id="{2D977CB0-A255-78BE-F9FA-C3B1BEA79BC6}"/>
              </a:ext>
            </a:extLst>
          </p:cNvPr>
          <p:cNvSpPr/>
          <p:nvPr/>
        </p:nvSpPr>
        <p:spPr>
          <a:xfrm>
            <a:off x="13860553" y="1338534"/>
            <a:ext cx="4184897" cy="3147991"/>
          </a:xfrm>
          <a:prstGeom prst="cloudCallout">
            <a:avLst>
              <a:gd name="adj1" fmla="val 25794"/>
              <a:gd name="adj2" fmla="val 83578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nêu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sản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  <a:endParaRPr lang="vi-VN" sz="3200" dirty="0">
              <a:solidFill>
                <a:schemeClr val="bg1"/>
              </a:solidFill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9" name="Hình chữ nhật: Góc Tròn 16">
            <a:extLst>
              <a:ext uri="{FF2B5EF4-FFF2-40B4-BE49-F238E27FC236}">
                <a16:creationId xmlns:a16="http://schemas.microsoft.com/office/drawing/2014/main" id="{36038661-57ED-C554-68B0-93D6A2E4B90B}"/>
              </a:ext>
            </a:extLst>
          </p:cNvPr>
          <p:cNvSpPr/>
          <p:nvPr/>
        </p:nvSpPr>
        <p:spPr>
          <a:xfrm>
            <a:off x="10999786" y="3659568"/>
            <a:ext cx="5773209" cy="3226264"/>
          </a:xfrm>
          <a:prstGeom prst="roundRect">
            <a:avLst/>
          </a:prstGeom>
          <a:solidFill>
            <a:schemeClr val="bg1"/>
          </a:solidFill>
          <a:ln w="3175"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00B0F0"/>
                </a:solidFill>
                <a:latin typeface="#9Slide03 AmpleSoft Bold" panose="020B0604020202020204" charset="0"/>
              </a:rPr>
              <a:t>      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Hoạt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động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công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nghiệp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tạo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ra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nhiều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sản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phẩm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như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thực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phẩm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,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đồ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dùng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,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dầu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thô,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vật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liệu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,..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phục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vụ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cho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cuộc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sống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 con </a:t>
            </a:r>
            <a:r>
              <a:rPr lang="vi-VN" sz="3200" dirty="0" err="1">
                <a:solidFill>
                  <a:srgbClr val="00B0F0"/>
                </a:solidFill>
                <a:latin typeface="#9Slide03 AmpleSoft Bold" panose="020B0604020202020204" charset="0"/>
              </a:rPr>
              <a:t>người</a:t>
            </a:r>
            <a:r>
              <a:rPr lang="vi-VN" sz="3200" dirty="0">
                <a:solidFill>
                  <a:srgbClr val="00B0F0"/>
                </a:solidFill>
                <a:latin typeface="#9Slide03 AmpleSoft Bold" panose="020B0604020202020204" charset="0"/>
              </a:rPr>
              <a:t>.</a:t>
            </a:r>
            <a:endParaRPr lang="vi-VN" sz="3200" b="1" dirty="0">
              <a:solidFill>
                <a:srgbClr val="00B0F0"/>
              </a:solidFill>
              <a:latin typeface="#9Slide03 AmpleSoft Bold" panose="020B0604020202020204" charset="0"/>
            </a:endParaRPr>
          </a:p>
        </p:txBody>
      </p:sp>
      <p:pic>
        <p:nvPicPr>
          <p:cNvPr id="18" name="Hình ảnh 8">
            <a:extLst>
              <a:ext uri="{FF2B5EF4-FFF2-40B4-BE49-F238E27FC236}">
                <a16:creationId xmlns:a16="http://schemas.microsoft.com/office/drawing/2014/main" id="{1371EB51-3D6F-928A-6CAA-91CA9DC62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992" y="5631754"/>
            <a:ext cx="3657656" cy="47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FA1EA-C010-EB1C-471E-16FD329AF11E}"/>
              </a:ext>
            </a:extLst>
          </p:cNvPr>
          <p:cNvSpPr txBox="1"/>
          <p:nvPr/>
        </p:nvSpPr>
        <p:spPr>
          <a:xfrm>
            <a:off x="854325" y="443912"/>
            <a:ext cx="7730488" cy="298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kumimoji="0" lang="en-US" sz="4000" b="0" i="0" u="none" strike="noStrike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unito Black" panose="00000A00000000000000" pitchFamily="2" charset="0"/>
              </a:rPr>
              <a:t>3. </a:t>
            </a:r>
            <a:r>
              <a:rPr lang="en-US" sz="4000">
                <a:solidFill>
                  <a:schemeClr val="bg1"/>
                </a:solidFill>
                <a:latin typeface="Nunito Black" panose="00000A00000000000000" pitchFamily="2" charset="0"/>
              </a:rPr>
              <a:t>Kể tên một số hoạt động sản xuất công nghiệp khác mà em biết  Nói tên sản phẩm của các hoạt động sản xuất đó .</a:t>
            </a:r>
            <a:endParaRPr kumimoji="0" lang="en-US" sz="4000" b="0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unito Black" panose="00000A00000000000000" pitchFamily="2" charset="0"/>
            </a:endParaRPr>
          </a:p>
        </p:txBody>
      </p:sp>
      <p:pic>
        <p:nvPicPr>
          <p:cNvPr id="3" name="Picture 2" descr="Đắk Lắk: Thúc đẩy các giải pháp nâng cao chất lượng cà phê chế biến">
            <a:extLst>
              <a:ext uri="{FF2B5EF4-FFF2-40B4-BE49-F238E27FC236}">
                <a16:creationId xmlns:a16="http://schemas.microsoft.com/office/drawing/2014/main" id="{3B411A30-D97A-C69E-FAB6-80DCBB85C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692"/>
          <a:stretch/>
        </p:blipFill>
        <p:spPr bwMode="auto">
          <a:xfrm>
            <a:off x="8721090" y="3"/>
            <a:ext cx="9566910" cy="5000623"/>
          </a:xfrm>
          <a:custGeom>
            <a:avLst/>
            <a:gdLst/>
            <a:ahLst/>
            <a:cxnLst/>
            <a:rect l="l" t="t" r="r" b="b"/>
            <a:pathLst>
              <a:path w="6377940" h="3333749">
                <a:moveTo>
                  <a:pt x="0" y="0"/>
                </a:moveTo>
                <a:lnTo>
                  <a:pt x="6377940" y="0"/>
                </a:lnTo>
                <a:lnTo>
                  <a:pt x="6377940" y="3333749"/>
                </a:lnTo>
                <a:lnTo>
                  <a:pt x="174585" y="3333749"/>
                </a:lnTo>
                <a:lnTo>
                  <a:pt x="0" y="220218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Hình ảnh 8">
            <a:extLst>
              <a:ext uri="{FF2B5EF4-FFF2-40B4-BE49-F238E27FC236}">
                <a16:creationId xmlns:a16="http://schemas.microsoft.com/office/drawing/2014/main" id="{87EE6653-7964-59D0-F087-D22E7DBEC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8" r="-1" b="14114"/>
          <a:stretch/>
        </p:blipFill>
        <p:spPr>
          <a:xfrm>
            <a:off x="8721090" y="5286378"/>
            <a:ext cx="9566910" cy="5000622"/>
          </a:xfrm>
          <a:custGeom>
            <a:avLst/>
            <a:gdLst/>
            <a:ahLst/>
            <a:cxnLst/>
            <a:rect l="l" t="t" r="r" b="b"/>
            <a:pathLst>
              <a:path w="6377940" h="3333748">
                <a:moveTo>
                  <a:pt x="203977" y="0"/>
                </a:moveTo>
                <a:lnTo>
                  <a:pt x="6377940" y="0"/>
                </a:lnTo>
                <a:lnTo>
                  <a:pt x="6377940" y="3333748"/>
                </a:lnTo>
                <a:lnTo>
                  <a:pt x="0" y="3333748"/>
                </a:lnTo>
                <a:lnTo>
                  <a:pt x="525780" y="1931668"/>
                </a:lnTo>
                <a:lnTo>
                  <a:pt x="205740" y="11428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64A290D-B7BC-40B4-AB97-0C801BCCE2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8537" y="816"/>
            <a:ext cx="1312074" cy="10286182"/>
            <a:chOff x="5632358" y="544"/>
            <a:chExt cx="874716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60D1EB-842B-4027-9728-E57314926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4E103E5-C039-4EA4-843B-AD566B5C96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Hình ảnh 11">
            <a:extLst>
              <a:ext uri="{FF2B5EF4-FFF2-40B4-BE49-F238E27FC236}">
                <a16:creationId xmlns:a16="http://schemas.microsoft.com/office/drawing/2014/main" id="{16F5D9C9-6D77-EF6F-F746-EF0FB0E111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474"/>
          <a:stretch/>
        </p:blipFill>
        <p:spPr>
          <a:xfrm>
            <a:off x="1" y="-24649"/>
            <a:ext cx="990600" cy="1335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Hình chữ nhật: Góc Tròn 3">
            <a:extLst>
              <a:ext uri="{FF2B5EF4-FFF2-40B4-BE49-F238E27FC236}">
                <a16:creationId xmlns:a16="http://schemas.microsoft.com/office/drawing/2014/main" id="{34F883CB-2C5B-B994-A8C6-59EE7D76CA31}"/>
              </a:ext>
            </a:extLst>
          </p:cNvPr>
          <p:cNvSpPr/>
          <p:nvPr/>
        </p:nvSpPr>
        <p:spPr>
          <a:xfrm>
            <a:off x="333655" y="3238500"/>
            <a:ext cx="8252593" cy="54137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*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hoạt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động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sản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xuất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công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nghiệp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khác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như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#9Slide03 AmpleSoft Bold" panose="020B0604020202020204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-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Sản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xuất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hàng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tiêu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dùng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: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sản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xuất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giày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dép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, ….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-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Chế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biến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lương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thực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,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thực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#9Slide03 AmpleSoft Bold" panose="020B0604020202020204" charset="0"/>
              </a:rPr>
              <a:t>phẩm</a:t>
            </a:r>
            <a:r>
              <a:rPr lang="vi-VN" sz="3600" dirty="0">
                <a:solidFill>
                  <a:srgbClr val="FF0000"/>
                </a:solidFill>
                <a:latin typeface="#9Slide03 AmpleSoft Bold" panose="020B0604020202020204" charset="0"/>
              </a:rPr>
              <a:t>: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Chế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biến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</a:t>
            </a:r>
            <a:r>
              <a:rPr lang="vi-VN" sz="3600" dirty="0" err="1">
                <a:solidFill>
                  <a:srgbClr val="00B0F0"/>
                </a:solidFill>
                <a:latin typeface="#9Slide03 AmpleSoft Bold" panose="020B0604020202020204" charset="0"/>
              </a:rPr>
              <a:t>cà</a:t>
            </a:r>
            <a:r>
              <a:rPr lang="vi-VN" sz="3600" dirty="0">
                <a:solidFill>
                  <a:srgbClr val="00B0F0"/>
                </a:solidFill>
                <a:latin typeface="#9Slide03 AmpleSoft Bold" panose="020B0604020202020204" charset="0"/>
              </a:rPr>
              <a:t> phê, </a:t>
            </a:r>
            <a:r>
              <a:rPr lang="vi-VN" sz="3600" err="1">
                <a:solidFill>
                  <a:srgbClr val="00B0F0"/>
                </a:solidFill>
                <a:latin typeface="#9Slide03 AmpleSoft Bold" panose="020B0604020202020204" charset="0"/>
              </a:rPr>
              <a:t>chè</a:t>
            </a:r>
            <a:r>
              <a:rPr lang="vi-VN" sz="3600">
                <a:solidFill>
                  <a:srgbClr val="00B0F0"/>
                </a:solidFill>
                <a:latin typeface="#9Slide03 AmpleSoft Bold" panose="020B0604020202020204" charset="0"/>
              </a:rPr>
              <a:t>,…</a:t>
            </a:r>
            <a:endParaRPr lang="vi-VN" sz="3600" dirty="0">
              <a:solidFill>
                <a:srgbClr val="00B0F0"/>
              </a:solidFill>
              <a:latin typeface="#9Slide03 AmpleSoft Bold" panose="020B060402020202020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C09811-3776-82F5-BEB5-83DBE83362A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9"/>
          <a:stretch/>
        </p:blipFill>
        <p:spPr>
          <a:xfrm>
            <a:off x="2745451" y="7147275"/>
            <a:ext cx="3429000" cy="358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1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7">
            <a:extLst>
              <a:ext uri="{FF2B5EF4-FFF2-40B4-BE49-F238E27FC236}">
                <a16:creationId xmlns:a16="http://schemas.microsoft.com/office/drawing/2014/main" id="{3B4C4071-A0CD-01C7-DEB5-FFF9277EF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4297" y="-22899"/>
            <a:ext cx="2057400" cy="1409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F4AD0-AB2B-1431-A53A-0B0D0E3666ED}"/>
              </a:ext>
            </a:extLst>
          </p:cNvPr>
          <p:cNvSpPr txBox="1"/>
          <p:nvPr/>
        </p:nvSpPr>
        <p:spPr>
          <a:xfrm>
            <a:off x="1066800" y="100443"/>
            <a:ext cx="15316200" cy="28263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09"/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   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Chia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sẻ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một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số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hoạt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động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xuất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công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nghiệp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ở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địa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phương em theo </a:t>
            </a:r>
            <a:r>
              <a:rPr lang="vi-VN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gợi</a:t>
            </a:r>
            <a:r>
              <a:rPr lang="vi-VN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ý sau:</a:t>
            </a:r>
            <a:endParaRPr lang="en-US" sz="4000" dirty="0">
              <a:solidFill>
                <a:srgbClr val="00B050"/>
              </a:solidFill>
              <a:latin typeface="Nunito Black" panose="00000A00000000000000" pitchFamily="2" charset="0"/>
            </a:endParaRPr>
          </a:p>
          <a:p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-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Tên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và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phẩm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xuất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công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nghiệp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.</a:t>
            </a:r>
          </a:p>
          <a:p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-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Ích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lợi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của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sản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xuất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unito Black" panose="00000A00000000000000" pitchFamily="2" charset="0"/>
              </a:rPr>
              <a:t>đó</a:t>
            </a:r>
            <a:r>
              <a:rPr lang="en-US" sz="4000" dirty="0">
                <a:solidFill>
                  <a:srgbClr val="00B050"/>
                </a:solidFill>
                <a:latin typeface="Nunito Black" panose="00000A00000000000000" pitchFamily="2" charset="0"/>
              </a:rPr>
              <a:t>.</a:t>
            </a:r>
          </a:p>
        </p:txBody>
      </p:sp>
      <p:pic>
        <p:nvPicPr>
          <p:cNvPr id="6" name="Picture 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9B8AF1B-5724-049F-7ABD-C36738169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r="1209" b="22742"/>
          <a:stretch/>
        </p:blipFill>
        <p:spPr>
          <a:xfrm>
            <a:off x="1295400" y="1078199"/>
            <a:ext cx="16992600" cy="9144000"/>
          </a:xfrm>
          <a:prstGeom prst="rect">
            <a:avLst/>
          </a:prstGeom>
        </p:spPr>
      </p:pic>
      <p:graphicFrame>
        <p:nvGraphicFramePr>
          <p:cNvPr id="2" name="Bảng 4">
            <a:extLst>
              <a:ext uri="{FF2B5EF4-FFF2-40B4-BE49-F238E27FC236}">
                <a16:creationId xmlns:a16="http://schemas.microsoft.com/office/drawing/2014/main" id="{42D1B0CE-6969-379F-BCBF-5DF74CB46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940921"/>
              </p:ext>
            </p:extLst>
          </p:nvPr>
        </p:nvGraphicFramePr>
        <p:xfrm>
          <a:off x="1524000" y="3314701"/>
          <a:ext cx="11887200" cy="67055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47532">
                  <a:extLst>
                    <a:ext uri="{9D8B030D-6E8A-4147-A177-3AD203B41FA5}">
                      <a16:colId xmlns:a16="http://schemas.microsoft.com/office/drawing/2014/main" val="930856181"/>
                    </a:ext>
                  </a:extLst>
                </a:gridCol>
                <a:gridCol w="3048023">
                  <a:extLst>
                    <a:ext uri="{9D8B030D-6E8A-4147-A177-3AD203B41FA5}">
                      <a16:colId xmlns:a16="http://schemas.microsoft.com/office/drawing/2014/main" val="149741875"/>
                    </a:ext>
                  </a:extLst>
                </a:gridCol>
                <a:gridCol w="3391645">
                  <a:extLst>
                    <a:ext uri="{9D8B030D-6E8A-4147-A177-3AD203B41FA5}">
                      <a16:colId xmlns:a16="http://schemas.microsoft.com/office/drawing/2014/main" val="1035853617"/>
                    </a:ext>
                  </a:extLst>
                </a:gridCol>
              </a:tblGrid>
              <a:tr h="1152151"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Hoạt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động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sản</a:t>
                      </a:r>
                      <a:r>
                        <a:rPr lang="en-US" sz="3200" b="1" kern="120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xuất</a:t>
                      </a:r>
                    </a:p>
                    <a:p>
                      <a:pPr algn="ctr" fontAlgn="t"/>
                      <a:r>
                        <a:rPr lang="en-US" sz="3200" b="1" kern="120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công</a:t>
                      </a:r>
                      <a:r>
                        <a:rPr lang="en-US" sz="3200" b="1" kern="1200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nghiệp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Tên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sản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phẩm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3200" b="1" kern="1200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Ích </a:t>
                      </a:r>
                      <a:r>
                        <a:rPr lang="en-US" sz="3200" b="1" kern="1200" dirty="0" err="1">
                          <a:solidFill>
                            <a:schemeClr val="bg1"/>
                          </a:solidFill>
                          <a:effectLst/>
                          <a:latin typeface="Nunito Black" panose="00000A00000000000000" pitchFamily="2" charset="0"/>
                        </a:rPr>
                        <a:t>lợi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Nunito Black" panose="00000A00000000000000" pitchFamily="2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751005967"/>
                  </a:ext>
                </a:extLst>
              </a:tr>
              <a:tr h="1939386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vi-VN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</a:endParaRPr>
                    </a:p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230762641"/>
                  </a:ext>
                </a:extLst>
              </a:tr>
              <a:tr h="1144510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576147864"/>
                  </a:ext>
                </a:extLst>
              </a:tr>
              <a:tr h="1325041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3004683676"/>
                  </a:ext>
                </a:extLst>
              </a:tr>
              <a:tr h="1144510"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fontAlgn="t"/>
                      <a:endParaRPr lang="en-US" sz="2800" b="1" dirty="0">
                        <a:effectLst/>
                        <a:latin typeface="Open Sans Light" panose="020B0604020202020204" pitchFamily="34" charset="0"/>
                        <a:ea typeface="Open Sans Light" panose="020B0604020202020204" pitchFamily="34" charset="0"/>
                        <a:cs typeface="Open Sans Light" panose="020B0604020202020204" pitchFamily="34" charset="0"/>
                      </a:endParaRP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96566380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CCE7CF3-A808-0603-0AA4-274C1377649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5">
            <a:extLst>
              <a:ext uri="{FF2B5EF4-FFF2-40B4-BE49-F238E27FC236}">
                <a16:creationId xmlns:a16="http://schemas.microsoft.com/office/drawing/2014/main" id="{84CBA79B-ECCF-3680-C2D1-0BBB12A755A8}"/>
              </a:ext>
            </a:extLst>
          </p:cNvPr>
          <p:cNvSpPr/>
          <p:nvPr/>
        </p:nvSpPr>
        <p:spPr>
          <a:xfrm rot="21221114">
            <a:off x="11784084" y="5506862"/>
            <a:ext cx="3922826" cy="2771327"/>
          </a:xfrm>
          <a:prstGeom prst="cloud">
            <a:avLst/>
          </a:prstGeom>
          <a:pattFill prst="pct60">
            <a:fgClr>
              <a:srgbClr val="FFFF00"/>
            </a:fgClr>
            <a:bgClr>
              <a:schemeClr val="bg1"/>
            </a:bgClr>
          </a:patt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cá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/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cặp</a:t>
            </a:r>
            <a:r>
              <a:rPr lang="en-US" sz="3200" dirty="0">
                <a:solidFill>
                  <a:srgbClr val="C00000"/>
                </a:solidFill>
                <a:latin typeface="#9Slide03 AmpleSoft Bold" panose="020000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mpleSoft Bold" panose="02000000000000000000" pitchFamily="2" charset="0"/>
              </a:rPr>
              <a:t>đôi</a:t>
            </a:r>
            <a:endParaRPr lang="en-US" sz="3200" dirty="0">
              <a:solidFill>
                <a:srgbClr val="C0000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1BC69DCC-FDD2-0430-D65F-BE7925958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97046"/>
            <a:ext cx="10385514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87AB24-C33C-221C-F0EC-D669EA869708}"/>
              </a:ext>
            </a:extLst>
          </p:cNvPr>
          <p:cNvSpPr txBox="1"/>
          <p:nvPr/>
        </p:nvSpPr>
        <p:spPr>
          <a:xfrm>
            <a:off x="1565787" y="-40868"/>
            <a:ext cx="16459200" cy="12258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09">
              <a:lnSpc>
                <a:spcPct val="150000"/>
              </a:lnSpc>
            </a:pP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2.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sẽ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tình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huống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Vì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sao</a:t>
            </a:r>
            <a:r>
              <a:rPr lang="en-US" sz="4800" dirty="0">
                <a:solidFill>
                  <a:srgbClr val="FF0000"/>
                </a:solidFill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  <a:endParaRPr lang="en-US" sz="4800" i="0" dirty="0">
              <a:solidFill>
                <a:srgbClr val="FF0000"/>
              </a:solidFill>
              <a:effectLst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5" name="Hình ảnh 10">
            <a:extLst>
              <a:ext uri="{FF2B5EF4-FFF2-40B4-BE49-F238E27FC236}">
                <a16:creationId xmlns:a16="http://schemas.microsoft.com/office/drawing/2014/main" id="{0A49AD20-FEBA-FD56-78CA-49B4A3A5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2" y="38100"/>
            <a:ext cx="1395408" cy="169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ong bóng Ý nghĩ: Hình đám mây 13">
            <a:extLst>
              <a:ext uri="{FF2B5EF4-FFF2-40B4-BE49-F238E27FC236}">
                <a16:creationId xmlns:a16="http://schemas.microsoft.com/office/drawing/2014/main" id="{7120680E-3B4C-33CA-713E-66DAD417ABD5}"/>
              </a:ext>
            </a:extLst>
          </p:cNvPr>
          <p:cNvSpPr/>
          <p:nvPr/>
        </p:nvSpPr>
        <p:spPr>
          <a:xfrm>
            <a:off x="13314088" y="898569"/>
            <a:ext cx="4582521" cy="3854228"/>
          </a:xfrm>
          <a:prstGeom prst="cloudCallout">
            <a:avLst>
              <a:gd name="adj1" fmla="val 11578"/>
              <a:gd name="adj2" fmla="val 7288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Nếu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sẽ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tiêu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kiệm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bảo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vệ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môi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trường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  <a:endParaRPr lang="vi-VN" sz="3200" dirty="0">
              <a:solidFill>
                <a:schemeClr val="bg1"/>
              </a:solidFill>
              <a:latin typeface="#9Slide03 AmpleSoft Bold" panose="020B060402020202020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Bong bóng Ý nghĩ: Hình đám mây 14">
            <a:extLst>
              <a:ext uri="{FF2B5EF4-FFF2-40B4-BE49-F238E27FC236}">
                <a16:creationId xmlns:a16="http://schemas.microsoft.com/office/drawing/2014/main" id="{7F8BE240-97AA-03A4-E173-CFF122B9C89A}"/>
              </a:ext>
            </a:extLst>
          </p:cNvPr>
          <p:cNvSpPr/>
          <p:nvPr/>
        </p:nvSpPr>
        <p:spPr>
          <a:xfrm>
            <a:off x="13525720" y="1138490"/>
            <a:ext cx="3733360" cy="3147991"/>
          </a:xfrm>
          <a:prstGeom prst="cloudCallout">
            <a:avLst>
              <a:gd name="adj1" fmla="val 25794"/>
              <a:gd name="adj2" fmla="val 8357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Hai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bạn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hình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đang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nói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?</a:t>
            </a:r>
          </a:p>
        </p:txBody>
      </p:sp>
      <p:pic>
        <p:nvPicPr>
          <p:cNvPr id="8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9B9F65F-E670-6586-08B0-0750C21A1D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7800" y="5735216"/>
            <a:ext cx="6629400" cy="4551784"/>
          </a:xfrm>
          <a:prstGeom prst="rect">
            <a:avLst/>
          </a:prstGeom>
        </p:spPr>
      </p:pic>
      <p:sp>
        <p:nvSpPr>
          <p:cNvPr id="9" name="Hình chữ nhật: Góc Tròn 19">
            <a:extLst>
              <a:ext uri="{FF2B5EF4-FFF2-40B4-BE49-F238E27FC236}">
                <a16:creationId xmlns:a16="http://schemas.microsoft.com/office/drawing/2014/main" id="{F448CEED-2C91-F22E-036F-B930CB382628}"/>
              </a:ext>
            </a:extLst>
          </p:cNvPr>
          <p:cNvSpPr/>
          <p:nvPr/>
        </p:nvSpPr>
        <p:spPr>
          <a:xfrm>
            <a:off x="12192000" y="2457377"/>
            <a:ext cx="5800260" cy="3001969"/>
          </a:xfrm>
          <a:prstGeom prst="roundRect">
            <a:avLst/>
          </a:prstGeom>
          <a:solidFill>
            <a:srgbClr val="00B0F0"/>
          </a:solidFill>
          <a:ln w="57150">
            <a:noFill/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sẽ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nhắc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nhở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em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gái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không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được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xé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vở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còn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mới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để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gấp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máy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bay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vì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như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thế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rất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lãng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vi-VN" sz="3600" dirty="0" err="1">
                <a:solidFill>
                  <a:schemeClr val="bg1"/>
                </a:solidFill>
                <a:latin typeface="#9Slide03 AmpleSoft Bold" panose="020B060402020202020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phí</a:t>
            </a:r>
            <a:r>
              <a:rPr lang="vi-VN" sz="36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3 AmpleSoft Bold" panose="020B060402020202020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17C1FB-F5ED-C0FA-B048-0BF9990CA1C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noFill/>
          <a:ln w="76200">
            <a:solidFill>
              <a:srgbClr val="FF66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790D0A-4802-11CD-89C7-6CEA47F1CFEE}"/>
              </a:ext>
            </a:extLst>
          </p:cNvPr>
          <p:cNvSpPr txBox="1"/>
          <p:nvPr/>
        </p:nvSpPr>
        <p:spPr>
          <a:xfrm>
            <a:off x="1377708" y="174398"/>
            <a:ext cx="15462492" cy="2255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unito Black" panose="00000A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  </a:t>
            </a:r>
            <a:r>
              <a:rPr lang="vi-VN" sz="4400" b="1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3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.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 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Nói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những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việc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nên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làm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khác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để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tiêu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dùng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tiết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kiệm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,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bảo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vệ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 môi </a:t>
            </a:r>
            <a:r>
              <a:rPr lang="vi-VN" sz="4400" b="0" i="0" dirty="0" err="1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trường</a:t>
            </a:r>
            <a:r>
              <a:rPr lang="vi-VN" sz="4400" b="0" i="0" dirty="0">
                <a:solidFill>
                  <a:srgbClr val="FF0000"/>
                </a:solidFill>
                <a:effectLst/>
                <a:latin typeface="Nunito Black" panose="00000A00000000000000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:a16="http://schemas.microsoft.com/office/drawing/2014/main" id="{0B576521-C09B-04D7-8988-1860ECEE705A}"/>
              </a:ext>
            </a:extLst>
          </p:cNvPr>
          <p:cNvSpPr/>
          <p:nvPr/>
        </p:nvSpPr>
        <p:spPr>
          <a:xfrm>
            <a:off x="2057400" y="1530396"/>
            <a:ext cx="10668000" cy="8593806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0" i="0" dirty="0">
              <a:solidFill>
                <a:schemeClr val="bg1"/>
              </a:solidFill>
              <a:effectLst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vi-VN" sz="3200" b="0" i="0" dirty="0">
              <a:solidFill>
                <a:schemeClr val="bg1"/>
              </a:solidFill>
              <a:effectLst/>
              <a:latin typeface="Nunito Black" panose="00000A00000000000000" pitchFamily="2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5694859-A218-F3FA-145B-508281D3162B}"/>
              </a:ext>
            </a:extLst>
          </p:cNvPr>
          <p:cNvSpPr txBox="1"/>
          <p:nvPr/>
        </p:nvSpPr>
        <p:spPr>
          <a:xfrm>
            <a:off x="3266768" y="2781300"/>
            <a:ext cx="9906000" cy="461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lấy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quá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nhiều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ăn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ăn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quán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Tái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chế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các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sản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phẩm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cũ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Chỉ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mua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những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đồ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sự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thiết</a:t>
            </a:r>
            <a:endParaRPr lang="en-US" sz="4000" dirty="0">
              <a:solidFill>
                <a:schemeClr val="bg1"/>
              </a:solidFill>
              <a:latin typeface="#9Slide03 AmpleSoft Bold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Tắt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điện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sử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dụng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-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Sử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dụng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quần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áo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cũ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anh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#9Slide03 AmpleSoft Bold" panose="020B0604020202020204" charset="0"/>
              </a:rPr>
              <a:t>chị</a:t>
            </a:r>
            <a:r>
              <a:rPr lang="en-US" sz="4000" dirty="0">
                <a:solidFill>
                  <a:schemeClr val="bg1"/>
                </a:solidFill>
                <a:latin typeface="#9Slide03 AmpleSoft Bold" panose="020B0604020202020204" charset="0"/>
              </a:rPr>
              <a:t>…..</a:t>
            </a:r>
          </a:p>
        </p:txBody>
      </p:sp>
      <p:pic>
        <p:nvPicPr>
          <p:cNvPr id="9" name="Hình ảnh 10">
            <a:extLst>
              <a:ext uri="{FF2B5EF4-FFF2-40B4-BE49-F238E27FC236}">
                <a16:creationId xmlns:a16="http://schemas.microsoft.com/office/drawing/2014/main" id="{9E7B51D2-8267-4349-864D-AA0BE000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2" y="38100"/>
            <a:ext cx="1560098" cy="169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045F63F-67E7-7D23-C5B9-AF93F16CF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3000" y="5923383"/>
            <a:ext cx="6629400" cy="45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8" name="Rectangle 4106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20" name="Oval 4108">
            <a:extLst>
              <a:ext uri="{FF2B5EF4-FFF2-40B4-BE49-F238E27FC236}">
                <a16:creationId xmlns:a16="http://schemas.microsoft.com/office/drawing/2014/main" id="{85D33C90-E0E9-4BCC-847B-53431DF7C7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796" y="3376992"/>
            <a:ext cx="3607339" cy="360733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22" name="Freeform: Shape 4110">
            <a:extLst>
              <a:ext uri="{FF2B5EF4-FFF2-40B4-BE49-F238E27FC236}">
                <a16:creationId xmlns:a16="http://schemas.microsoft.com/office/drawing/2014/main" id="{0743BE1B-E693-47F5-A9BA-46D13E0C97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31753" cy="5460650"/>
          </a:xfrm>
          <a:custGeom>
            <a:avLst/>
            <a:gdLst>
              <a:gd name="connsiteX0" fmla="*/ 428655 w 4154502"/>
              <a:gd name="connsiteY0" fmla="*/ 0 h 3640433"/>
              <a:gd name="connsiteX1" fmla="*/ 3564192 w 4154502"/>
              <a:gd name="connsiteY1" fmla="*/ 0 h 3640433"/>
              <a:gd name="connsiteX2" fmla="*/ 3593704 w 4154502"/>
              <a:gd name="connsiteY2" fmla="*/ 30225 h 3640433"/>
              <a:gd name="connsiteX3" fmla="*/ 4154502 w 4154502"/>
              <a:gd name="connsiteY3" fmla="*/ 1481705 h 3640433"/>
              <a:gd name="connsiteX4" fmla="*/ 1995774 w 4154502"/>
              <a:gd name="connsiteY4" fmla="*/ 3640433 h 3640433"/>
              <a:gd name="connsiteX5" fmla="*/ 6690 w 4154502"/>
              <a:gd name="connsiteY5" fmla="*/ 2321980 h 3640433"/>
              <a:gd name="connsiteX6" fmla="*/ 0 w 4154502"/>
              <a:gd name="connsiteY6" fmla="*/ 2303703 h 3640433"/>
              <a:gd name="connsiteX7" fmla="*/ 0 w 4154502"/>
              <a:gd name="connsiteY7" fmla="*/ 659708 h 3640433"/>
              <a:gd name="connsiteX8" fmla="*/ 6690 w 4154502"/>
              <a:gd name="connsiteY8" fmla="*/ 641431 h 3640433"/>
              <a:gd name="connsiteX9" fmla="*/ 329995 w 4154502"/>
              <a:gd name="connsiteY9" fmla="*/ 108554 h 3640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54502" h="3640433">
                <a:moveTo>
                  <a:pt x="428655" y="0"/>
                </a:moveTo>
                <a:lnTo>
                  <a:pt x="3564192" y="0"/>
                </a:lnTo>
                <a:lnTo>
                  <a:pt x="3593704" y="30225"/>
                </a:lnTo>
                <a:cubicBezTo>
                  <a:pt x="3942138" y="413587"/>
                  <a:pt x="4154502" y="922846"/>
                  <a:pt x="4154502" y="1481705"/>
                </a:cubicBezTo>
                <a:cubicBezTo>
                  <a:pt x="4154502" y="2673938"/>
                  <a:pt x="3188007" y="3640433"/>
                  <a:pt x="1995774" y="3640433"/>
                </a:cubicBezTo>
                <a:cubicBezTo>
                  <a:pt x="1101599" y="3640433"/>
                  <a:pt x="334402" y="3096780"/>
                  <a:pt x="6690" y="2321980"/>
                </a:cubicBezTo>
                <a:lnTo>
                  <a:pt x="0" y="2303703"/>
                </a:lnTo>
                <a:lnTo>
                  <a:pt x="0" y="659708"/>
                </a:lnTo>
                <a:lnTo>
                  <a:pt x="6690" y="641431"/>
                </a:lnTo>
                <a:cubicBezTo>
                  <a:pt x="88618" y="447731"/>
                  <a:pt x="198014" y="268477"/>
                  <a:pt x="329995" y="1085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10 lý do tại sao phải tiết kiệm nước - Dây Chuyền Sản Xuất Nước Tinh Khiết">
            <a:extLst>
              <a:ext uri="{FF2B5EF4-FFF2-40B4-BE49-F238E27FC236}">
                <a16:creationId xmlns:a16="http://schemas.microsoft.com/office/drawing/2014/main" id="{C0E458A9-5236-FB70-90EC-507A29FA5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r="14641" b="1"/>
          <a:stretch/>
        </p:blipFill>
        <p:spPr bwMode="auto">
          <a:xfrm>
            <a:off x="104112" y="10"/>
            <a:ext cx="6476184" cy="5460639"/>
          </a:xfrm>
          <a:custGeom>
            <a:avLst/>
            <a:gdLst/>
            <a:ahLst/>
            <a:cxnLst/>
            <a:rect l="l" t="t" r="r" b="b"/>
            <a:pathLst>
              <a:path w="4317456" h="3640433">
                <a:moveTo>
                  <a:pt x="590312" y="0"/>
                </a:moveTo>
                <a:lnTo>
                  <a:pt x="3727144" y="0"/>
                </a:lnTo>
                <a:lnTo>
                  <a:pt x="3756657" y="30226"/>
                </a:lnTo>
                <a:cubicBezTo>
                  <a:pt x="4105091" y="413588"/>
                  <a:pt x="4317456" y="922847"/>
                  <a:pt x="4317456" y="1481705"/>
                </a:cubicBezTo>
                <a:cubicBezTo>
                  <a:pt x="4317456" y="2673937"/>
                  <a:pt x="3350960" y="3640433"/>
                  <a:pt x="2158728" y="3640433"/>
                </a:cubicBezTo>
                <a:cubicBezTo>
                  <a:pt x="966497" y="3640433"/>
                  <a:pt x="0" y="2673937"/>
                  <a:pt x="0" y="1481705"/>
                </a:cubicBezTo>
                <a:cubicBezTo>
                  <a:pt x="0" y="922847"/>
                  <a:pt x="212365" y="413588"/>
                  <a:pt x="560799" y="3022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23" name="Group 4112">
            <a:extLst>
              <a:ext uri="{FF2B5EF4-FFF2-40B4-BE49-F238E27FC236}">
                <a16:creationId xmlns:a16="http://schemas.microsoft.com/office/drawing/2014/main" id="{CF5BD426-789C-4E69-83C0-245370E37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98115" y="441866"/>
            <a:ext cx="453379" cy="1670524"/>
            <a:chOff x="4532067" y="294578"/>
            <a:chExt cx="302252" cy="1113685"/>
          </a:xfrm>
        </p:grpSpPr>
        <p:sp>
          <p:nvSpPr>
            <p:cNvPr id="4114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32067" y="294578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1893" y="1295837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1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17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4871" y="6553471"/>
            <a:ext cx="236317" cy="236318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19" name="Freeform: Shape 4118">
            <a:extLst>
              <a:ext uri="{FF2B5EF4-FFF2-40B4-BE49-F238E27FC236}">
                <a16:creationId xmlns:a16="http://schemas.microsoft.com/office/drawing/2014/main" id="{D0F14822-B1F1-4730-A131-C3416A790B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06161" y="5913768"/>
            <a:ext cx="4858092" cy="4373232"/>
          </a:xfrm>
          <a:custGeom>
            <a:avLst/>
            <a:gdLst>
              <a:gd name="connsiteX0" fmla="*/ 1619364 w 3238728"/>
              <a:gd name="connsiteY0" fmla="*/ 0 h 2915488"/>
              <a:gd name="connsiteX1" fmla="*/ 3238728 w 3238728"/>
              <a:gd name="connsiteY1" fmla="*/ 1619364 h 2915488"/>
              <a:gd name="connsiteX2" fmla="*/ 2649430 w 3238728"/>
              <a:gd name="connsiteY2" fmla="*/ 2868944 h 2915488"/>
              <a:gd name="connsiteX3" fmla="*/ 2587188 w 3238728"/>
              <a:gd name="connsiteY3" fmla="*/ 2915488 h 2915488"/>
              <a:gd name="connsiteX4" fmla="*/ 651541 w 3238728"/>
              <a:gd name="connsiteY4" fmla="*/ 2915488 h 2915488"/>
              <a:gd name="connsiteX5" fmla="*/ 589298 w 3238728"/>
              <a:gd name="connsiteY5" fmla="*/ 2868944 h 2915488"/>
              <a:gd name="connsiteX6" fmla="*/ 0 w 3238728"/>
              <a:gd name="connsiteY6" fmla="*/ 1619364 h 2915488"/>
              <a:gd name="connsiteX7" fmla="*/ 1619364 w 3238728"/>
              <a:gd name="connsiteY7" fmla="*/ 0 h 291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8728" h="2915488">
                <a:moveTo>
                  <a:pt x="1619364" y="0"/>
                </a:moveTo>
                <a:cubicBezTo>
                  <a:pt x="2513714" y="0"/>
                  <a:pt x="3238728" y="725014"/>
                  <a:pt x="3238728" y="1619364"/>
                </a:cubicBezTo>
                <a:cubicBezTo>
                  <a:pt x="3238728" y="2122436"/>
                  <a:pt x="3009329" y="2571929"/>
                  <a:pt x="2649430" y="2868944"/>
                </a:cubicBezTo>
                <a:lnTo>
                  <a:pt x="2587188" y="2915488"/>
                </a:lnTo>
                <a:lnTo>
                  <a:pt x="651541" y="2915488"/>
                </a:lnTo>
                <a:lnTo>
                  <a:pt x="589298" y="2868944"/>
                </a:lnTo>
                <a:cubicBezTo>
                  <a:pt x="229399" y="2571929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02" name="Picture 6" descr="22 CÁCH TIẾT KIỆM ĐIỆN MANG LẠI HIỆU QUẢ TỐI ƯU | KINGSOLAR">
            <a:extLst>
              <a:ext uri="{FF2B5EF4-FFF2-40B4-BE49-F238E27FC236}">
                <a16:creationId xmlns:a16="http://schemas.microsoft.com/office/drawing/2014/main" id="{2E811A1B-A3A7-EAEE-58A2-43B81946F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10313" b="-3"/>
          <a:stretch/>
        </p:blipFill>
        <p:spPr bwMode="auto">
          <a:xfrm>
            <a:off x="2031019" y="5913768"/>
            <a:ext cx="4858091" cy="4373232"/>
          </a:xfrm>
          <a:custGeom>
            <a:avLst/>
            <a:gdLst/>
            <a:ahLst/>
            <a:cxnLst/>
            <a:rect l="l" t="t" r="r" b="b"/>
            <a:pathLst>
              <a:path w="3238727" h="2915488">
                <a:moveTo>
                  <a:pt x="1619364" y="0"/>
                </a:moveTo>
                <a:cubicBezTo>
                  <a:pt x="2513714" y="0"/>
                  <a:pt x="3238727" y="725014"/>
                  <a:pt x="3238727" y="1619364"/>
                </a:cubicBezTo>
                <a:cubicBezTo>
                  <a:pt x="3238727" y="2122436"/>
                  <a:pt x="3009328" y="2571928"/>
                  <a:pt x="2649429" y="2868943"/>
                </a:cubicBezTo>
                <a:lnTo>
                  <a:pt x="2587186" y="2915488"/>
                </a:lnTo>
                <a:lnTo>
                  <a:pt x="651541" y="2915488"/>
                </a:lnTo>
                <a:lnTo>
                  <a:pt x="589298" y="2868943"/>
                </a:lnTo>
                <a:cubicBezTo>
                  <a:pt x="229399" y="2571928"/>
                  <a:pt x="0" y="2122436"/>
                  <a:pt x="0" y="1619364"/>
                </a:cubicBezTo>
                <a:cubicBezTo>
                  <a:pt x="0" y="725014"/>
                  <a:pt x="725014" y="0"/>
                  <a:pt x="16193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ội... - Hội những người hạn chế sử dụng túi ni lông">
            <a:extLst>
              <a:ext uri="{FF2B5EF4-FFF2-40B4-BE49-F238E27FC236}">
                <a16:creationId xmlns:a16="http://schemas.microsoft.com/office/drawing/2014/main" id="{72E18863-AAC1-2F66-67A3-510C45740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263803" y="3407188"/>
            <a:ext cx="3551697" cy="3551697"/>
          </a:xfrm>
          <a:custGeom>
            <a:avLst/>
            <a:gdLst/>
            <a:ahLst/>
            <a:cxnLst/>
            <a:rect l="l" t="t" r="r" b="b"/>
            <a:pathLst>
              <a:path w="2367798" h="2367798">
                <a:moveTo>
                  <a:pt x="1183899" y="0"/>
                </a:moveTo>
                <a:cubicBezTo>
                  <a:pt x="1837748" y="0"/>
                  <a:pt x="2367798" y="530050"/>
                  <a:pt x="2367798" y="1183899"/>
                </a:cubicBezTo>
                <a:cubicBezTo>
                  <a:pt x="2367798" y="1837748"/>
                  <a:pt x="1837748" y="2367798"/>
                  <a:pt x="1183899" y="2367798"/>
                </a:cubicBezTo>
                <a:cubicBezTo>
                  <a:pt x="530050" y="2367798"/>
                  <a:pt x="0" y="1837748"/>
                  <a:pt x="0" y="1183899"/>
                </a:cubicBezTo>
                <a:cubicBezTo>
                  <a:pt x="0" y="530050"/>
                  <a:pt x="530050" y="0"/>
                  <a:pt x="118389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21" name="Straight Connector 41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379243" y="5415591"/>
            <a:ext cx="0" cy="485809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DA462E8E-561A-8511-57C2-CAAF611ED8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694" b="21814"/>
          <a:stretch/>
        </p:blipFill>
        <p:spPr>
          <a:xfrm>
            <a:off x="11529524" y="76197"/>
            <a:ext cx="1504247" cy="1257302"/>
          </a:xfrm>
          <a:prstGeom prst="rect">
            <a:avLst/>
          </a:prstGeom>
        </p:spPr>
      </p:pic>
      <p:pic>
        <p:nvPicPr>
          <p:cNvPr id="5" name="Picture 4" descr="A picture containing text, table, console table&#10;&#10;Description automatically generated">
            <a:extLst>
              <a:ext uri="{FF2B5EF4-FFF2-40B4-BE49-F238E27FC236}">
                <a16:creationId xmlns:a16="http://schemas.microsoft.com/office/drawing/2014/main" id="{A4E588B4-2117-BB4B-9432-AF0A72937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957" y="76196"/>
            <a:ext cx="9176050" cy="10117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0BACE4-453E-23F7-95B1-DC26C0732AA5}"/>
              </a:ext>
            </a:extLst>
          </p:cNvPr>
          <p:cNvSpPr txBox="1"/>
          <p:nvPr/>
        </p:nvSpPr>
        <p:spPr>
          <a:xfrm>
            <a:off x="10322616" y="4081197"/>
            <a:ext cx="8069495" cy="47758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rgbClr val="FF0000"/>
                </a:solidFill>
                <a:latin typeface="Nunito Black" panose="00000A00000000000000" pitchFamily="2" charset="0"/>
              </a:rPr>
              <a:t>Một số việc cần làm để tiêu dung tiết kiệm, bảo vệ môi trường như: Sử dụng tiết kiệm thức ăn, đồ uống, đồ dùng,… ở trong nhà; sử dụng điện, nước,… tiết kiệm; tái chế, tái sử dụng; hạn chế túi ni – long,…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A5C145B-5281-F2B8-0096-702B2ACDFBC2}"/>
              </a:ext>
            </a:extLst>
          </p:cNvPr>
          <p:cNvSpPr txBox="1"/>
          <p:nvPr/>
        </p:nvSpPr>
        <p:spPr>
          <a:xfrm>
            <a:off x="11725630" y="745133"/>
            <a:ext cx="5957465" cy="3078783"/>
          </a:xfrm>
          <a:prstGeom prst="round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8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unito Black" panose="00000A00000000000000" pitchFamily="2" charset="0"/>
                <a:ea typeface="+mj-ea"/>
                <a:cs typeface="+mj-cs"/>
              </a:rPr>
              <a:t>Thông tin</a:t>
            </a:r>
          </a:p>
        </p:txBody>
      </p:sp>
    </p:spTree>
    <p:extLst>
      <p:ext uri="{BB962C8B-B14F-4D97-AF65-F5344CB8AC3E}">
        <p14:creationId xmlns:p14="http://schemas.microsoft.com/office/powerpoint/2010/main" val="19801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0" y="0"/>
            <a:ext cx="9144000" cy="10287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12725400" y="3009900"/>
            <a:ext cx="5084272" cy="35710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Hẹn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gặp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lại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các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 </a:t>
            </a:r>
            <a:r>
              <a:rPr lang="en-US" sz="8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em</a:t>
            </a:r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unito Black" pitchFamily="2" charset="0"/>
                <a:ea typeface="+mj-ea"/>
                <a:cs typeface="+mj-cs"/>
              </a:rPr>
              <a:t>!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249E64D-4877-9AE1-B9A3-31D01B93C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4" b="1262"/>
          <a:stretch/>
        </p:blipFill>
        <p:spPr>
          <a:xfrm>
            <a:off x="20" y="1"/>
            <a:ext cx="12725380" cy="10286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4753</TotalTime>
  <Words>415</Words>
  <Application>Microsoft Office PowerPoint</Application>
  <PresentationFormat>Custom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Open Sans Light</vt:lpstr>
      <vt:lpstr>Sigmar One</vt:lpstr>
      <vt:lpstr>Calibri</vt:lpstr>
      <vt:lpstr>Nunito Black</vt:lpstr>
      <vt:lpstr>#9Slide03 AmpleSoft Bold</vt:lpstr>
      <vt:lpstr>Open Sans Extrabold</vt:lpstr>
      <vt:lpstr>Arial</vt:lpstr>
      <vt:lpstr>Open Sans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2006-08-16T00:00:00Z</dcterms:created>
  <dcterms:modified xsi:type="dcterms:W3CDTF">2024-05-09T17:12:34Z</dcterms:modified>
  <dc:identifier>DAE8oUmvRAc</dc:identifier>
</cp:coreProperties>
</file>