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35" r:id="rId2"/>
    <p:sldId id="267" r:id="rId3"/>
    <p:sldId id="336" r:id="rId4"/>
    <p:sldId id="340" r:id="rId5"/>
    <p:sldId id="337" r:id="rId6"/>
    <p:sldId id="259" r:id="rId7"/>
    <p:sldId id="344" r:id="rId8"/>
    <p:sldId id="341" r:id="rId9"/>
    <p:sldId id="345" r:id="rId10"/>
    <p:sldId id="347" r:id="rId11"/>
    <p:sldId id="338" r:id="rId12"/>
    <p:sldId id="343" r:id="rId13"/>
    <p:sldId id="339" r:id="rId14"/>
    <p:sldId id="342" r:id="rId15"/>
    <p:sldId id="311" r:id="rId16"/>
    <p:sldId id="346"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Sigmar One" panose="020B0604020202020204" charset="0"/>
      <p:regular r:id="rId2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EAF9FF"/>
    <a:srgbClr val="73C532"/>
    <a:srgbClr val="57C7D4"/>
    <a:srgbClr val="F46F18"/>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912"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49289-50E2-4427-BD32-63DB92F36078}"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223C3-B943-41D2-BE72-55E0495DEBE9}" type="slidenum">
              <a:rPr lang="en-US" smtClean="0"/>
              <a:t>‹#›</a:t>
            </a:fld>
            <a:endParaRPr lang="en-US"/>
          </a:p>
        </p:txBody>
      </p:sp>
    </p:spTree>
    <p:extLst>
      <p:ext uri="{BB962C8B-B14F-4D97-AF65-F5344CB8AC3E}">
        <p14:creationId xmlns:p14="http://schemas.microsoft.com/office/powerpoint/2010/main" val="173278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1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5" Type="http://schemas.openxmlformats.org/officeDocument/2006/relationships/image" Target="../media/image4.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7" Type="http://schemas.openxmlformats.org/officeDocument/2006/relationships/image" Target="../media/image3.png"/><Relationship Id="rId1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5" Type="http://schemas.openxmlformats.org/officeDocument/2006/relationships/image" Target="../media/image4.png"/><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69E0-D3FF-443C-6CF2-CC50CAF6DB5D}"/>
              </a:ext>
            </a:extLst>
          </p:cNvPr>
          <p:cNvGrpSpPr/>
          <p:nvPr/>
        </p:nvGrpSpPr>
        <p:grpSpPr>
          <a:xfrm>
            <a:off x="497323" y="404040"/>
            <a:ext cx="11257079" cy="6315005"/>
            <a:chOff x="0" y="0"/>
            <a:chExt cx="14512418" cy="11186464"/>
          </a:xfrm>
        </p:grpSpPr>
        <p:grpSp>
          <p:nvGrpSpPr>
            <p:cNvPr id="5" name="Group 4">
              <a:extLst>
                <a:ext uri="{FF2B5EF4-FFF2-40B4-BE49-F238E27FC236}">
                  <a16:creationId xmlns:a16="http://schemas.microsoft.com/office/drawing/2014/main" id="{05C1BD2A-A948-2818-5E52-4B4E5056557D}"/>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25BE8290-7845-EA69-486F-2B80166CBF7D}"/>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10" name="Freeform 5">
                <a:extLst>
                  <a:ext uri="{FF2B5EF4-FFF2-40B4-BE49-F238E27FC236}">
                    <a16:creationId xmlns:a16="http://schemas.microsoft.com/office/drawing/2014/main" id="{E72DE138-6374-2010-F56F-52F8F74F71EC}"/>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a:extLst>
                <a:ext uri="{FF2B5EF4-FFF2-40B4-BE49-F238E27FC236}">
                  <a16:creationId xmlns:a16="http://schemas.microsoft.com/office/drawing/2014/main" id="{6EB5D294-0877-8586-01AE-95027EA3C5F1}"/>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ECB95E91-0275-DE7C-84A8-093360A33654}"/>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a:extLst>
                  <a:ext uri="{FF2B5EF4-FFF2-40B4-BE49-F238E27FC236}">
                    <a16:creationId xmlns:a16="http://schemas.microsoft.com/office/drawing/2014/main" id="{C5F01816-8B23-A019-81DE-5E46188AE264}"/>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12" name="Picture 16">
            <a:extLst>
              <a:ext uri="{FF2B5EF4-FFF2-40B4-BE49-F238E27FC236}">
                <a16:creationId xmlns:a16="http://schemas.microsoft.com/office/drawing/2014/main" id="{811AF129-A145-2668-CE11-D50545FF88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204985">
            <a:off x="21383" y="265918"/>
            <a:ext cx="1254588" cy="1016216"/>
          </a:xfrm>
          <a:prstGeom prst="rect">
            <a:avLst/>
          </a:prstGeom>
        </p:spPr>
      </p:pic>
      <p:pic>
        <p:nvPicPr>
          <p:cNvPr id="16" name="Picture 17">
            <a:extLst>
              <a:ext uri="{FF2B5EF4-FFF2-40B4-BE49-F238E27FC236}">
                <a16:creationId xmlns:a16="http://schemas.microsoft.com/office/drawing/2014/main" id="{3DB45526-4208-CEE3-9A93-C613D37EF1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704344" y="5518564"/>
            <a:ext cx="1815472" cy="1200481"/>
          </a:xfrm>
          <a:prstGeom prst="rect">
            <a:avLst/>
          </a:prstGeom>
        </p:spPr>
      </p:pic>
      <p:pic>
        <p:nvPicPr>
          <p:cNvPr id="17" name="Picture 15">
            <a:extLst>
              <a:ext uri="{FF2B5EF4-FFF2-40B4-BE49-F238E27FC236}">
                <a16:creationId xmlns:a16="http://schemas.microsoft.com/office/drawing/2014/main" id="{2EAAD981-A9B1-E010-B2C0-DE36DF4CCD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281976" y="4783144"/>
            <a:ext cx="826919" cy="1653839"/>
          </a:xfrm>
          <a:prstGeom prst="rect">
            <a:avLst/>
          </a:prstGeom>
        </p:spPr>
      </p:pic>
      <p:pic>
        <p:nvPicPr>
          <p:cNvPr id="19" name="Picture 14">
            <a:extLst>
              <a:ext uri="{FF2B5EF4-FFF2-40B4-BE49-F238E27FC236}">
                <a16:creationId xmlns:a16="http://schemas.microsoft.com/office/drawing/2014/main" id="{3055C05A-1393-FA37-1C87-AF47B2A3E51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6023152">
            <a:off x="137604" y="5073997"/>
            <a:ext cx="1619615" cy="1855115"/>
          </a:xfrm>
          <a:prstGeom prst="rect">
            <a:avLst/>
          </a:prstGeom>
        </p:spPr>
      </p:pic>
      <p:sp>
        <p:nvSpPr>
          <p:cNvPr id="2" name="TextBox 1"/>
          <p:cNvSpPr txBox="1"/>
          <p:nvPr/>
        </p:nvSpPr>
        <p:spPr>
          <a:xfrm>
            <a:off x="1951430" y="1676400"/>
            <a:ext cx="8909996" cy="1200329"/>
          </a:xfrm>
          <a:prstGeom prst="rect">
            <a:avLst/>
          </a:prstGeom>
          <a:noFill/>
        </p:spPr>
        <p:txBody>
          <a:bodyPr wrap="square" rtlCol="0">
            <a:prstTxWarp prst="textPlain">
              <a:avLst/>
            </a:prstTxWarp>
            <a:spAutoFit/>
          </a:bodyPr>
          <a:lstStyle/>
          <a:p>
            <a:pPr algn="ctr"/>
            <a:r>
              <a:rPr lang="en-US" sz="36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NHIỆT LIỆT CHÀO MỪNG THẦY CÔ ĐẾN DỰ GIỜ LỚP 3D</a:t>
            </a:r>
            <a:endParaRPr lang="en-US" sz="36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42291" y="3228917"/>
            <a:ext cx="8450869" cy="2062103"/>
          </a:xfrm>
          <a:prstGeom prst="rect">
            <a:avLst/>
          </a:prstGeom>
          <a:noFill/>
        </p:spPr>
        <p:txBody>
          <a:bodyPr wrap="square" rtlCol="0">
            <a:spAutoFit/>
          </a:bodyPr>
          <a:lstStyle/>
          <a:p>
            <a:pPr algn="ctr"/>
            <a:r>
              <a:rPr lang="en-US" sz="3200" u="sng"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MÔN: TIẾNG VIỆT</a:t>
            </a:r>
          </a:p>
          <a:p>
            <a:pPr algn="ctr">
              <a:lnSpc>
                <a:spcPct val="200000"/>
              </a:lnSpc>
            </a:pPr>
            <a:r>
              <a:rPr lang="en-US" sz="320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14: CUỘC HỌP CỦA CHỮ VIẾT – TIẾT 1</a:t>
            </a:r>
          </a:p>
          <a:p>
            <a:pPr algn="ctr"/>
            <a:r>
              <a:rPr lang="en-US" sz="3200" i="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 viên: Phạm Thị Vân</a:t>
            </a:r>
            <a:endParaRPr lang="en-US" sz="3200" i="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85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776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76200"/>
            <a:ext cx="9412941" cy="5334000"/>
          </a:xfrm>
          <a:prstGeom prst="rect">
            <a:avLst/>
          </a:prstGeom>
        </p:spPr>
      </p:pic>
      <p:sp>
        <p:nvSpPr>
          <p:cNvPr id="3" name="Rectangle 2"/>
          <p:cNvSpPr/>
          <p:nvPr/>
        </p:nvSpPr>
        <p:spPr>
          <a:xfrm>
            <a:off x="3733800" y="5715000"/>
            <a:ext cx="541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Times New Roman" panose="02020603050405020304" pitchFamily="18" charset="0"/>
                <a:cs typeface="Times New Roman" panose="02020603050405020304" pitchFamily="18" charset="0"/>
              </a:rPr>
              <a:t>Lấm tấm mồ hôi</a:t>
            </a:r>
            <a:endParaRPr lang="en-US"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89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502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eng-cuoi-dam-d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0" y="2667000"/>
            <a:ext cx="406400" cy="406400"/>
          </a:xfrm>
          <a:prstGeom prst="rect">
            <a:avLst/>
          </a:prstGeom>
        </p:spPr>
      </p:pic>
      <p:sp>
        <p:nvSpPr>
          <p:cNvPr id="3" name="Rectangle 2"/>
          <p:cNvSpPr/>
          <p:nvPr/>
        </p:nvSpPr>
        <p:spPr>
          <a:xfrm>
            <a:off x="3124200" y="2362200"/>
            <a:ext cx="6019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Times New Roman" panose="02020603050405020304" pitchFamily="18" charset="0"/>
                <a:cs typeface="Times New Roman" panose="02020603050405020304" pitchFamily="18" charset="0"/>
              </a:rPr>
              <a:t>Cười rộ lên</a:t>
            </a:r>
            <a:endParaRPr lang="en-US"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176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143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74923DD-2CD3-2D7E-2162-E433FE8F2CFE}"/>
              </a:ext>
            </a:extLst>
          </p:cNvPr>
          <p:cNvSpPr txBox="1"/>
          <p:nvPr/>
        </p:nvSpPr>
        <p:spPr>
          <a:xfrm>
            <a:off x="1066800" y="762000"/>
            <a:ext cx="9982200" cy="5105400"/>
          </a:xfrm>
          <a:prstGeom prst="roundRect">
            <a:avLst/>
          </a:prstGeo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p>
            <a:pPr algn="just" defTabSz="914400">
              <a:lnSpc>
                <a:spcPct val="90000"/>
              </a:lnSpc>
              <a:spcAft>
                <a:spcPts val="600"/>
              </a:spcAft>
            </a:pP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Từ</a:t>
            </a:r>
            <a:r>
              <a:rPr lang="en-US" sz="6000" b="1" dirty="0">
                <a:solidFill>
                  <a:schemeClr val="tx1"/>
                </a:solidFill>
                <a:latin typeface="Times New Roman" panose="02020603050405020304" pitchFamily="18" charset="0"/>
                <a:cs typeface="Times New Roman" panose="02020603050405020304" pitchFamily="18" charset="0"/>
              </a:rPr>
              <a:t> nay,</a:t>
            </a:r>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mỗi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khi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Hoàng</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định</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chấm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câu</a:t>
            </a:r>
            <a:r>
              <a:rPr lang="en-US" sz="6000" b="1" dirty="0">
                <a:solidFill>
                  <a:schemeClr val="tx1"/>
                </a:solidFill>
                <a:latin typeface="Times New Roman" panose="02020603050405020304" pitchFamily="18" charset="0"/>
                <a:cs typeface="Times New Roman" panose="02020603050405020304" pitchFamily="18" charset="0"/>
              </a:rPr>
              <a:t>,</a:t>
            </a:r>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anh</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dấu</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chấm</a:t>
            </a:r>
            <a:r>
              <a:rPr lang="en-US" sz="6000" b="1" dirty="0" smtClean="0">
                <a:solidFill>
                  <a:srgbClr val="FF0000"/>
                </a:solidFill>
                <a:latin typeface="Times New Roman" panose="02020603050405020304" pitchFamily="18" charset="0"/>
                <a:cs typeface="Times New Roman" panose="02020603050405020304" pitchFamily="18" charset="0"/>
              </a:rPr>
              <a:t>/</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yêu</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cầu</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anh</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Hoàng</a:t>
            </a:r>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đọc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lại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nội</a:t>
            </a:r>
            <a:r>
              <a:rPr lang="en-US" sz="6000" b="1" dirty="0">
                <a:solidFill>
                  <a:schemeClr val="tx1"/>
                </a:solidFill>
                <a:latin typeface="Times New Roman" panose="02020603050405020304" pitchFamily="18" charset="0"/>
                <a:cs typeface="Times New Roman" panose="02020603050405020304" pitchFamily="18" charset="0"/>
              </a:rPr>
              <a:t> dung </a:t>
            </a:r>
            <a:r>
              <a:rPr lang="en-US" sz="6000" b="1" dirty="0" err="1">
                <a:solidFill>
                  <a:schemeClr val="tx1"/>
                </a:solidFill>
                <a:latin typeface="Times New Roman" panose="02020603050405020304" pitchFamily="18" charset="0"/>
                <a:cs typeface="Times New Roman" panose="02020603050405020304" pitchFamily="18" charset="0"/>
              </a:rPr>
              <a:t>câu</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văn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một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lần</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nữa</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a:t>
            </a:r>
            <a:r>
              <a:rPr lang="en-US"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5949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69E0-D3FF-443C-6CF2-CC50CAF6DB5D}"/>
              </a:ext>
            </a:extLst>
          </p:cNvPr>
          <p:cNvGrpSpPr/>
          <p:nvPr/>
        </p:nvGrpSpPr>
        <p:grpSpPr>
          <a:xfrm>
            <a:off x="491735" y="572472"/>
            <a:ext cx="11257079" cy="6315005"/>
            <a:chOff x="0" y="0"/>
            <a:chExt cx="14512418" cy="11186464"/>
          </a:xfrm>
        </p:grpSpPr>
        <p:grpSp>
          <p:nvGrpSpPr>
            <p:cNvPr id="5" name="Group 4">
              <a:extLst>
                <a:ext uri="{FF2B5EF4-FFF2-40B4-BE49-F238E27FC236}">
                  <a16:creationId xmlns:a16="http://schemas.microsoft.com/office/drawing/2014/main" id="{05C1BD2A-A948-2818-5E52-4B4E5056557D}"/>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25BE8290-7845-EA69-486F-2B80166CBF7D}"/>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10" name="Freeform 5">
                <a:extLst>
                  <a:ext uri="{FF2B5EF4-FFF2-40B4-BE49-F238E27FC236}">
                    <a16:creationId xmlns:a16="http://schemas.microsoft.com/office/drawing/2014/main" id="{E72DE138-6374-2010-F56F-52F8F74F71EC}"/>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a:extLst>
                <a:ext uri="{FF2B5EF4-FFF2-40B4-BE49-F238E27FC236}">
                  <a16:creationId xmlns:a16="http://schemas.microsoft.com/office/drawing/2014/main" id="{6EB5D294-0877-8586-01AE-95027EA3C5F1}"/>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ECB95E91-0275-DE7C-84A8-093360A33654}"/>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a:extLst>
                  <a:ext uri="{FF2B5EF4-FFF2-40B4-BE49-F238E27FC236}">
                    <a16:creationId xmlns:a16="http://schemas.microsoft.com/office/drawing/2014/main" id="{C5F01816-8B23-A019-81DE-5E46188AE264}"/>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12" name="Picture 16">
            <a:extLst>
              <a:ext uri="{FF2B5EF4-FFF2-40B4-BE49-F238E27FC236}">
                <a16:creationId xmlns:a16="http://schemas.microsoft.com/office/drawing/2014/main" id="{811AF129-A145-2668-CE11-D50545FF88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204985">
            <a:off x="21383" y="265918"/>
            <a:ext cx="1254588" cy="1016216"/>
          </a:xfrm>
          <a:prstGeom prst="rect">
            <a:avLst/>
          </a:prstGeom>
        </p:spPr>
      </p:pic>
      <p:pic>
        <p:nvPicPr>
          <p:cNvPr id="16" name="Picture 17">
            <a:extLst>
              <a:ext uri="{FF2B5EF4-FFF2-40B4-BE49-F238E27FC236}">
                <a16:creationId xmlns:a16="http://schemas.microsoft.com/office/drawing/2014/main" id="{3DB45526-4208-CEE3-9A93-C613D37EF1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704344" y="5518564"/>
            <a:ext cx="1815472" cy="1200481"/>
          </a:xfrm>
          <a:prstGeom prst="rect">
            <a:avLst/>
          </a:prstGeom>
        </p:spPr>
      </p:pic>
      <p:pic>
        <p:nvPicPr>
          <p:cNvPr id="17" name="Picture 15">
            <a:extLst>
              <a:ext uri="{FF2B5EF4-FFF2-40B4-BE49-F238E27FC236}">
                <a16:creationId xmlns:a16="http://schemas.microsoft.com/office/drawing/2014/main" id="{2EAAD981-A9B1-E010-B2C0-DE36DF4CCD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281976" y="4783144"/>
            <a:ext cx="826919" cy="1653839"/>
          </a:xfrm>
          <a:prstGeom prst="rect">
            <a:avLst/>
          </a:prstGeom>
        </p:spPr>
      </p:pic>
      <p:pic>
        <p:nvPicPr>
          <p:cNvPr id="19" name="Picture 14">
            <a:extLst>
              <a:ext uri="{FF2B5EF4-FFF2-40B4-BE49-F238E27FC236}">
                <a16:creationId xmlns:a16="http://schemas.microsoft.com/office/drawing/2014/main" id="{3055C05A-1393-FA37-1C87-AF47B2A3E51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6023152">
            <a:off x="137604" y="5073997"/>
            <a:ext cx="1619615" cy="1855115"/>
          </a:xfrm>
          <a:prstGeom prst="rect">
            <a:avLst/>
          </a:prstGeom>
        </p:spPr>
      </p:pic>
      <p:sp>
        <p:nvSpPr>
          <p:cNvPr id="3" name="TextBox 2"/>
          <p:cNvSpPr txBox="1"/>
          <p:nvPr/>
        </p:nvSpPr>
        <p:spPr>
          <a:xfrm>
            <a:off x="1752659" y="1969944"/>
            <a:ext cx="8450869" cy="1323439"/>
          </a:xfrm>
          <a:prstGeom prst="rect">
            <a:avLst/>
          </a:prstGeom>
          <a:noFill/>
        </p:spPr>
        <p:txBody>
          <a:bodyPr wrap="square" rtlCol="0">
            <a:spAutoFit/>
          </a:bodyPr>
          <a:lstStyle/>
          <a:p>
            <a:pPr algn="ctr"/>
            <a:r>
              <a:rPr lang="en-US" sz="4000" i="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CẢM ƠN CÁC THẦY CÔ GIÁO VÀ CÁC EM HỌC SINH</a:t>
            </a:r>
            <a:endParaRPr lang="en-US" sz="4000" i="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19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BC phonics song - phonics song for toddlers - phonics song for kids -alphabet song - nursery rhymes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017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636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12039600" cy="6186309"/>
          </a:xfrm>
          <a:prstGeom prst="rect">
            <a:avLst/>
          </a:prstGeom>
        </p:spPr>
        <p:txBody>
          <a:bodyPr wrap="square">
            <a:spAutoFit/>
          </a:bodyPr>
          <a:lstStyle/>
          <a:p>
            <a:r>
              <a:rPr lang="nl-NL" sz="3600" b="1" smtClean="0">
                <a:solidFill>
                  <a:srgbClr val="FF0000"/>
                </a:solidFill>
                <a:latin typeface="Times New Roman" panose="02020603050405020304" pitchFamily="18" charset="0"/>
                <a:ea typeface="Calibri" panose="020F0502020204030204" pitchFamily="34" charset="0"/>
              </a:rPr>
              <a:t>Hãy đọc thầm đoạn văn dưới đây và cho biết đoạn văn có điểm gì khác với đoạn văn em đã được học?</a:t>
            </a:r>
          </a:p>
          <a:p>
            <a:r>
              <a:rPr lang="nl-NL" sz="5400" smtClean="0">
                <a:latin typeface="Times New Roman" panose="02020603050405020304" pitchFamily="18" charset="0"/>
                <a:ea typeface="Calibri" panose="020F0502020204030204" pitchFamily="34" charset="0"/>
              </a:rPr>
              <a:t>Khi </a:t>
            </a:r>
            <a:r>
              <a:rPr lang="nl-NL" sz="5400">
                <a:latin typeface="Times New Roman" panose="02020603050405020304" pitchFamily="18" charset="0"/>
                <a:ea typeface="Calibri" panose="020F0502020204030204" pitchFamily="34" charset="0"/>
              </a:rPr>
              <a:t>vầng trán đỏ au của mặt trời vừa ló lên ở cuối cánh đồng xa những giọt </a:t>
            </a:r>
            <a:r>
              <a:rPr lang="nl-NL" sz="5400" smtClean="0">
                <a:latin typeface="Times New Roman" panose="02020603050405020304" pitchFamily="18" charset="0"/>
                <a:ea typeface="Calibri" panose="020F0502020204030204" pitchFamily="34" charset="0"/>
              </a:rPr>
              <a:t>sương</a:t>
            </a:r>
          </a:p>
          <a:p>
            <a:r>
              <a:rPr lang="nl-NL" sz="5400" smtClean="0">
                <a:latin typeface="Times New Roman" panose="02020603050405020304" pitchFamily="18" charset="0"/>
                <a:ea typeface="Calibri" panose="020F0502020204030204" pitchFamily="34" charset="0"/>
              </a:rPr>
              <a:t>bừng </a:t>
            </a:r>
            <a:r>
              <a:rPr lang="nl-NL" sz="5400">
                <a:latin typeface="Times New Roman" panose="02020603050405020304" pitchFamily="18" charset="0"/>
                <a:ea typeface="Calibri" panose="020F0502020204030204" pitchFamily="34" charset="0"/>
              </a:rPr>
              <a:t>tỉnh cựa mình tia nắng làm sương lấp lánh như những con mắt sao gió đu đưa lá cỏ sương nhún nhảy theo như ngồi xích đu và cầu thăng bằng</a:t>
            </a:r>
            <a:endParaRPr lang="en-US" sz="5400"/>
          </a:p>
        </p:txBody>
      </p:sp>
    </p:spTree>
    <p:extLst>
      <p:ext uri="{BB962C8B-B14F-4D97-AF65-F5344CB8AC3E}">
        <p14:creationId xmlns:p14="http://schemas.microsoft.com/office/powerpoint/2010/main" val="2408824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87407"/>
          <a:stretch/>
        </p:blipFill>
        <p:spPr>
          <a:xfrm>
            <a:off x="0" y="41223"/>
            <a:ext cx="1295400" cy="990600"/>
          </a:xfrm>
          <a:prstGeom prst="rect">
            <a:avLst/>
          </a:prstGeom>
        </p:spPr>
      </p:pic>
      <p:sp>
        <p:nvSpPr>
          <p:cNvPr id="3" name="TextBox 2">
            <a:extLst>
              <a:ext uri="{FF2B5EF4-FFF2-40B4-BE49-F238E27FC236}">
                <a16:creationId xmlns:a16="http://schemas.microsoft.com/office/drawing/2014/main" id="{4B3AA1C1-7206-1D89-8391-F76A0D82DA31}"/>
              </a:ext>
            </a:extLst>
          </p:cNvPr>
          <p:cNvSpPr txBox="1"/>
          <p:nvPr/>
        </p:nvSpPr>
        <p:spPr>
          <a:xfrm>
            <a:off x="533400" y="2362200"/>
            <a:ext cx="11201400" cy="1938992"/>
          </a:xfrm>
          <a:prstGeom prst="rect">
            <a:avLst/>
          </a:prstGeom>
          <a:noFill/>
        </p:spPr>
        <p:txBody>
          <a:bodyPr wrap="square" rtlCol="0">
            <a:spAutoFit/>
          </a:bodyPr>
          <a:lstStyle/>
          <a:p>
            <a:r>
              <a:rPr lang="en-US" sz="6000" b="1" u="sng" smtClean="0">
                <a:latin typeface="Times New Roman" panose="02020603050405020304" pitchFamily="18" charset="0"/>
                <a:cs typeface="Times New Roman" panose="02020603050405020304" pitchFamily="18" charset="0"/>
              </a:rPr>
              <a:t>Trao đổi nhóm 2:</a:t>
            </a:r>
            <a:r>
              <a:rPr lang="en-US" sz="6000" b="1" smtClean="0">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Điều </a:t>
            </a:r>
            <a:r>
              <a:rPr lang="en-US" sz="6000">
                <a:latin typeface="Times New Roman" panose="02020603050405020304" pitchFamily="18" charset="0"/>
                <a:cs typeface="Times New Roman" panose="02020603050405020304" pitchFamily="18" charset="0"/>
              </a:rPr>
              <a:t>gì xảy ra nếu </a:t>
            </a:r>
            <a:r>
              <a:rPr lang="en-US" sz="6000" smtClean="0">
                <a:latin typeface="Times New Roman" panose="02020603050405020304" pitchFamily="18" charset="0"/>
                <a:cs typeface="Times New Roman" panose="02020603050405020304" pitchFamily="18" charset="0"/>
              </a:rPr>
              <a:t>đoạn văn không </a:t>
            </a:r>
            <a:r>
              <a:rPr lang="en-US" sz="6000">
                <a:latin typeface="Times New Roman" panose="02020603050405020304" pitchFamily="18" charset="0"/>
                <a:cs typeface="Times New Roman" panose="02020603050405020304" pitchFamily="18" charset="0"/>
              </a:rPr>
              <a:t>có dấu </a:t>
            </a:r>
            <a:r>
              <a:rPr lang="en-US" sz="6000" smtClean="0">
                <a:latin typeface="Times New Roman" panose="02020603050405020304" pitchFamily="18" charset="0"/>
                <a:cs typeface="Times New Roman" panose="02020603050405020304" pitchFamily="18" charset="0"/>
              </a:rPr>
              <a:t>câu?</a:t>
            </a:r>
            <a:endParaRPr lang="en-US"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87407"/>
          <a:stretch/>
        </p:blipFill>
        <p:spPr>
          <a:xfrm>
            <a:off x="0" y="41223"/>
            <a:ext cx="1295400" cy="990600"/>
          </a:xfrm>
          <a:prstGeom prst="rect">
            <a:avLst/>
          </a:prstGeom>
        </p:spPr>
      </p:pic>
      <p:sp>
        <p:nvSpPr>
          <p:cNvPr id="3" name="TextBox 2">
            <a:extLst>
              <a:ext uri="{FF2B5EF4-FFF2-40B4-BE49-F238E27FC236}">
                <a16:creationId xmlns:a16="http://schemas.microsoft.com/office/drawing/2014/main" id="{4B3AA1C1-7206-1D89-8391-F76A0D82DA31}"/>
              </a:ext>
            </a:extLst>
          </p:cNvPr>
          <p:cNvSpPr txBox="1"/>
          <p:nvPr/>
        </p:nvSpPr>
        <p:spPr>
          <a:xfrm>
            <a:off x="533400" y="2362200"/>
            <a:ext cx="11201400" cy="1846659"/>
          </a:xfrm>
          <a:prstGeom prst="rect">
            <a:avLst/>
          </a:prstGeom>
          <a:noFill/>
        </p:spPr>
        <p:txBody>
          <a:bodyPr wrap="square" rtlCol="0">
            <a:spAutoFit/>
          </a:bodyPr>
          <a:lstStyle/>
          <a:p>
            <a:pPr algn="ctr"/>
            <a:r>
              <a:rPr lang="en-US" sz="6000" dirty="0" smtClean="0">
                <a:solidFill>
                  <a:srgbClr val="FF0000"/>
                </a:solidFill>
                <a:latin typeface="Times New Roman" panose="02020603050405020304" pitchFamily="18" charset="0"/>
                <a:cs typeface="Times New Roman" panose="02020603050405020304" pitchFamily="18" charset="0"/>
              </a:rPr>
              <a:t>TIẾNG VIỆT</a:t>
            </a:r>
          </a:p>
          <a:p>
            <a:r>
              <a:rPr lang="en-US" sz="5400" dirty="0" smtClean="0">
                <a:solidFill>
                  <a:srgbClr val="0070C0"/>
                </a:solidFill>
                <a:latin typeface="Times New Roman" panose="02020603050405020304" pitchFamily="18" charset="0"/>
                <a:cs typeface="Times New Roman" panose="02020603050405020304" pitchFamily="18" charset="0"/>
              </a:rPr>
              <a:t>Bài14: </a:t>
            </a:r>
            <a:r>
              <a:rPr lang="en-US" sz="5400" dirty="0" err="1" smtClean="0">
                <a:solidFill>
                  <a:srgbClr val="0070C0"/>
                </a:solidFill>
                <a:latin typeface="Times New Roman" panose="02020603050405020304" pitchFamily="18" charset="0"/>
                <a:cs typeface="Times New Roman" panose="02020603050405020304" pitchFamily="18" charset="0"/>
              </a:rPr>
              <a:t>Cuộc</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họp</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của</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chữ</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viết</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tiết</a:t>
            </a:r>
            <a:r>
              <a:rPr lang="en-US" sz="5400" dirty="0" smtClean="0">
                <a:solidFill>
                  <a:srgbClr val="0070C0"/>
                </a:solidFill>
                <a:latin typeface="Times New Roman" panose="02020603050405020304" pitchFamily="18" charset="0"/>
                <a:cs typeface="Times New Roman" panose="02020603050405020304" pitchFamily="18" charset="0"/>
              </a:rPr>
              <a:t> 1)</a:t>
            </a:r>
            <a:endParaRPr lang="en-US" sz="5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768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1219200"/>
            <a:ext cx="9829800" cy="4454553"/>
          </a:xfrm>
          <a:prstGeom prst="rect">
            <a:avLst/>
          </a:prstGeom>
        </p:spPr>
        <p:txBody>
          <a:bodyPr wrap="square">
            <a:spAutoFit/>
          </a:bodyPr>
          <a:lstStyle/>
          <a:p>
            <a:pPr algn="just">
              <a:lnSpc>
                <a:spcPct val="107000"/>
              </a:lnSpc>
              <a:spcAft>
                <a:spcPts val="8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a:t>
            </a:r>
            <a:r>
              <a:rPr lang="nl-NL"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4000" b="1" dirty="0">
                <a:latin typeface="Times New Roman" panose="02020603050405020304" pitchFamily="18" charset="0"/>
                <a:ea typeface="Calibri" panose="020F0502020204030204" pitchFamily="34" charset="0"/>
                <a:cs typeface="Times New Roman" panose="02020603050405020304" pitchFamily="18" charset="0"/>
              </a:rPr>
              <a:t>4 đoạn:</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1</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đôi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giày</a:t>
            </a:r>
            <a:r>
              <a:rPr lang="en-US" sz="4000" i="1" dirty="0">
                <a:latin typeface="Times New Roman" panose="02020603050405020304" pitchFamily="18" charset="0"/>
                <a:ea typeface="Calibri" panose="020F0502020204030204" pitchFamily="34" charset="0"/>
                <a:cs typeface="Times New Roman" panose="02020603050405020304" pitchFamily="18" charset="0"/>
              </a:rPr>
              <a:t> da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tên</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trán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lấm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mồ</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hôi</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2</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lấm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mồ</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hôi</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3</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Ẩu</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nhỉ</a:t>
            </a:r>
            <a:r>
              <a:rPr lang="en-US" sz="4000" i="1"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en-US" sz="4000" b="1"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4</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788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24000"/>
            <a:ext cx="6096000" cy="3561488"/>
          </a:xfrm>
          <a:prstGeom prst="rect">
            <a:avLst/>
          </a:prstGeom>
        </p:spPr>
        <p:txBody>
          <a:bodyPr>
            <a:spAutoFit/>
          </a:bodyPr>
          <a:lstStyle/>
          <a:p>
            <a:pPr algn="just">
              <a:lnSpc>
                <a:spcPct val="107000"/>
              </a:lnSpc>
              <a:spcAft>
                <a:spcPts val="800"/>
              </a:spcAft>
            </a:pP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Thảo</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luận</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4:</a:t>
            </a:r>
          </a:p>
          <a:p>
            <a:pPr marL="571500" indent="-571500" algn="just">
              <a:lnSpc>
                <a:spcPct val="107000"/>
              </a:lnSpc>
              <a:spcAft>
                <a:spcPts val="800"/>
              </a:spcAft>
              <a:buFontTx/>
              <a:buChar char="-"/>
            </a:pP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Tìm</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07000"/>
              </a:lnSpc>
              <a:spcAft>
                <a:spcPts val="800"/>
              </a:spcAft>
              <a:buFontTx/>
              <a:buChar char="-"/>
            </a:pP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cần</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nghĩa</a:t>
            </a:r>
            <a:endPar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07000"/>
              </a:lnSpc>
              <a:spcAft>
                <a:spcPts val="800"/>
              </a:spcAft>
              <a:buFontTx/>
              <a:buChar char="-"/>
            </a:pP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ngắt</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hơi</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FF6699"/>
                </a:solidFill>
                <a:latin typeface="Times New Roman" panose="02020603050405020304" pitchFamily="18" charset="0"/>
                <a:ea typeface="Calibri" panose="020F0502020204030204" pitchFamily="34" charset="0"/>
                <a:cs typeface="Times New Roman" panose="02020603050405020304" pitchFamily="18" charset="0"/>
              </a:rPr>
              <a:t>dài</a:t>
            </a:r>
            <a:endParaRPr lang="en-US" sz="4800" dirty="0">
              <a:solidFill>
                <a:srgbClr val="FF6699"/>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5969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229</Words>
  <Application>Microsoft Office PowerPoint</Application>
  <PresentationFormat>Widescreen</PresentationFormat>
  <Paragraphs>24</Paragraphs>
  <Slides>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Times New Roman</vt:lpstr>
      <vt:lpstr>Calibri</vt:lpstr>
      <vt:lpstr>Sigmar One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60</cp:revision>
  <dcterms:created xsi:type="dcterms:W3CDTF">2006-08-16T00:00:00Z</dcterms:created>
  <dcterms:modified xsi:type="dcterms:W3CDTF">2024-05-09T14:59:45Z</dcterms:modified>
  <dc:identifier>DAFDiO2oNAs</dc:identifier>
</cp:coreProperties>
</file>