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7" r:id="rId2"/>
    <p:sldId id="440" r:id="rId3"/>
    <p:sldId id="408" r:id="rId4"/>
    <p:sldId id="443" r:id="rId5"/>
    <p:sldId id="437" r:id="rId6"/>
    <p:sldId id="441" r:id="rId7"/>
    <p:sldId id="438" r:id="rId8"/>
    <p:sldId id="442" r:id="rId9"/>
    <p:sldId id="340" r:id="rId10"/>
  </p:sldIdLst>
  <p:sldSz cx="16276638" cy="9144000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CC"/>
    <a:srgbClr val="FF3399"/>
    <a:srgbClr val="FF0066"/>
    <a:srgbClr val="FF7C80"/>
    <a:srgbClr val="EDF6F7"/>
    <a:srgbClr val="FF6600"/>
    <a:srgbClr val="6600CC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4FA25-5DD5-485C-BCD2-EF739D2A7194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7656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9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wmf"/><Relationship Id="rId4" Type="http://schemas.openxmlformats.org/officeDocument/2006/relationships/image" Target="../media/image2.jpeg"/><Relationship Id="rId9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889919" y="4343401"/>
            <a:ext cx="11822503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26: RÔ –BỐT Ở QUANH TA(T3)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Giáo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viên</a:t>
            </a:r>
            <a:r>
              <a:rPr lang="en-US" altLang="en-US" sz="2400" b="1" i="1" dirty="0" smtClean="0">
                <a:solidFill>
                  <a:srgbClr val="FF0066"/>
                </a:solidFill>
                <a:latin typeface="Times New Roman" pitchFamily="18" charset="0"/>
              </a:rPr>
              <a:t>: </a:t>
            </a:r>
            <a:r>
              <a:rPr lang="en-US" altLang="en-US" sz="2400" b="1" i="1" dirty="0" err="1" smtClean="0">
                <a:solidFill>
                  <a:srgbClr val="FF0066"/>
                </a:solidFill>
                <a:latin typeface="Times New Roman" pitchFamily="18" charset="0"/>
              </a:rPr>
              <a:t>Phạm</a:t>
            </a:r>
            <a:r>
              <a:rPr lang="en-US" altLang="en-US" sz="2400" b="1" i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err="1" smtClean="0">
                <a:solidFill>
                  <a:srgbClr val="FF0066"/>
                </a:solidFill>
                <a:latin typeface="Times New Roman" pitchFamily="18" charset="0"/>
              </a:rPr>
              <a:t>Thị</a:t>
            </a:r>
            <a:r>
              <a:rPr lang="en-US" altLang="en-US" sz="2400" b="1" i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err="1" smtClean="0">
                <a:solidFill>
                  <a:srgbClr val="FF0066"/>
                </a:solidFill>
                <a:latin typeface="Times New Roman" pitchFamily="18" charset="0"/>
              </a:rPr>
              <a:t>Vân</a:t>
            </a:r>
            <a:r>
              <a:rPr lang="en-US" altLang="en-US" sz="2400" b="1" i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endParaRPr lang="en-US" altLang="en-US" sz="2400" b="1" i="1" dirty="0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Lớp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:  </a:t>
            </a:r>
            <a:r>
              <a:rPr lang="en-US" altLang="en-US" sz="2400" b="1" i="1" dirty="0" smtClean="0">
                <a:solidFill>
                  <a:srgbClr val="FF0066"/>
                </a:solidFill>
                <a:latin typeface="Times New Roman" pitchFamily="18" charset="0"/>
              </a:rPr>
              <a:t>3D</a:t>
            </a:r>
            <a:endParaRPr lang="en-US" altLang="en-US" sz="2400" b="1" i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111880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782626" cy="1117345"/>
            <a:chOff x="4539228" y="210532"/>
            <a:chExt cx="6668184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668184" cy="1117345"/>
              <a:chOff x="4539228" y="210532"/>
              <a:chExt cx="6668184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66818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Thứ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Sáu</a:t>
                </a:r>
                <a:r>
                  <a:rPr lang="en-US" sz="36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ngày</a:t>
                </a:r>
                <a:r>
                  <a:rPr kumimoji="0" lang="en-US" sz="3600" b="0" i="0" u="none" strike="noStrike" kern="1200" cap="none" spc="0" normalizeH="0" noProof="0" smtClean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 19 </a:t>
                </a:r>
                <a:r>
                  <a:rPr kumimoji="0" lang="en-US" sz="36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tháng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4 </a:t>
                </a:r>
                <a:r>
                  <a:rPr kumimoji="0" lang="en-US" sz="36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năm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2024</a:t>
                </a:r>
                <a:endPara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442119" y="2612886"/>
            <a:ext cx="155448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1. </a:t>
            </a: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 những câu thơ, câu văn dưới đây, dấu hai chấm dùng để làm gì?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Rectangle 95"/>
          <p:cNvSpPr>
            <a:spLocks noChangeArrowheads="1"/>
          </p:cNvSpPr>
          <p:nvPr/>
        </p:nvSpPr>
        <p:spPr bwMode="auto">
          <a:xfrm>
            <a:off x="3986507" y="1258669"/>
            <a:ext cx="817909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26: RÔ- BỐT Ở QUANH </a:t>
            </a: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TA (</a:t>
            </a:r>
            <a:r>
              <a:rPr kumimoji="0" lang="en-GB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Tiết</a:t>
            </a:r>
            <a:r>
              <a:rPr kumimoji="0" lang="en-GB" sz="3600" b="1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91BDB2-25A5-9235-7AB7-B5177B1DD2D9}"/>
              </a:ext>
            </a:extLst>
          </p:cNvPr>
          <p:cNvSpPr/>
          <p:nvPr/>
        </p:nvSpPr>
        <p:spPr>
          <a:xfrm>
            <a:off x="1076362" y="7763321"/>
            <a:ext cx="1396628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Dấu hai chấm trong các câu thơ ở bài tập a dùng để báo hiệu bộ phận câu đứng sau là phần giải thích.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EEEBBFD-5465-86F3-AD3E-104D08559FC7}"/>
              </a:ext>
            </a:extLst>
          </p:cNvPr>
          <p:cNvSpPr/>
          <p:nvPr/>
        </p:nvSpPr>
        <p:spPr>
          <a:xfrm>
            <a:off x="5495712" y="4907898"/>
            <a:ext cx="775708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a,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mưa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trên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sông</a:t>
            </a: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Sông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đò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vào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bến</a:t>
            </a: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Bến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ở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cạnh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trường</a:t>
            </a: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Trường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: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đông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bé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đến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…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Phạm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Hổ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5528E19-BA40-754A-DFC0-9A0C92056D4B}"/>
              </a:ext>
            </a:extLst>
          </p:cNvPr>
          <p:cNvSpPr/>
          <p:nvPr/>
        </p:nvSpPr>
        <p:spPr>
          <a:xfrm>
            <a:off x="636226" y="3479035"/>
            <a:ext cx="7234896" cy="1261884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Báo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hiệu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bộ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phận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đứng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giải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thích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5550C97-7A43-B5A3-622D-6D0A1755018A}"/>
              </a:ext>
            </a:extLst>
          </p:cNvPr>
          <p:cNvSpPr/>
          <p:nvPr/>
        </p:nvSpPr>
        <p:spPr>
          <a:xfrm>
            <a:off x="9072847" y="3452077"/>
            <a:ext cx="6469049" cy="126188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Báo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hiệu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bộ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phận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đứng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liệt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kê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053028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/>
      <p:bldP spid="21" grpId="0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65919" y="841476"/>
            <a:ext cx="155448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những câu thơ, câu văn dưới đây, dấu hai chấm dùng để làm gì?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91BDB2-25A5-9235-7AB7-B5177B1DD2D9}"/>
              </a:ext>
            </a:extLst>
          </p:cNvPr>
          <p:cNvSpPr/>
          <p:nvPr/>
        </p:nvSpPr>
        <p:spPr>
          <a:xfrm>
            <a:off x="670719" y="7846304"/>
            <a:ext cx="14382183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 hai chấm trong các câu văn ở bài tập b và c dùng để báo hiệu bộ phận câu đứng sau là phần liệt kê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EEEBBFD-5465-86F3-AD3E-104D08559FC7}"/>
              </a:ext>
            </a:extLst>
          </p:cNvPr>
          <p:cNvSpPr/>
          <p:nvPr/>
        </p:nvSpPr>
        <p:spPr>
          <a:xfrm>
            <a:off x="318177" y="3176343"/>
            <a:ext cx="1500418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trâu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gặm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xuôi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FC00BAF-8205-D537-9CD0-8E7FE422AD2D}"/>
              </a:ext>
            </a:extLst>
          </p:cNvPr>
          <p:cNvSpPr/>
          <p:nvPr/>
        </p:nvSpPr>
        <p:spPr>
          <a:xfrm>
            <a:off x="339743" y="1622988"/>
            <a:ext cx="7234896" cy="1261884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Báo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hiệu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bộ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phận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đứng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giải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thích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273DA4A-77CF-1893-29E1-BB0830256B99}"/>
              </a:ext>
            </a:extLst>
          </p:cNvPr>
          <p:cNvSpPr/>
          <p:nvPr/>
        </p:nvSpPr>
        <p:spPr>
          <a:xfrm>
            <a:off x="9205119" y="1622988"/>
            <a:ext cx="6469049" cy="126188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Báo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hiệu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bộ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phận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đứng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liệt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kê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4553719-C5E3-5D6A-6CAD-654E2348DEA9}"/>
              </a:ext>
            </a:extLst>
          </p:cNvPr>
          <p:cNvSpPr/>
          <p:nvPr/>
        </p:nvSpPr>
        <p:spPr>
          <a:xfrm>
            <a:off x="72546" y="5574336"/>
            <a:ext cx="1500418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vầng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tỏa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nhô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mịn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vút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khoe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đan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nâu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xám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</a:p>
          <a:p>
            <a:pPr algn="r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Võ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/>
      <p:bldP spid="21" grpId="0"/>
      <p:bldP spid="22" grpId="0" animBg="1"/>
      <p:bldP spid="24" grpId="0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5400" b="1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 hai chấm </a:t>
            </a:r>
            <a:r>
              <a:rPr lang="nl-NL" sz="5400" b="1" kern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để </a:t>
            </a:r>
            <a:r>
              <a:rPr lang="nl-NL" sz="5400" b="1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</a:t>
            </a:r>
            <a:r>
              <a:rPr lang="nl-NL" sz="5400" b="1" kern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nl-NL" sz="5400" b="1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5400" b="1" kern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nl-NL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 kê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en-US" sz="5400" b="1" kern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5400" b="1" kern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</a:t>
            </a:r>
            <a:r>
              <a:rPr lang="en-US" sz="5400" b="1" kern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kern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5400" b="1" kern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kern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5400" b="1" kern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kern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5400" b="1" kern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kern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5400" b="1" kern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kern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endParaRPr lang="en-US" sz="54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987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99319" y="1128513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22C34EA-364E-EB1B-EEB4-1FDCF5ADB740}"/>
              </a:ext>
            </a:extLst>
          </p:cNvPr>
          <p:cNvSpPr/>
          <p:nvPr/>
        </p:nvSpPr>
        <p:spPr>
          <a:xfrm>
            <a:off x="906936" y="2390397"/>
            <a:ext cx="1492758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Mun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1 con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rô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2 con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diếc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,…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Mun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: -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ngọt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853570-01A6-0FB4-DC1E-3DBC4E08B7FD}"/>
              </a:ext>
            </a:extLst>
          </p:cNvPr>
          <p:cNvSpPr/>
          <p:nvPr/>
        </p:nvSpPr>
        <p:spPr>
          <a:xfrm>
            <a:off x="7833519" y="2590800"/>
            <a:ext cx="6096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475184D-C40B-AD63-C730-28A7C24DD0E7}"/>
              </a:ext>
            </a:extLst>
          </p:cNvPr>
          <p:cNvSpPr/>
          <p:nvPr/>
        </p:nvSpPr>
        <p:spPr>
          <a:xfrm>
            <a:off x="12253119" y="3752850"/>
            <a:ext cx="6096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F5A9353-87E7-063C-0046-E74B9641AFFD}"/>
              </a:ext>
            </a:extLst>
          </p:cNvPr>
          <p:cNvSpPr/>
          <p:nvPr/>
        </p:nvSpPr>
        <p:spPr>
          <a:xfrm>
            <a:off x="4252119" y="3138298"/>
            <a:ext cx="6096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E7A54F3-9D49-2996-7E11-5B0554E085BA}"/>
              </a:ext>
            </a:extLst>
          </p:cNvPr>
          <p:cNvSpPr/>
          <p:nvPr/>
        </p:nvSpPr>
        <p:spPr>
          <a:xfrm>
            <a:off x="11795919" y="4267200"/>
            <a:ext cx="6096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13419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4" grpId="0"/>
      <p:bldP spid="7" grpId="0" animBg="1"/>
      <p:bldP spid="35" grpId="0" animBg="1"/>
      <p:bldP spid="36" grpId="0" animBg="1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99319" y="1128513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2.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Chọn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dấu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hai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chấm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hoặc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dấu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phẩy</a:t>
            </a:r>
            <a:r>
              <a:rPr kumimoji="0" lang="en-US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thay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cho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ô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vuông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đoạn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văn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dưới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đây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,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Vì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sao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chọn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dấu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đó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22C34EA-364E-EB1B-EEB4-1FDCF5ADB740}"/>
              </a:ext>
            </a:extLst>
          </p:cNvPr>
          <p:cNvSpPr/>
          <p:nvPr/>
        </p:nvSpPr>
        <p:spPr>
          <a:xfrm>
            <a:off x="906936" y="2390397"/>
            <a:ext cx="1492758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Mèo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sở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thích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đặc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biệt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:  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ăn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.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Thế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mèo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mẹ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mua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về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cho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Mun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ít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tươi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1 con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rô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2 con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diếc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,…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Mẹ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nướng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lên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Mun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lắm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Vừa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ăn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chú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vừa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luôn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miệng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khen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: - “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ngon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,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thơm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ngọt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quá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!”.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chú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cũng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không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quên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việc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quen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thuộc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:   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nói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lời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cảm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ơn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mẹ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1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                   Theo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Nguyễn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Hữu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Đạt</a:t>
            </a: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853570-01A6-0FB4-DC1E-3DBC4E08B7FD}"/>
              </a:ext>
            </a:extLst>
          </p:cNvPr>
          <p:cNvSpPr/>
          <p:nvPr/>
        </p:nvSpPr>
        <p:spPr>
          <a:xfrm>
            <a:off x="7807089" y="2604898"/>
            <a:ext cx="609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475184D-C40B-AD63-C730-28A7C24DD0E7}"/>
              </a:ext>
            </a:extLst>
          </p:cNvPr>
          <p:cNvSpPr/>
          <p:nvPr/>
        </p:nvSpPr>
        <p:spPr>
          <a:xfrm>
            <a:off x="12176919" y="3733800"/>
            <a:ext cx="609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F5A9353-87E7-063C-0046-E74B9641AFFD}"/>
              </a:ext>
            </a:extLst>
          </p:cNvPr>
          <p:cNvSpPr/>
          <p:nvPr/>
        </p:nvSpPr>
        <p:spPr>
          <a:xfrm>
            <a:off x="4328319" y="3102858"/>
            <a:ext cx="609600" cy="4518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E7A54F3-9D49-2996-7E11-5B0554E085BA}"/>
              </a:ext>
            </a:extLst>
          </p:cNvPr>
          <p:cNvSpPr/>
          <p:nvPr/>
        </p:nvSpPr>
        <p:spPr>
          <a:xfrm>
            <a:off x="12176919" y="4267966"/>
            <a:ext cx="609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818643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4" grpId="0"/>
      <p:bldP spid="7" grpId="0" animBg="1"/>
      <p:bldP spid="35" grpId="0" animBg="1"/>
      <p:bldP spid="36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508919" y="2167116"/>
            <a:ext cx="139662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nl-NL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 tiếp để hoàn thành các câu dưới đây: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3119" y="2852916"/>
            <a:ext cx="1396628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Rô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bốt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(…)</a:t>
            </a:r>
          </a:p>
          <a:p>
            <a:pPr algn="just"/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Trai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tráng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Hy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–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lim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pi- a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(...)</a:t>
            </a:r>
          </a:p>
          <a:p>
            <a:pPr algn="just"/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(...)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000539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508919" y="2167116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4.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Hỏi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đáp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bằng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cách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đặt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trả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lời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hỏi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cụm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từ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“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Để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gì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”?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37723" y="3868342"/>
            <a:ext cx="12243557" cy="184665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M: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Chúng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ta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tập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thể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dục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thể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thao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để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gì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(…)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endParaRPr kumimoji="0" lang="en-US" sz="3800" b="1" i="1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164419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  <p:tag name="ISPRING_LMS_API_VERSION" val="SCORM 2004 (4th edition)"/>
  <p:tag name="ISPRING_ULTRA_SCORM_COURSE_ID" val="C934F6D6-3BB9-4198-9F1B-E9C2749A9925"/>
  <p:tag name="ISPRING_CMI5_LAUNCH_METHOD" val="any window"/>
  <p:tag name="ISPRING_SCORM_ENDPOINT" val="&lt;endpoint&gt;&lt;enable&gt;0&lt;/enable&gt;&lt;lrs&gt;https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v\uFFFDW6{2CA004F4-1C73-4D60-91DC-24D16BD44B0C}&quot;,&quot;D:\\co van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free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,&quot;uploadSources&quot;:true}}"/>
  <p:tag name="ISPRING_SCORM_RATE_QUIZZES" val="0"/>
  <p:tag name="ISPRING_SCORM_PASSING_SCORE" val="100.000000"/>
  <p:tag name="ISPRING_PRESENTATION_TITLE" val="Bai 2. robot o quanh ta (t3)- dạy thứ 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  <p:tag name="GENSWF_SLIDE_UID" val="{92397B89-68B6-4C1B-AD37-7BFD0E0C00EB}:34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8156A976-DBB2-4C50-BEFA-959C2C71A43E}:32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1A324B18-4159-4EDB-92CD-CCA4F49C3C65}:44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14ECBF50-D07F-4D01-B47B-0716F70BF357}:40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E94F61CB-ECE6-425F-9ED3-89006487C4EA}:44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A2B48B54-0772-4AD9-A8BB-EFDCD57FA0DE}:43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4973145-BE84-42FB-8164-26ABB0D81204}:44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66F2949B-365E-4C14-A9DE-BCF5D0B3BE3D}:43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B17E1897-D9AC-4048-B665-D5D86EC888EE}:442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9553</TotalTime>
  <Words>662</Words>
  <Application>Microsoft Office PowerPoint</Application>
  <PresentationFormat>Custom</PresentationFormat>
  <Paragraphs>46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Bai 2. robot o quanh ta (t3)- dạy thứ 6</dc:title>
  <dc:creator>Le Hong Minh</dc:creator>
  <cp:lastModifiedBy>Admin</cp:lastModifiedBy>
  <cp:revision>1049</cp:revision>
  <dcterms:created xsi:type="dcterms:W3CDTF">2008-09-09T22:52:10Z</dcterms:created>
  <dcterms:modified xsi:type="dcterms:W3CDTF">2024-05-09T11:05:59Z</dcterms:modified>
</cp:coreProperties>
</file>