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70" r:id="rId3"/>
    <p:sldId id="258" r:id="rId4"/>
    <p:sldId id="271" r:id="rId5"/>
    <p:sldId id="265"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3399"/>
    <a:srgbClr val="A1DFFB"/>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882" y="60"/>
      </p:cViewPr>
      <p:guideLst>
        <p:guide orient="horz" pos="2880"/>
        <p:guide pos="5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pPr/>
              <a:t>5/9/2024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pPr/>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eaLnBrk="0" fontAlgn="base" hangingPunct="0">
              <a:spcBef>
                <a:spcPct val="0"/>
              </a:spcBef>
              <a:spcAft>
                <a:spcPct val="0"/>
              </a:spcAft>
              <a:defRPr sz="2900">
                <a:solidFill>
                  <a:schemeClr val="tx1"/>
                </a:solidFill>
                <a:latin typeface="Calibri" panose="020F0502020204030204" pitchFamily="34" charset="0"/>
              </a:defRPr>
            </a:lvl6pPr>
            <a:lvl7pPr marL="2971800" indent="-228600" eaLnBrk="0" fontAlgn="base" hangingPunct="0">
              <a:spcBef>
                <a:spcPct val="0"/>
              </a:spcBef>
              <a:spcAft>
                <a:spcPct val="0"/>
              </a:spcAft>
              <a:defRPr sz="2900">
                <a:solidFill>
                  <a:schemeClr val="tx1"/>
                </a:solidFill>
                <a:latin typeface="Calibri" panose="020F0502020204030204" pitchFamily="34" charset="0"/>
              </a:defRPr>
            </a:lvl7pPr>
            <a:lvl8pPr marL="3429000" indent="-228600" eaLnBrk="0" fontAlgn="base" hangingPunct="0">
              <a:spcBef>
                <a:spcPct val="0"/>
              </a:spcBef>
              <a:spcAft>
                <a:spcPct val="0"/>
              </a:spcAft>
              <a:defRPr sz="2900">
                <a:solidFill>
                  <a:schemeClr val="tx1"/>
                </a:solidFill>
                <a:latin typeface="Calibri" panose="020F0502020204030204" pitchFamily="34" charset="0"/>
              </a:defRPr>
            </a:lvl8pPr>
            <a:lvl9pPr marL="3886200" indent="-228600" eaLnBrk="0" fontAlgn="base" hangingPunct="0">
              <a:spcBef>
                <a:spcPct val="0"/>
              </a:spcBef>
              <a:spcAft>
                <a:spcPct val="0"/>
              </a:spcAft>
              <a:defRPr sz="2900">
                <a:solidFill>
                  <a:schemeClr val="tx1"/>
                </a:solidFill>
                <a:latin typeface="Calibri" panose="020F0502020204030204" pitchFamily="34" charset="0"/>
              </a:defRPr>
            </a:lvl9pPr>
          </a:lstStyle>
          <a:p>
            <a:pPr defTabSz="914400"/>
            <a:fld id="{8DB4BDEA-2CF0-4728-85FB-9146F0420662}" type="slidenum">
              <a:rPr lang="zh-CN" altLang="en-US" sz="1200" smtClean="0">
                <a:solidFill>
                  <a:srgbClr val="000000"/>
                </a:solidFill>
                <a:latin typeface="等线"/>
                <a:ea typeface="等线"/>
                <a:cs typeface="等线"/>
              </a:rPr>
              <a:pPr defTabSz="914400"/>
              <a:t>2</a:t>
            </a:fld>
            <a:endParaRPr lang="zh-CN" altLang="en-US" sz="1200" smtClean="0">
              <a:solidFill>
                <a:srgbClr val="000000"/>
              </a:solidFill>
              <a:latin typeface="等线"/>
              <a:ea typeface="等线"/>
              <a:cs typeface="等线"/>
            </a:endParaRPr>
          </a:p>
        </p:txBody>
      </p:sp>
    </p:spTree>
    <p:extLst>
      <p:ext uri="{BB962C8B-B14F-4D97-AF65-F5344CB8AC3E}">
        <p14:creationId xmlns:p14="http://schemas.microsoft.com/office/powerpoint/2010/main" val="101568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5/9/2024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5752595" y="1947693"/>
            <a:ext cx="4136450" cy="1517323"/>
          </a:xfrm>
          <a:prstGeom prst="rect">
            <a:avLst/>
          </a:prstGeom>
        </p:spPr>
        <p:txBody>
          <a:bodyPr wrap="none" lIns="95171" tIns="47585" rIns="95171" bIns="47585" fromWordArt="1">
            <a:prstTxWarp prst="textPlain">
              <a:avLst>
                <a:gd name="adj" fmla="val 50000"/>
              </a:avLst>
            </a:prstTxWarp>
          </a:bodyPr>
          <a:lstStyle/>
          <a:p>
            <a:pPr algn="ctr"/>
            <a:r>
              <a:rPr lang="en-US" sz="33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endParaRPr lang="en-US" sz="3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 name="WordArt 16"/>
          <p:cNvSpPr>
            <a:spLocks noChangeArrowheads="1" noChangeShapeType="1" noTextEdit="1"/>
          </p:cNvSpPr>
          <p:nvPr/>
        </p:nvSpPr>
        <p:spPr bwMode="auto">
          <a:xfrm>
            <a:off x="2089647" y="720518"/>
            <a:ext cx="12877801" cy="882195"/>
          </a:xfrm>
          <a:prstGeom prst="rect">
            <a:avLst/>
          </a:prstGeom>
        </p:spPr>
        <p:txBody>
          <a:bodyPr wrap="none" lIns="95171" tIns="47585" rIns="95171" bIns="47585" fromWordArt="1">
            <a:prstTxWarp prst="textPlain">
              <a:avLst>
                <a:gd name="adj" fmla="val 50000"/>
              </a:avLst>
            </a:prstTxWarp>
          </a:bodyPr>
          <a:lstStyle/>
          <a:p>
            <a:pPr algn="ctr"/>
            <a:r>
              <a:rPr lang="vi-VN" sz="3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a:t>
            </a:r>
            <a:r>
              <a:rPr lang="en-US" sz="33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BÁT TRANG</a:t>
            </a:r>
            <a:endParaRPr lang="en-US" sz="3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 name="WordArt 3"/>
          <p:cNvSpPr>
            <a:spLocks noChangeArrowheads="1" noChangeShapeType="1" noTextEdit="1"/>
          </p:cNvSpPr>
          <p:nvPr/>
        </p:nvSpPr>
        <p:spPr bwMode="auto">
          <a:xfrm>
            <a:off x="2096500" y="4062239"/>
            <a:ext cx="12082860" cy="2431992"/>
          </a:xfrm>
          <a:prstGeom prst="rect">
            <a:avLst/>
          </a:prstGeom>
        </p:spPr>
        <p:txBody>
          <a:bodyPr wrap="none" lIns="76455" tIns="38229" rIns="76455" bIns="38229" numCol="1" fromWordArt="1">
            <a:prstTxWarp prst="textPlain">
              <a:avLst>
                <a:gd name="adj" fmla="val 50000"/>
              </a:avLst>
            </a:prstTxWarp>
          </a:bodyPr>
          <a:lstStyle/>
          <a:p>
            <a:pPr algn="ctr">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73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THU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THẬP, PHÂN LOẠI,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GHI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CHÉP SỐ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p>
          <a:p>
            <a:pPr algn="ctr">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BẢNG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 ( TIẾT 1).</a:t>
            </a:r>
          </a:p>
        </p:txBody>
      </p:sp>
    </p:spTree>
    <p:extLst>
      <p:ext uri="{BB962C8B-B14F-4D97-AF65-F5344CB8AC3E}">
        <p14:creationId xmlns:p14="http://schemas.microsoft.com/office/powerpoint/2010/main" val="111004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p:cNvPicPr>
          <p:nvPr/>
        </p:nvPicPr>
        <p:blipFill>
          <a:blip r:embed="rId3">
            <a:extLst>
              <a:ext uri="{28A0092B-C50C-407E-A947-70E740481C1C}">
                <a14:useLocalDpi xmlns:a14="http://schemas.microsoft.com/office/drawing/2010/main" val="0"/>
              </a:ext>
            </a:extLst>
          </a:blip>
          <a:srcRect l="5428"/>
          <a:stretch>
            <a:fillRect/>
          </a:stretch>
        </p:blipFill>
        <p:spPr bwMode="auto">
          <a:xfrm>
            <a:off x="20639" y="24291"/>
            <a:ext cx="16235362" cy="909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a:extLst/>
          </p:cNvPr>
          <p:cNvSpPr/>
          <p:nvPr/>
        </p:nvSpPr>
        <p:spPr>
          <a:xfrm rot="920767">
            <a:off x="5041900" y="1727506"/>
            <a:ext cx="6426200" cy="6046729"/>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171" tIns="47585" rIns="95171" bIns="47585" anchor="ctr"/>
          <a:lstStyle/>
          <a:p>
            <a:pPr algn="ctr" defTabSz="1214469">
              <a:defRPr/>
            </a:pPr>
            <a:endParaRPr lang="zh-CN" altLang="en-US" sz="2400" dirty="0">
              <a:solidFill>
                <a:prstClr val="white"/>
              </a:solidFill>
              <a:latin typeface="等线" panose="020F0502020204030204"/>
              <a:ea typeface="等线" panose="02010600030101010101" pitchFamily="2" charset="-122"/>
            </a:endParaRPr>
          </a:p>
        </p:txBody>
      </p:sp>
      <p:sp>
        <p:nvSpPr>
          <p:cNvPr id="6" name="文本框 5">
            <a:extLst/>
          </p:cNvPr>
          <p:cNvSpPr txBox="1"/>
          <p:nvPr/>
        </p:nvSpPr>
        <p:spPr>
          <a:xfrm>
            <a:off x="6234114" y="3418058"/>
            <a:ext cx="4459287" cy="2804533"/>
          </a:xfrm>
          <a:prstGeom prst="rect">
            <a:avLst/>
          </a:prstGeom>
          <a:noFill/>
        </p:spPr>
        <p:txBody>
          <a:bodyPr lIns="95171" tIns="47585" rIns="95171" bIns="47585">
            <a:spAutoFit/>
          </a:bodyPr>
          <a:lstStyle/>
          <a:p>
            <a:pPr algn="ctr" defTabSz="1214469">
              <a:defRPr/>
            </a:pPr>
            <a:r>
              <a:rPr lang="en-US" altLang="zh-CN" sz="8800" b="1" dirty="0" smtClean="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rcRect t="18047" b="12019"/>
          <a:stretch>
            <a:fillRect/>
          </a:stretch>
        </p:blipFill>
        <p:spPr bwMode="auto">
          <a:xfrm rot="20009610">
            <a:off x="3475038" y="4217428"/>
            <a:ext cx="3930650" cy="36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0905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5081" y="1299920"/>
            <a:ext cx="2737719" cy="14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b="9366"/>
          <a:stretch/>
        </p:blipFill>
        <p:spPr>
          <a:xfrm>
            <a:off x="26987" y="2508022"/>
            <a:ext cx="9248696" cy="6635977"/>
          </a:xfrm>
          <a:prstGeom prst="rect">
            <a:avLst/>
          </a:prstGeom>
        </p:spPr>
      </p:pic>
      <p:sp>
        <p:nvSpPr>
          <p:cNvPr id="28" name="TextBox 27"/>
          <p:cNvSpPr txBox="1"/>
          <p:nvPr/>
        </p:nvSpPr>
        <p:spPr>
          <a:xfrm>
            <a:off x="-11112" y="1158349"/>
            <a:ext cx="16265524"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73. Thu </a:t>
            </a:r>
            <a:r>
              <a:rPr lang="en-US" sz="3600" b="1" dirty="0" err="1" smtClean="0">
                <a:solidFill>
                  <a:srgbClr val="FF0000"/>
                </a:solidFill>
                <a:latin typeface="Times New Roman" panose="02020603050405020304" pitchFamily="18" charset="0"/>
                <a:cs typeface="Times New Roman" panose="02020603050405020304" pitchFamily="18" charset="0"/>
              </a:rPr>
              <a:t>thập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loại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Bảng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243248092"/>
              </p:ext>
            </p:extLst>
          </p:nvPr>
        </p:nvGraphicFramePr>
        <p:xfrm>
          <a:off x="9275682" y="2590800"/>
          <a:ext cx="7000955" cy="3802754"/>
        </p:xfrm>
        <a:graphic>
          <a:graphicData uri="http://schemas.openxmlformats.org/drawingml/2006/table">
            <a:tbl>
              <a:tblPr firstRow="1" firstCol="1" bandRow="1">
                <a:tableStyleId>{5C22544A-7EE6-4342-B048-85BDC9FD1C3A}</a:tableStyleId>
              </a:tblPr>
              <a:tblGrid>
                <a:gridCol w="1191066">
                  <a:extLst>
                    <a:ext uri="{9D8B030D-6E8A-4147-A177-3AD203B41FA5}">
                      <a16:colId xmlns:a16="http://schemas.microsoft.com/office/drawing/2014/main" val="1568345290"/>
                    </a:ext>
                  </a:extLst>
                </a:gridCol>
                <a:gridCol w="2382130">
                  <a:extLst>
                    <a:ext uri="{9D8B030D-6E8A-4147-A177-3AD203B41FA5}">
                      <a16:colId xmlns:a16="http://schemas.microsoft.com/office/drawing/2014/main" val="4068075243"/>
                    </a:ext>
                  </a:extLst>
                </a:gridCol>
                <a:gridCol w="3427759">
                  <a:extLst>
                    <a:ext uri="{9D8B030D-6E8A-4147-A177-3AD203B41FA5}">
                      <a16:colId xmlns:a16="http://schemas.microsoft.com/office/drawing/2014/main" val="2093947859"/>
                    </a:ext>
                  </a:extLst>
                </a:gridCol>
              </a:tblGrid>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Bóng</a:t>
                      </a:r>
                      <a:r>
                        <a:rPr lang="en-US" sz="3600" dirty="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ném</a:t>
                      </a:r>
                      <a:r>
                        <a:rPr lang="en-US" sz="3600" baseline="0" dirty="0" smtClean="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vào</a:t>
                      </a:r>
                      <a:r>
                        <a:rPr lang="en-US" sz="3600" dirty="0" smtClean="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rổ</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Bóng</a:t>
                      </a:r>
                      <a:r>
                        <a:rPr lang="en-US" sz="3600" dirty="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ném</a:t>
                      </a:r>
                      <a:r>
                        <a:rPr lang="en-US" sz="3600" baseline="0" dirty="0" smtClean="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trượt</a:t>
                      </a:r>
                      <a:r>
                        <a:rPr lang="en-US" sz="3600" dirty="0" smtClean="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ngoài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40368"/>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Nam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040396"/>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Việt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551992"/>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Mai</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3343899"/>
                  </a:ext>
                </a:extLst>
              </a:tr>
            </a:tbl>
          </a:graphicData>
        </a:graphic>
      </p:graphicFrame>
      <p:sp>
        <p:nvSpPr>
          <p:cNvPr id="30" name="TextBox 29"/>
          <p:cNvSpPr txBox="1"/>
          <p:nvPr/>
        </p:nvSpPr>
        <p:spPr>
          <a:xfrm>
            <a:off x="11033919" y="3863527"/>
            <a:ext cx="1676400"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7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3319918" y="3867150"/>
            <a:ext cx="1562101"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3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0881519" y="4755191"/>
            <a:ext cx="1981200" cy="646331"/>
          </a:xfrm>
          <a:prstGeom prst="rect">
            <a:avLst/>
          </a:prstGeom>
          <a:noFill/>
        </p:spPr>
        <p:txBody>
          <a:bodyPr wrap="square" rtlCol="0">
            <a:spAutoFit/>
          </a:bodyPr>
          <a:lstStyle/>
          <a:p>
            <a:r>
              <a:rPr lang="en-US" sz="3600" b="1" dirty="0" smtClean="0">
                <a:solidFill>
                  <a:srgbClr val="008000"/>
                </a:solidFill>
                <a:latin typeface="Times New Roman" panose="02020603050405020304" pitchFamily="18" charset="0"/>
                <a:cs typeface="Times New Roman" panose="02020603050405020304" pitchFamily="18" charset="0"/>
              </a:rPr>
              <a:t>10 </a:t>
            </a:r>
            <a:r>
              <a:rPr lang="en-US" sz="3600" b="1" dirty="0" err="1" smtClean="0">
                <a:solidFill>
                  <a:srgbClr val="008000"/>
                </a:solidFill>
                <a:latin typeface="Times New Roman" panose="02020603050405020304" pitchFamily="18" charset="0"/>
                <a:cs typeface="Times New Roman" panose="02020603050405020304" pitchFamily="18" charset="0"/>
              </a:rPr>
              <a:t>quả</a:t>
            </a:r>
            <a:endParaRPr lang="en-US" sz="3600" b="1" dirty="0">
              <a:solidFill>
                <a:srgbClr val="008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2862720" y="4736141"/>
            <a:ext cx="3413918" cy="646331"/>
          </a:xfrm>
          <a:prstGeom prst="rect">
            <a:avLst/>
          </a:prstGeom>
          <a:noFill/>
        </p:spPr>
        <p:txBody>
          <a:bodyPr wrap="square" rtlCol="0">
            <a:spAutoFit/>
          </a:bodyPr>
          <a:lstStyle/>
          <a:p>
            <a:r>
              <a:rPr lang="en-US" sz="3600" b="1" dirty="0" err="1" smtClean="0">
                <a:solidFill>
                  <a:srgbClr val="008000"/>
                </a:solidFill>
                <a:latin typeface="Times New Roman" panose="02020603050405020304" pitchFamily="18" charset="0"/>
                <a:cs typeface="Times New Roman" panose="02020603050405020304" pitchFamily="18" charset="0"/>
              </a:rPr>
              <a:t>Không</a:t>
            </a:r>
            <a:r>
              <a:rPr lang="en-US" sz="3600" b="1" dirty="0" smtClean="0">
                <a:solidFill>
                  <a:srgbClr val="008000"/>
                </a:solidFill>
                <a:latin typeface="Times New Roman" panose="02020603050405020304" pitchFamily="18" charset="0"/>
                <a:cs typeface="Times New Roman" panose="02020603050405020304" pitchFamily="18" charset="0"/>
              </a:rPr>
              <a:t> </a:t>
            </a:r>
            <a:r>
              <a:rPr lang="en-US" sz="3600" b="1" dirty="0" err="1" smtClean="0">
                <a:solidFill>
                  <a:srgbClr val="008000"/>
                </a:solidFill>
                <a:latin typeface="Times New Roman" panose="02020603050405020304" pitchFamily="18" charset="0"/>
                <a:cs typeface="Times New Roman" panose="02020603050405020304" pitchFamily="18" charset="0"/>
              </a:rPr>
              <a:t>quả</a:t>
            </a:r>
            <a:r>
              <a:rPr lang="en-US" sz="3600" b="1" dirty="0" smtClean="0">
                <a:solidFill>
                  <a:srgbClr val="008000"/>
                </a:solidFill>
                <a:latin typeface="Times New Roman" panose="02020603050405020304" pitchFamily="18" charset="0"/>
                <a:cs typeface="Times New Roman" panose="02020603050405020304" pitchFamily="18" charset="0"/>
              </a:rPr>
              <a:t> </a:t>
            </a:r>
            <a:r>
              <a:rPr lang="en-US" sz="3600" b="1" dirty="0" err="1" smtClean="0">
                <a:solidFill>
                  <a:srgbClr val="008000"/>
                </a:solidFill>
                <a:latin typeface="Times New Roman" panose="02020603050405020304" pitchFamily="18" charset="0"/>
                <a:cs typeface="Times New Roman" panose="02020603050405020304" pitchFamily="18" charset="0"/>
              </a:rPr>
              <a:t>nào</a:t>
            </a:r>
            <a:endParaRPr lang="en-US" sz="3600" b="1" dirty="0">
              <a:solidFill>
                <a:srgbClr val="008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1018838" y="5568837"/>
            <a:ext cx="2004220"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5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13319917" y="5605132"/>
            <a:ext cx="1928019"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5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275682" y="6629400"/>
            <a:ext cx="6978730" cy="1754326"/>
          </a:xfrm>
          <a:prstGeom prst="rect">
            <a:avLst/>
          </a:prstGeom>
          <a:noFill/>
        </p:spPr>
        <p:txBody>
          <a:bodyPr wrap="square" rtlCol="0">
            <a:spAutoFit/>
          </a:bodyPr>
          <a:lstStyle/>
          <a:p>
            <a:r>
              <a:rPr lang="en-US" sz="3600" dirty="0" smtClean="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itchFamily="18" charset="0"/>
                <a:cs typeface="Times New Roman" pitchFamily="18" charset="0"/>
              </a:rPr>
              <a:t>Vậy</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là</a:t>
            </a:r>
            <a:r>
              <a:rPr lang="en-US" sz="3600" b="1" dirty="0">
                <a:solidFill>
                  <a:srgbClr val="008000"/>
                </a:solidFill>
                <a:latin typeface="Times New Roman" pitchFamily="18" charset="0"/>
                <a:cs typeface="Times New Roman" pitchFamily="18" charset="0"/>
              </a:rPr>
              <a:t> Nam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7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Việt</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10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và</a:t>
            </a:r>
            <a:r>
              <a:rPr lang="en-US" sz="3600" b="1" dirty="0">
                <a:solidFill>
                  <a:srgbClr val="008000"/>
                </a:solidFill>
                <a:latin typeface="Times New Roman" pitchFamily="18" charset="0"/>
                <a:cs typeface="Times New Roman" pitchFamily="18" charset="0"/>
              </a:rPr>
              <a:t> Mai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5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đưa</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được</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bóng</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vào</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rổ</a:t>
            </a:r>
            <a:r>
              <a:rPr lang="en-US" sz="3600" b="1" dirty="0" smtClean="0">
                <a:solidFill>
                  <a:srgbClr val="008000"/>
                </a:solidFill>
                <a:latin typeface="Times New Roman" pitchFamily="18" charset="0"/>
                <a:cs typeface="Times New Roman" pitchFamily="18" charset="0"/>
              </a:rPr>
              <a:t>.</a:t>
            </a:r>
            <a:endParaRPr lang="en-US" sz="3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6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6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32" t="45741" r="39661" b="44444"/>
          <a:stretch/>
        </p:blipFill>
        <p:spPr bwMode="auto">
          <a:xfrm>
            <a:off x="-15081" y="1230532"/>
            <a:ext cx="2091531" cy="108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970" y="2379875"/>
            <a:ext cx="6762749" cy="2308324"/>
          </a:xfrm>
          <a:prstGeom prst="rect">
            <a:avLst/>
          </a:prstGeom>
          <a:noFill/>
        </p:spPr>
        <p:txBody>
          <a:bodyPr wrap="square" rtlCol="0">
            <a:spAutoFit/>
          </a:bodyPr>
          <a:lstStyle/>
          <a:p>
            <a:r>
              <a:rPr lang="en-US" sz="3600" b="1" dirty="0">
                <a:solidFill>
                  <a:srgbClr val="008000"/>
                </a:solidFill>
                <a:latin typeface="Times New Roman" panose="02020603050405020304" pitchFamily="18" charset="0"/>
                <a:cs typeface="Times New Roman" panose="02020603050405020304" pitchFamily="18" charset="0"/>
              </a:rPr>
              <a:t>1. </a:t>
            </a:r>
            <a:r>
              <a:rPr lang="vi-VN" sz="3600" b="1" dirty="0">
                <a:solidFill>
                  <a:srgbClr val="008000"/>
                </a:solidFill>
                <a:latin typeface="Times New Roman" panose="02020603050405020304" pitchFamily="18" charset="0"/>
                <a:cs typeface="Times New Roman" panose="02020603050405020304" pitchFamily="18" charset="0"/>
              </a:rPr>
              <a:t>Để thực hiện kế hoạch nhỏ của lớp, các bạn lớp 3A đã góp một số đồ dùng </a:t>
            </a:r>
            <a:r>
              <a:rPr lang="vi-VN" sz="3600" b="1" dirty="0" smtClean="0">
                <a:solidFill>
                  <a:srgbClr val="008000"/>
                </a:solidFill>
                <a:latin typeface="Times New Roman" panose="02020603050405020304" pitchFamily="18" charset="0"/>
                <a:cs typeface="Times New Roman" panose="02020603050405020304" pitchFamily="18" charset="0"/>
              </a:rPr>
              <a:t>học </a:t>
            </a:r>
            <a:r>
              <a:rPr lang="vi-VN" sz="3600" b="1" dirty="0">
                <a:solidFill>
                  <a:srgbClr val="008000"/>
                </a:solidFill>
                <a:latin typeface="Times New Roman" panose="02020603050405020304" pitchFamily="18" charset="0"/>
                <a:cs typeface="Times New Roman" panose="02020603050405020304" pitchFamily="18" charset="0"/>
              </a:rPr>
              <a:t>tập với số lượng được ghi chép lại như sau</a:t>
            </a:r>
            <a:r>
              <a:rPr lang="vi-VN" sz="3600" b="1" dirty="0" smtClean="0">
                <a:solidFill>
                  <a:srgbClr val="008000"/>
                </a:solidFill>
                <a:latin typeface="Times New Roman" panose="02020603050405020304" pitchFamily="18" charset="0"/>
                <a:cs typeface="Times New Roman" panose="02020603050405020304" pitchFamily="18" charset="0"/>
              </a:rPr>
              <a:t>:</a:t>
            </a:r>
            <a:endParaRPr lang="en-US" sz="3600" b="1" dirty="0">
              <a:solidFill>
                <a:srgbClr val="008000"/>
              </a:solidFill>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E8934EA2-4224-D270-802D-1402C2C4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120" y="1714494"/>
            <a:ext cx="9327032" cy="30861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4643438"/>
            <a:ext cx="16276638" cy="646331"/>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a. Các bạn lớp 3A đã góp những loại đồ dùng học tập nào?</a:t>
            </a:r>
            <a:endParaRPr lang="en-US" sz="36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5357818"/>
            <a:ext cx="16276638" cy="646331"/>
          </a:xfrm>
          <a:prstGeom prst="rect">
            <a:avLst/>
          </a:prstGeom>
          <a:noFill/>
        </p:spPr>
        <p:txBody>
          <a:bodyPr wrap="square" rtlCol="0">
            <a:spAutoFit/>
          </a:bodyPr>
          <a:lstStyle/>
          <a:p>
            <a:r>
              <a:rPr lang="vi-VN" sz="3600" b="1" dirty="0" smtClean="0">
                <a:solidFill>
                  <a:srgbClr val="008000"/>
                </a:solidFill>
                <a:latin typeface="Times New Roman" pitchFamily="18" charset="0"/>
                <a:cs typeface="Times New Roman" pitchFamily="18" charset="0"/>
              </a:rPr>
              <a:t>- Các bạn lớp 3A đã góp được </a:t>
            </a:r>
            <a:r>
              <a:rPr lang="en-US" sz="3600" b="1" dirty="0" err="1" smtClean="0">
                <a:solidFill>
                  <a:srgbClr val="008000"/>
                </a:solidFill>
                <a:latin typeface="Times New Roman" pitchFamily="18" charset="0"/>
                <a:cs typeface="Times New Roman" pitchFamily="18" charset="0"/>
              </a:rPr>
              <a:t>ba</a:t>
            </a:r>
            <a:r>
              <a:rPr lang="vi-VN" sz="3600" b="1" dirty="0" smtClean="0">
                <a:solidFill>
                  <a:srgbClr val="008000"/>
                </a:solidFill>
                <a:latin typeface="Times New Roman" pitchFamily="18" charset="0"/>
                <a:cs typeface="Times New Roman" pitchFamily="18" charset="0"/>
              </a:rPr>
              <a:t> loại đồ dùng học tập là: vở, bút chì, bút mực.</a:t>
            </a:r>
            <a:endParaRPr lang="en-US" sz="3600" b="1" dirty="0" smtClean="0">
              <a:solidFill>
                <a:srgbClr val="008000"/>
              </a:solidFill>
              <a:latin typeface="Times New Roman" pitchFamily="18" charset="0"/>
              <a:cs typeface="Times New Roman" pitchFamily="18" charset="0"/>
            </a:endParaRPr>
          </a:p>
        </p:txBody>
      </p:sp>
      <p:sp>
        <p:nvSpPr>
          <p:cNvPr id="21" name="TextBox 20"/>
          <p:cNvSpPr txBox="1"/>
          <p:nvPr/>
        </p:nvSpPr>
        <p:spPr>
          <a:xfrm>
            <a:off x="0" y="6072198"/>
            <a:ext cx="16276638" cy="646331"/>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b. Các bạn đã góp được bao nhiêu đồ vật mỗi loại?</a:t>
            </a:r>
            <a:endParaRPr lang="en-US" sz="36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6786578"/>
            <a:ext cx="16276638" cy="646331"/>
          </a:xfrm>
          <a:prstGeom prst="rect">
            <a:avLst/>
          </a:prstGeom>
          <a:noFill/>
        </p:spPr>
        <p:txBody>
          <a:bodyPr wrap="square" rtlCol="0">
            <a:spAutoFit/>
          </a:bodyPr>
          <a:lstStyle/>
          <a:p>
            <a:r>
              <a:rPr lang="vi-VN" sz="3600" b="1" dirty="0" smtClean="0">
                <a:solidFill>
                  <a:srgbClr val="008000"/>
                </a:solidFill>
                <a:latin typeface="Times New Roman" pitchFamily="18" charset="0"/>
                <a:cs typeface="Times New Roman" pitchFamily="18" charset="0"/>
              </a:rPr>
              <a:t>- Các bạn đã góp được 18 quyển vở, 29 cái bút chì, 6 cái bút mực.</a:t>
            </a:r>
            <a:endParaRPr lang="vi-VN" sz="3600" dirty="0">
              <a:solidFill>
                <a:srgbClr val="008000"/>
              </a:solidFill>
              <a:latin typeface="Times New Roman" pitchFamily="18" charset="0"/>
              <a:cs typeface="Times New Roman" pitchFamily="18" charset="0"/>
            </a:endParaRPr>
          </a:p>
        </p:txBody>
      </p:sp>
      <p:sp>
        <p:nvSpPr>
          <p:cNvPr id="24" name="TextBox 23"/>
          <p:cNvSpPr txBox="1"/>
          <p:nvPr/>
        </p:nvSpPr>
        <p:spPr>
          <a:xfrm>
            <a:off x="0" y="7500958"/>
            <a:ext cx="16276638" cy="646331"/>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c. Trong số đồ vật góp được, đồ vật nào có nhiều nhất? Đồ vật nào có ít nhất?</a:t>
            </a:r>
            <a:endParaRPr lang="en-US" sz="36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8215338"/>
            <a:ext cx="16276638" cy="646331"/>
          </a:xfrm>
          <a:prstGeom prst="rect">
            <a:avLst/>
          </a:prstGeom>
          <a:noFill/>
        </p:spPr>
        <p:txBody>
          <a:bodyPr wrap="square" rtlCol="0">
            <a:spAutoFit/>
          </a:bodyPr>
          <a:lstStyle/>
          <a:p>
            <a:pPr>
              <a:spcBef>
                <a:spcPts val="600"/>
              </a:spcBef>
              <a:spcAft>
                <a:spcPts val="600"/>
              </a:spcAft>
            </a:pPr>
            <a:r>
              <a:rPr lang="vi-VN" sz="3600" b="1" dirty="0" smtClean="0">
                <a:solidFill>
                  <a:srgbClr val="008000"/>
                </a:solidFill>
                <a:latin typeface="Times New Roman" pitchFamily="18" charset="0"/>
                <a:cs typeface="Times New Roman" pitchFamily="18" charset="0"/>
              </a:rPr>
              <a:t>- Trong số đ</a:t>
            </a:r>
            <a:r>
              <a:rPr lang="en-US" sz="3600" b="1" dirty="0" smtClean="0">
                <a:solidFill>
                  <a:srgbClr val="008000"/>
                </a:solidFill>
                <a:latin typeface="Times New Roman" pitchFamily="18" charset="0"/>
                <a:cs typeface="Times New Roman" pitchFamily="18" charset="0"/>
              </a:rPr>
              <a:t>ó,</a:t>
            </a:r>
            <a:r>
              <a:rPr lang="vi-VN" sz="3600" b="1" dirty="0" smtClean="0">
                <a:solidFill>
                  <a:srgbClr val="008000"/>
                </a:solidFill>
                <a:latin typeface="Times New Roman" pitchFamily="18" charset="0"/>
                <a:cs typeface="Times New Roman" pitchFamily="18" charset="0"/>
              </a:rPr>
              <a:t> bút chì có nhiều nhất: 29 cái và bút mực có ít nhất: 6 cái.</a:t>
            </a:r>
            <a:endParaRPr lang="vi-VN" sz="3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51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13"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5">
                                            <p:txEl>
                                              <p:pRg st="0" end="0"/>
                                            </p:txEl>
                                          </p:spTgt>
                                        </p:tgtEl>
                                        <p:attrNameLst>
                                          <p:attrName>fill.type</p:attrName>
                                        </p:attrNameLst>
                                      </p:cBhvr>
                                      <p:to>
                                        <p:strVal val="solid"/>
                                      </p:to>
                                    </p:set>
                                  </p:childTnLst>
                                </p:cTn>
                              </p:par>
                            </p:childTnLst>
                          </p:cTn>
                        </p:par>
                        <p:par>
                          <p:cTn id="16" fill="hold">
                            <p:stCondLst>
                              <p:cond delay="3760"/>
                            </p:stCondLst>
                            <p:childTnLst>
                              <p:par>
                                <p:cTn id="17" presetID="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42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par>
                          <p:cTn id="27" fill="hold">
                            <p:stCondLst>
                              <p:cond delay="60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21"/>
                                        </p:tgtEl>
                                        <p:attrNameLst>
                                          <p:attrName>style.visibility</p:attrName>
                                        </p:attrNameLst>
                                      </p:cBhvr>
                                      <p:to>
                                        <p:strVal val="visible"/>
                                      </p:to>
                                    </p:set>
                                    <p:anim calcmode="discrete" valueType="clr">
                                      <p:cBhvr override="childStyle">
                                        <p:cTn id="30"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1"/>
                                        </p:tgtEl>
                                        <p:attrNameLst>
                                          <p:attrName>fillcolor</p:attrName>
                                        </p:attrNameLst>
                                      </p:cBhvr>
                                      <p:tavLst>
                                        <p:tav tm="0">
                                          <p:val>
                                            <p:clrVal>
                                              <a:schemeClr val="accent2"/>
                                            </p:clrVal>
                                          </p:val>
                                        </p:tav>
                                        <p:tav tm="50000">
                                          <p:val>
                                            <p:clrVal>
                                              <a:schemeClr val="hlink"/>
                                            </p:clrVal>
                                          </p:val>
                                        </p:tav>
                                      </p:tavLst>
                                    </p:anim>
                                    <p:set>
                                      <p:cBhvr>
                                        <p:cTn id="32" dur="80"/>
                                        <p:tgtEl>
                                          <p:spTgt spid="21"/>
                                        </p:tgtEl>
                                        <p:attrNameLst>
                                          <p:attrName>fill.type</p:attrName>
                                        </p:attrNameLst>
                                      </p:cBhvr>
                                      <p:to>
                                        <p:strVal val="solid"/>
                                      </p:to>
                                    </p:set>
                                  </p:childTnLst>
                                </p:cTn>
                              </p:par>
                            </p:childTnLst>
                          </p:cTn>
                        </p:par>
                        <p:par>
                          <p:cTn id="33" fill="hold">
                            <p:stCondLst>
                              <p:cond delay="758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24"/>
                                        </p:tgtEl>
                                        <p:attrNameLst>
                                          <p:attrName>style.visibility</p:attrName>
                                        </p:attrNameLst>
                                      </p:cBhvr>
                                      <p:to>
                                        <p:strVal val="visible"/>
                                      </p:to>
                                    </p:set>
                                    <p:anim calcmode="discrete" valueType="clr">
                                      <p:cBhvr override="childStyle">
                                        <p:cTn id="36"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4"/>
                                        </p:tgtEl>
                                        <p:attrNameLst>
                                          <p:attrName>fillcolor</p:attrName>
                                        </p:attrNameLst>
                                      </p:cBhvr>
                                      <p:tavLst>
                                        <p:tav tm="0">
                                          <p:val>
                                            <p:clrVal>
                                              <a:schemeClr val="accent2"/>
                                            </p:clrVal>
                                          </p:val>
                                        </p:tav>
                                        <p:tav tm="50000">
                                          <p:val>
                                            <p:clrVal>
                                              <a:schemeClr val="hlink"/>
                                            </p:clrVal>
                                          </p:val>
                                        </p:tav>
                                      </p:tavLst>
                                    </p:anim>
                                    <p:set>
                                      <p:cBhvr>
                                        <p:cTn id="38" dur="80"/>
                                        <p:tgtEl>
                                          <p:spTgt spid="2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
                                        </p:tgtEl>
                                        <p:attrNameLst>
                                          <p:attrName>style.visibility</p:attrName>
                                        </p:attrNameLst>
                                      </p:cBhvr>
                                      <p:to>
                                        <p:strVal val="visible"/>
                                      </p:to>
                                    </p:set>
                                    <p:anim calcmode="discrete" valueType="clr">
                                      <p:cBhvr override="childStyle">
                                        <p:cTn id="4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
                                        </p:tgtEl>
                                        <p:attrNameLst>
                                          <p:attrName>fillcolor</p:attrName>
                                        </p:attrNameLst>
                                      </p:cBhvr>
                                      <p:tavLst>
                                        <p:tav tm="0">
                                          <p:val>
                                            <p:clrVal>
                                              <a:schemeClr val="accent2"/>
                                            </p:clrVal>
                                          </p:val>
                                        </p:tav>
                                        <p:tav tm="50000">
                                          <p:val>
                                            <p:clrVal>
                                              <a:schemeClr val="hlink"/>
                                            </p:clrVal>
                                          </p:val>
                                        </p:tav>
                                      </p:tavLst>
                                    </p:anim>
                                    <p:set>
                                      <p:cBhvr>
                                        <p:cTn id="45" dur="80"/>
                                        <p:tgtEl>
                                          <p:spTgt spid="1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3"/>
                                        </p:tgtEl>
                                        <p:attrNameLst>
                                          <p:attrName>style.visibility</p:attrName>
                                        </p:attrNameLst>
                                      </p:cBhvr>
                                      <p:to>
                                        <p:strVal val="visible"/>
                                      </p:to>
                                    </p:set>
                                    <p:anim calcmode="discrete" valueType="clr">
                                      <p:cBhvr override="childStyle">
                                        <p:cTn id="5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3"/>
                                        </p:tgtEl>
                                        <p:attrNameLst>
                                          <p:attrName>fillcolor</p:attrName>
                                        </p:attrNameLst>
                                      </p:cBhvr>
                                      <p:tavLst>
                                        <p:tav tm="0">
                                          <p:val>
                                            <p:clrVal>
                                              <a:schemeClr val="accent2"/>
                                            </p:clrVal>
                                          </p:val>
                                        </p:tav>
                                        <p:tav tm="50000">
                                          <p:val>
                                            <p:clrVal>
                                              <a:schemeClr val="hlink"/>
                                            </p:clrVal>
                                          </p:val>
                                        </p:tav>
                                      </p:tavLst>
                                    </p:anim>
                                    <p:set>
                                      <p:cBhvr>
                                        <p:cTn id="52" dur="80"/>
                                        <p:tgtEl>
                                          <p:spTgt spid="23"/>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6"/>
                                        </p:tgtEl>
                                        <p:attrNameLst>
                                          <p:attrName>style.visibility</p:attrName>
                                        </p:attrNameLst>
                                      </p:cBhvr>
                                      <p:to>
                                        <p:strVal val="visible"/>
                                      </p:to>
                                    </p:set>
                                    <p:anim calcmode="discrete" valueType="clr">
                                      <p:cBhvr override="childStyle">
                                        <p:cTn id="5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6"/>
                                        </p:tgtEl>
                                        <p:attrNameLst>
                                          <p:attrName>fillcolor</p:attrName>
                                        </p:attrNameLst>
                                      </p:cBhvr>
                                      <p:tavLst>
                                        <p:tav tm="0">
                                          <p:val>
                                            <p:clrVal>
                                              <a:schemeClr val="accent2"/>
                                            </p:clrVal>
                                          </p:val>
                                        </p:tav>
                                        <p:tav tm="50000">
                                          <p:val>
                                            <p:clrVal>
                                              <a:schemeClr val="hlink"/>
                                            </p:clrVal>
                                          </p:val>
                                        </p:tav>
                                      </p:tavLst>
                                    </p:anim>
                                    <p:set>
                                      <p:cBhvr>
                                        <p:cTn id="59"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3"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770172B2-2E62-C637-27D6-5149B66B6588}"/>
              </a:ext>
            </a:extLst>
          </p:cNvPr>
          <p:cNvSpPr txBox="1"/>
          <p:nvPr/>
        </p:nvSpPr>
        <p:spPr>
          <a:xfrm>
            <a:off x="736769" y="5486151"/>
            <a:ext cx="15576472" cy="2062103"/>
          </a:xfrm>
          <a:prstGeom prst="rect">
            <a:avLst/>
          </a:prstGeom>
          <a:noFill/>
        </p:spPr>
        <p:txBody>
          <a:bodyPr wrap="square">
            <a:spAutoFit/>
          </a:bodyPr>
          <a:lstStyle/>
          <a:p>
            <a:pPr algn="l">
              <a:spcBef>
                <a:spcPts val="600"/>
              </a:spcBef>
              <a:spcAft>
                <a:spcPts val="600"/>
              </a:spcAft>
            </a:pPr>
            <a:endParaRPr lang="vi-VN" sz="3600" b="1" i="0" dirty="0" smtClean="0">
              <a:solidFill>
                <a:srgbClr val="0000FF"/>
              </a:solidFill>
              <a:effectLst/>
              <a:latin typeface="Times New Roman" panose="02020603050405020304" pitchFamily="18" charset="0"/>
              <a:cs typeface="Times New Roman" panose="02020603050405020304" pitchFamily="18" charset="0"/>
            </a:endParaRPr>
          </a:p>
          <a:p>
            <a:pPr algn="l">
              <a:spcBef>
                <a:spcPts val="600"/>
              </a:spcBef>
              <a:spcAft>
                <a:spcPts val="600"/>
              </a:spcAft>
            </a:pPr>
            <a:endParaRPr lang="en-US" sz="3600" b="1" i="0" dirty="0">
              <a:solidFill>
                <a:srgbClr val="0000FF"/>
              </a:solidFill>
              <a:effectLst/>
              <a:latin typeface="Times New Roman" panose="02020603050405020304" pitchFamily="18" charset="0"/>
              <a:cs typeface="Times New Roman" panose="02020603050405020304" pitchFamily="18" charset="0"/>
            </a:endParaRPr>
          </a:p>
          <a:p>
            <a:pPr algn="l">
              <a:spcBef>
                <a:spcPts val="600"/>
              </a:spcBef>
              <a:spcAft>
                <a:spcPts val="600"/>
              </a:spcAft>
            </a:pPr>
            <a:endParaRPr lang="vi-VN" sz="3600" b="1" i="0" dirty="0">
              <a:solidFill>
                <a:srgbClr val="0000FF"/>
              </a:solidFill>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0" y="1857356"/>
            <a:ext cx="16276638" cy="1754326"/>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2. Quan sát, phân loại, đếm và ghi chép số lượng đồ vật trong phòng học theo dạng hình tròn, hình tam giác, hình vuông. Cho biết dạng hình nào có nhiều nhất, dạng hình nào có ít nhất.</a:t>
            </a:r>
            <a:endParaRPr lang="en-US" sz="3600" b="1" dirty="0" smtClean="0">
              <a:solidFill>
                <a:srgbClr val="0000FF"/>
              </a:solidFill>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118966363"/>
              </p:ext>
            </p:extLst>
          </p:nvPr>
        </p:nvGraphicFramePr>
        <p:xfrm>
          <a:off x="0" y="3697356"/>
          <a:ext cx="16161025" cy="5071535"/>
        </p:xfrm>
        <a:graphic>
          <a:graphicData uri="http://schemas.openxmlformats.org/drawingml/2006/table">
            <a:tbl>
              <a:tblPr firstRow="1" bandRow="1">
                <a:tableStyleId>{5C22544A-7EE6-4342-B048-85BDC9FD1C3A}</a:tableStyleId>
              </a:tblPr>
              <a:tblGrid>
                <a:gridCol w="2862363">
                  <a:extLst>
                    <a:ext uri="{9D8B030D-6E8A-4147-A177-3AD203B41FA5}">
                      <a16:colId xmlns:a16="http://schemas.microsoft.com/office/drawing/2014/main" val="20000"/>
                    </a:ext>
                  </a:extLst>
                </a:gridCol>
                <a:gridCol w="3237174">
                  <a:extLst>
                    <a:ext uri="{9D8B030D-6E8A-4147-A177-3AD203B41FA5}">
                      <a16:colId xmlns:a16="http://schemas.microsoft.com/office/drawing/2014/main" val="20001"/>
                    </a:ext>
                  </a:extLst>
                </a:gridCol>
                <a:gridCol w="10061488">
                  <a:extLst>
                    <a:ext uri="{9D8B030D-6E8A-4147-A177-3AD203B41FA5}">
                      <a16:colId xmlns:a16="http://schemas.microsoft.com/office/drawing/2014/main" val="20002"/>
                    </a:ext>
                  </a:extLst>
                </a:gridCol>
              </a:tblGrid>
              <a:tr h="1014307">
                <a:tc>
                  <a:txBody>
                    <a:bodyPr/>
                    <a:lstStyle/>
                    <a:p>
                      <a:pPr algn="ctr"/>
                      <a:r>
                        <a:rPr lang="en-US" sz="3600" dirty="0" err="1">
                          <a:solidFill>
                            <a:srgbClr val="C00000"/>
                          </a:solidFill>
                          <a:latin typeface="Times New Roman" pitchFamily="18" charset="0"/>
                          <a:cs typeface="Times New Roman" pitchFamily="18" charset="0"/>
                        </a:rPr>
                        <a:t>Đồ</a:t>
                      </a:r>
                      <a:r>
                        <a:rPr lang="en-US" sz="3600" baseline="0" dirty="0">
                          <a:solidFill>
                            <a:srgbClr val="C00000"/>
                          </a:solidFill>
                          <a:latin typeface="Times New Roman" pitchFamily="18" charset="0"/>
                          <a:cs typeface="Times New Roman" pitchFamily="18" charset="0"/>
                        </a:rPr>
                        <a:t> </a:t>
                      </a:r>
                      <a:r>
                        <a:rPr lang="en-US" sz="3600" baseline="0" dirty="0" err="1">
                          <a:solidFill>
                            <a:srgbClr val="C00000"/>
                          </a:solidFill>
                          <a:latin typeface="Times New Roman" pitchFamily="18" charset="0"/>
                          <a:cs typeface="Times New Roman" pitchFamily="18" charset="0"/>
                        </a:rPr>
                        <a:t>vật</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r>
                        <a:rPr lang="en-US" sz="3600" dirty="0" err="1">
                          <a:solidFill>
                            <a:srgbClr val="C00000"/>
                          </a:solidFill>
                          <a:latin typeface="Times New Roman" pitchFamily="18" charset="0"/>
                          <a:cs typeface="Times New Roman" pitchFamily="18" charset="0"/>
                        </a:rPr>
                        <a:t>Kí</a:t>
                      </a:r>
                      <a:r>
                        <a:rPr lang="en-US" sz="3600" baseline="0" dirty="0">
                          <a:solidFill>
                            <a:srgbClr val="C00000"/>
                          </a:solidFill>
                          <a:latin typeface="Times New Roman" pitchFamily="18" charset="0"/>
                          <a:cs typeface="Times New Roman" pitchFamily="18" charset="0"/>
                        </a:rPr>
                        <a:t> </a:t>
                      </a:r>
                      <a:r>
                        <a:rPr lang="en-US" sz="3600" baseline="0" dirty="0" err="1">
                          <a:solidFill>
                            <a:srgbClr val="C00000"/>
                          </a:solidFill>
                          <a:latin typeface="Times New Roman" pitchFamily="18" charset="0"/>
                          <a:cs typeface="Times New Roman" pitchFamily="18" charset="0"/>
                        </a:rPr>
                        <a:t>hiệu</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r>
                        <a:rPr lang="en-US" sz="3600" dirty="0" err="1">
                          <a:solidFill>
                            <a:srgbClr val="C00000"/>
                          </a:solidFill>
                          <a:latin typeface="Times New Roman" pitchFamily="18" charset="0"/>
                          <a:cs typeface="Times New Roman" pitchFamily="18" charset="0"/>
                        </a:rPr>
                        <a:t>Số</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lượng</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014307">
                <a:tc>
                  <a:txBody>
                    <a:bodyPr/>
                    <a:lstStyle/>
                    <a:p>
                      <a:pPr algn="l"/>
                      <a:r>
                        <a:rPr lang="en-US" sz="3600" b="1">
                          <a:solidFill>
                            <a:srgbClr val="008000"/>
                          </a:solidFill>
                          <a:latin typeface="Times New Roman" pitchFamily="18" charset="0"/>
                          <a:cs typeface="Times New Roman" pitchFamily="18" charset="0"/>
                        </a:rPr>
                        <a:t>Bàn</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014307">
                <a:tc>
                  <a:txBody>
                    <a:bodyPr/>
                    <a:lstStyle/>
                    <a:p>
                      <a:pPr algn="l"/>
                      <a:r>
                        <a:rPr lang="en-US" sz="3600" b="1">
                          <a:solidFill>
                            <a:srgbClr val="008000"/>
                          </a:solidFill>
                          <a:latin typeface="Times New Roman" pitchFamily="18" charset="0"/>
                          <a:cs typeface="Times New Roman" pitchFamily="18" charset="0"/>
                        </a:rPr>
                        <a:t>Quạt điện</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014307">
                <a:tc>
                  <a:txBody>
                    <a:bodyPr/>
                    <a:lstStyle/>
                    <a:p>
                      <a:pPr algn="l"/>
                      <a:r>
                        <a:rPr lang="en-US" sz="3600" b="1">
                          <a:solidFill>
                            <a:srgbClr val="008000"/>
                          </a:solidFill>
                          <a:latin typeface="Times New Roman" pitchFamily="18" charset="0"/>
                          <a:cs typeface="Times New Roman" pitchFamily="18" charset="0"/>
                        </a:rPr>
                        <a:t>Cửa sổ</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014307">
                <a:tc>
                  <a:txBody>
                    <a:bodyPr/>
                    <a:lstStyle/>
                    <a:p>
                      <a:pPr algn="l"/>
                      <a:r>
                        <a:rPr lang="en-US" sz="3600" b="1">
                          <a:solidFill>
                            <a:srgbClr val="008000"/>
                          </a:solidFill>
                          <a:latin typeface="Times New Roman" pitchFamily="18" charset="0"/>
                          <a:cs typeface="Times New Roman" pitchFamily="18" charset="0"/>
                        </a:rPr>
                        <a:t>Bóng</a:t>
                      </a:r>
                      <a:r>
                        <a:rPr lang="en-US" sz="3600" b="1" baseline="0">
                          <a:solidFill>
                            <a:srgbClr val="008000"/>
                          </a:solidFill>
                          <a:latin typeface="Times New Roman" pitchFamily="18" charset="0"/>
                          <a:cs typeface="Times New Roman" pitchFamily="18" charset="0"/>
                        </a:rPr>
                        <a:t> đèn</a:t>
                      </a:r>
                      <a:endParaRPr lang="en-US" sz="3600" b="1">
                        <a:solidFill>
                          <a:srgbClr val="008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20" name="Isosceles Triangle 19"/>
          <p:cNvSpPr/>
          <p:nvPr/>
        </p:nvSpPr>
        <p:spPr>
          <a:xfrm>
            <a:off x="4066353" y="4786314"/>
            <a:ext cx="857256" cy="57150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83387"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80667" y="6858016"/>
            <a:ext cx="785818"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a:off x="3923477" y="7929586"/>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28093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7066749" y="4786314"/>
            <a:ext cx="696444" cy="66032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924005"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78126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9638517"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10424335"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1121015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1192453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1271035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13496169"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1442486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15282119"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872554"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66947"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56548"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52633"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924269"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281591"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7027479" y="7916886"/>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a:off x="8424071"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9995707"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11567343"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76637"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3351973" y="3657600"/>
            <a:ext cx="9644130" cy="1582738"/>
          </a:xfrm>
          <a:prstGeom prst="rect">
            <a:avLst/>
          </a:prstGeom>
        </p:spPr>
        <p:txBody>
          <a:bodyPr wrap="none" fromWordArt="1">
            <a:prstTxWarp prst="textPlain">
              <a:avLst>
                <a:gd name="adj" fmla="val 50000"/>
              </a:avLst>
            </a:prstTxWarp>
          </a:bodyPr>
          <a:lstStyle/>
          <a:p>
            <a:pPr algn="ctr"/>
            <a:r>
              <a:rPr lang="vi-VN" sz="5700"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a:t>
            </a:r>
            <a:r>
              <a:rPr lang="vi-VN" sz="5700"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EM!</a:t>
            </a:r>
            <a:endParaRPr lang="en-US"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318</Words>
  <Application>Microsoft Office PowerPoint</Application>
  <PresentationFormat>Custom</PresentationFormat>
  <Paragraphs>44</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宋体</vt:lpstr>
      <vt:lpstr>Arial</vt:lpstr>
      <vt:lpstr>Calibri</vt:lpstr>
      <vt:lpstr>等线</vt:lpstr>
      <vt:lpstr>Times New Roman</vt:lpstr>
      <vt:lpstr>小单纯体</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198</cp:revision>
  <dcterms:created xsi:type="dcterms:W3CDTF">2022-07-10T01:37:20Z</dcterms:created>
  <dcterms:modified xsi:type="dcterms:W3CDTF">2024-05-09T15:25:07Z</dcterms:modified>
</cp:coreProperties>
</file>