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10" r:id="rId2"/>
    <p:sldMasterId id="2147483722" r:id="rId3"/>
  </p:sldMasterIdLst>
  <p:notesMasterIdLst>
    <p:notesMasterId r:id="rId12"/>
  </p:notesMasterIdLst>
  <p:sldIdLst>
    <p:sldId id="11088396" r:id="rId4"/>
    <p:sldId id="11088398" r:id="rId5"/>
    <p:sldId id="11088399" r:id="rId6"/>
    <p:sldId id="11088422" r:id="rId7"/>
    <p:sldId id="11088455" r:id="rId8"/>
    <p:sldId id="11088486" r:id="rId9"/>
    <p:sldId id="11088420" r:id="rId10"/>
    <p:sldId id="11088487" r:id="rId11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gs" Target="tags/tag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F6C3A4-E07D-4C41-8C45-BB1A8EB039D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31D3EC-047C-455B-96E0-1A1AF9835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788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dirty="0" err="1">
                <a:sym typeface="+mn-ea"/>
              </a:rPr>
              <a:t>Bài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giảng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thiết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kế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bởi</a:t>
            </a:r>
            <a:r>
              <a:rPr lang="en-US" dirty="0">
                <a:sym typeface="+mn-ea"/>
              </a:rPr>
              <a:t>: </a:t>
            </a:r>
            <a:r>
              <a:rPr lang="en-US" dirty="0" err="1">
                <a:sym typeface="+mn-ea"/>
              </a:rPr>
              <a:t>Hương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Thảo</a:t>
            </a:r>
            <a:r>
              <a:rPr lang="en-US" dirty="0">
                <a:sym typeface="+mn-ea"/>
              </a:rPr>
              <a:t> - tranthao121004@gmail.com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8C4C689-0797-4A8F-B2C6-5687E1566F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4347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dirty="0" err="1">
                <a:sym typeface="+mn-ea"/>
              </a:rPr>
              <a:t>Bài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giảng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thiết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kế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bởi</a:t>
            </a:r>
            <a:r>
              <a:rPr lang="en-US" dirty="0">
                <a:sym typeface="+mn-ea"/>
              </a:rPr>
              <a:t>: </a:t>
            </a:r>
            <a:r>
              <a:rPr lang="en-US" dirty="0" err="1">
                <a:sym typeface="+mn-ea"/>
              </a:rPr>
              <a:t>Hương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Thảo</a:t>
            </a:r>
            <a:r>
              <a:rPr lang="en-US" dirty="0">
                <a:sym typeface="+mn-ea"/>
              </a:rPr>
              <a:t> - tranthao121004@gmail.com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8C4C689-0797-4A8F-B2C6-5687E1566F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1826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1D3EC-047C-455B-96E0-1A1AF98359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41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1D3EC-047C-455B-96E0-1A1AF983595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1869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1D3EC-047C-455B-96E0-1A1AF983595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371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1D3EC-047C-455B-96E0-1A1AF983595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78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1D3EC-047C-455B-96E0-1A1AF983595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7943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1D3EC-047C-455B-96E0-1A1AF983595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87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8BBD-A89F-4C03-8BF2-F84B38772531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9C10-21C4-44E5-A46E-E83D9AB0E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508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8BBD-A89F-4C03-8BF2-F84B38772531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9C10-21C4-44E5-A46E-E83D9AB0E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157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8BBD-A89F-4C03-8BF2-F84B38772531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9C10-21C4-44E5-A46E-E83D9AB0E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75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4820305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10027449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9878782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00151"/>
            <a:ext cx="5384800" cy="3394075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00151"/>
            <a:ext cx="5384800" cy="3394075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02820492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3160196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80246338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2278180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487744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8BBD-A89F-4C03-8BF2-F84B38772531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9C10-21C4-44E5-A46E-E83D9AB0E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0021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7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7737180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71910097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06375"/>
            <a:ext cx="2743200" cy="43878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6375"/>
            <a:ext cx="8026400" cy="43878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2005740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iới thiệ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ủ đề"/>
          <p:cNvSpPr>
            <a:spLocks noGrp="1"/>
          </p:cNvSpPr>
          <p:nvPr>
            <p:ph type="body" sz="quarter" idx="10" hasCustomPrompt="1"/>
          </p:nvPr>
        </p:nvSpPr>
        <p:spPr>
          <a:xfrm>
            <a:off x="3824445" y="999515"/>
            <a:ext cx="8367561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en-US" sz="4800" b="1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verta Std CY Bold" panose="00000800000000000000" pitchFamily="50" charset="0"/>
                <a:ea typeface="Arial-Rounded" panose="020B0500000000000000" pitchFamily="34" charset="0"/>
                <a:cs typeface="Arial-Rounded" panose="020B0500000000000000" pitchFamily="34" charset="0"/>
              </a:defRPr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/>
            <a:r>
              <a:rPr lang="en-US"/>
              <a:t>CHỦ ĐỀ</a:t>
            </a:r>
          </a:p>
        </p:txBody>
      </p:sp>
      <p:sp>
        <p:nvSpPr>
          <p:cNvPr id="6" name="Bài học"/>
          <p:cNvSpPr>
            <a:spLocks noGrp="1"/>
          </p:cNvSpPr>
          <p:nvPr>
            <p:ph type="body" sz="quarter" idx="11" hasCustomPrompt="1"/>
          </p:nvPr>
        </p:nvSpPr>
        <p:spPr>
          <a:xfrm>
            <a:off x="4658784" y="2207151"/>
            <a:ext cx="7533216" cy="60342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0" indent="0">
              <a:buFontTx/>
              <a:buNone/>
              <a:defRPr lang="en-US" sz="5600" b="1" baseline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Quicksand Medium" pitchFamily="2" charset="0"/>
                <a:ea typeface="Arial-Rounded" panose="020B0500000000000000" pitchFamily="34" charset="0"/>
                <a:cs typeface="Arial-SGK-TV" pitchFamily="2" charset="0"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Bài</a:t>
            </a:r>
          </a:p>
        </p:txBody>
      </p:sp>
      <p:sp>
        <p:nvSpPr>
          <p:cNvPr id="3" name="Hình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2517922"/>
            <a:ext cx="3962400" cy="4340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hình ảnh</a:t>
            </a:r>
          </a:p>
        </p:txBody>
      </p:sp>
    </p:spTree>
    <p:extLst>
      <p:ext uri="{BB962C8B-B14F-4D97-AF65-F5344CB8AC3E}">
        <p14:creationId xmlns:p14="http://schemas.microsoft.com/office/powerpoint/2010/main" val="3544472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500"/>
                        <p:tgtEl>
                          <p:spTgt spid="5"/>
                        </p:tgtEl>
                      </p:cBhvr>
                    </p:animEffect>
                    <p:anim calcmode="lin" valueType="num">
                      <p:cBhvr>
                        <p:cTn dur="1500" fill="hold"/>
                        <p:tgtEl>
                          <p:spTgt spid="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500" fill="hold"/>
                        <p:tgtEl>
                          <p:spTgt spid="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500"/>
                        <p:tgtEl>
                          <p:spTgt spid="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" grpId="0"/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ếng Việt 2"/>
          <p:cNvSpPr txBox="1"/>
          <p:nvPr userDrawn="1"/>
        </p:nvSpPr>
        <p:spPr>
          <a:xfrm>
            <a:off x="144946" y="100842"/>
            <a:ext cx="1705129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bg1"/>
                </a:solidFill>
                <a:effectLst>
                  <a:glow rad="101600">
                    <a:srgbClr val="FF2592">
                      <a:alpha val="60000"/>
                    </a:srgbClr>
                  </a:glow>
                  <a:reflection blurRad="6350" stA="55000" endA="300" endPos="45500" dir="5400000" sy="-100000" algn="bl" rotWithShape="0"/>
                </a:effectLst>
                <a:latin typeface="Quicksand Medium" pitchFamily="2" charset="0"/>
                <a:ea typeface="Arial-Rounded" panose="020B0500000000000000" pitchFamily="34" charset="0"/>
                <a:cs typeface="Arial-Rounded" panose="020B0500000000000000" pitchFamily="34" charset="0"/>
              </a:defRPr>
            </a:lvl1pPr>
            <a:lvl2pPr marL="342900" defTabSz="685800">
              <a:defRPr sz="1350"/>
            </a:lvl2pPr>
            <a:lvl3pPr marL="685800" defTabSz="685800">
              <a:defRPr sz="1350"/>
            </a:lvl3pPr>
            <a:lvl4pPr marL="1028700" defTabSz="685800">
              <a:defRPr sz="1350"/>
            </a:lvl4pPr>
            <a:lvl5pPr marL="1371600" defTabSz="685800">
              <a:defRPr sz="1350"/>
            </a:lvl5pPr>
            <a:lvl6pPr marL="1714500" defTabSz="685800">
              <a:defRPr sz="1350"/>
            </a:lvl6pPr>
            <a:lvl7pPr marL="2057400" defTabSz="685800">
              <a:defRPr sz="1350"/>
            </a:lvl7pPr>
            <a:lvl8pPr marL="2400300" defTabSz="685800">
              <a:defRPr sz="1350"/>
            </a:lvl8pPr>
            <a:lvl9pPr marL="2743200" defTabSz="685800">
              <a:defRPr sz="1350"/>
            </a:lvl9pPr>
          </a:lstStyle>
          <a:p>
            <a:r>
              <a:rPr lang="en-US" sz="1865">
                <a:effectLst>
                  <a:glow rad="63500">
                    <a:srgbClr val="FF9900"/>
                  </a:glow>
                  <a:reflection blurRad="6350" stA="55000" endA="300" endPos="45500" dir="5400000" sy="-100000" algn="bl" rotWithShape="0"/>
                </a:effectLst>
              </a:rPr>
              <a:t>Tiếng Việt 2</a:t>
            </a:r>
          </a:p>
        </p:txBody>
      </p:sp>
    </p:spTree>
    <p:extLst>
      <p:ext uri="{BB962C8B-B14F-4D97-AF65-F5344CB8AC3E}">
        <p14:creationId xmlns:p14="http://schemas.microsoft.com/office/powerpoint/2010/main" val="3291269792"/>
      </p:ext>
    </p:extLst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ội dung bài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ếng Việt 2"/>
          <p:cNvSpPr txBox="1"/>
          <p:nvPr userDrawn="1"/>
        </p:nvSpPr>
        <p:spPr>
          <a:xfrm>
            <a:off x="144946" y="100842"/>
            <a:ext cx="1705129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bg1"/>
                </a:solidFill>
                <a:effectLst>
                  <a:glow rad="101600">
                    <a:srgbClr val="FF2592">
                      <a:alpha val="60000"/>
                    </a:srgbClr>
                  </a:glow>
                  <a:reflection blurRad="6350" stA="55000" endA="300" endPos="45500" dir="5400000" sy="-100000" algn="bl" rotWithShape="0"/>
                </a:effectLst>
                <a:latin typeface="Quicksand Medium" pitchFamily="2" charset="0"/>
                <a:ea typeface="Arial-Rounded" panose="020B0500000000000000" pitchFamily="34" charset="0"/>
                <a:cs typeface="Arial-Rounded" panose="020B0500000000000000" pitchFamily="34" charset="0"/>
              </a:defRPr>
            </a:lvl1pPr>
            <a:lvl2pPr marL="342900" defTabSz="685800">
              <a:defRPr sz="1350"/>
            </a:lvl2pPr>
            <a:lvl3pPr marL="685800" defTabSz="685800">
              <a:defRPr sz="1350"/>
            </a:lvl3pPr>
            <a:lvl4pPr marL="1028700" defTabSz="685800">
              <a:defRPr sz="1350"/>
            </a:lvl4pPr>
            <a:lvl5pPr marL="1371600" defTabSz="685800">
              <a:defRPr sz="1350"/>
            </a:lvl5pPr>
            <a:lvl6pPr marL="1714500" defTabSz="685800">
              <a:defRPr sz="1350"/>
            </a:lvl6pPr>
            <a:lvl7pPr marL="2057400" defTabSz="685800">
              <a:defRPr sz="1350"/>
            </a:lvl7pPr>
            <a:lvl8pPr marL="2400300" defTabSz="685800">
              <a:defRPr sz="1350"/>
            </a:lvl8pPr>
            <a:lvl9pPr marL="2743200" defTabSz="685800">
              <a:defRPr sz="1350"/>
            </a:lvl9pPr>
          </a:lstStyle>
          <a:p>
            <a:r>
              <a:rPr lang="en-US" sz="1865">
                <a:effectLst>
                  <a:glow rad="63500">
                    <a:srgbClr val="FF9900"/>
                  </a:glow>
                  <a:reflection blurRad="6350" stA="55000" endA="300" endPos="45500" dir="5400000" sy="-100000" algn="bl" rotWithShape="0"/>
                </a:effectLst>
              </a:rPr>
              <a:t>Tiếng Việt 2</a:t>
            </a:r>
          </a:p>
        </p:txBody>
      </p:sp>
    </p:spTree>
    <p:extLst>
      <p:ext uri="{BB962C8B-B14F-4D97-AF65-F5344CB8AC3E}">
        <p14:creationId xmlns:p14="http://schemas.microsoft.com/office/powerpoint/2010/main" val="12844185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ội dung bài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ếng Việt 2"/>
          <p:cNvSpPr txBox="1"/>
          <p:nvPr userDrawn="1"/>
        </p:nvSpPr>
        <p:spPr>
          <a:xfrm>
            <a:off x="144946" y="100842"/>
            <a:ext cx="1705129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bg1"/>
                </a:solidFill>
                <a:effectLst>
                  <a:glow rad="101600">
                    <a:srgbClr val="FF2592">
                      <a:alpha val="60000"/>
                    </a:srgbClr>
                  </a:glow>
                  <a:reflection blurRad="6350" stA="55000" endA="300" endPos="45500" dir="5400000" sy="-100000" algn="bl" rotWithShape="0"/>
                </a:effectLst>
                <a:latin typeface="Quicksand Medium" pitchFamily="2" charset="0"/>
                <a:ea typeface="Arial-Rounded" panose="020B0500000000000000" pitchFamily="34" charset="0"/>
                <a:cs typeface="Arial-Rounded" panose="020B0500000000000000" pitchFamily="34" charset="0"/>
              </a:defRPr>
            </a:lvl1pPr>
            <a:lvl2pPr marL="342900" defTabSz="685800">
              <a:defRPr sz="1350"/>
            </a:lvl2pPr>
            <a:lvl3pPr marL="685800" defTabSz="685800">
              <a:defRPr sz="1350"/>
            </a:lvl3pPr>
            <a:lvl4pPr marL="1028700" defTabSz="685800">
              <a:defRPr sz="1350"/>
            </a:lvl4pPr>
            <a:lvl5pPr marL="1371600" defTabSz="685800">
              <a:defRPr sz="1350"/>
            </a:lvl5pPr>
            <a:lvl6pPr marL="1714500" defTabSz="685800">
              <a:defRPr sz="1350"/>
            </a:lvl6pPr>
            <a:lvl7pPr marL="2057400" defTabSz="685800">
              <a:defRPr sz="1350"/>
            </a:lvl7pPr>
            <a:lvl8pPr marL="2400300" defTabSz="685800">
              <a:defRPr sz="1350"/>
            </a:lvl8pPr>
            <a:lvl9pPr marL="2743200" defTabSz="685800">
              <a:defRPr sz="1350"/>
            </a:lvl9pPr>
          </a:lstStyle>
          <a:p>
            <a:r>
              <a:rPr lang="en-US" sz="1865">
                <a:effectLst>
                  <a:glow rad="63500">
                    <a:srgbClr val="FF9900"/>
                  </a:glow>
                  <a:reflection blurRad="6350" stA="55000" endA="300" endPos="45500" dir="5400000" sy="-100000" algn="bl" rotWithShape="0"/>
                </a:effectLst>
              </a:rPr>
              <a:t>Tiếng Việt 2</a:t>
            </a:r>
          </a:p>
        </p:txBody>
      </p:sp>
    </p:spTree>
    <p:extLst>
      <p:ext uri="{BB962C8B-B14F-4D97-AF65-F5344CB8AC3E}">
        <p14:creationId xmlns:p14="http://schemas.microsoft.com/office/powerpoint/2010/main" val="345395614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ết thú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6018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8BBD-A89F-4C03-8BF2-F84B38772531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9C10-21C4-44E5-A46E-E83D9AB0E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285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8BBD-A89F-4C03-8BF2-F84B38772531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9C10-21C4-44E5-A46E-E83D9AB0E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66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8BBD-A89F-4C03-8BF2-F84B38772531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9C10-21C4-44E5-A46E-E83D9AB0E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022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8BBD-A89F-4C03-8BF2-F84B38772531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9C10-21C4-44E5-A46E-E83D9AB0E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008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8BBD-A89F-4C03-8BF2-F84B38772531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9C10-21C4-44E5-A46E-E83D9AB0E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45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8BBD-A89F-4C03-8BF2-F84B38772531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9C10-21C4-44E5-A46E-E83D9AB0E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202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8BBD-A89F-4C03-8BF2-F84B38772531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A9C10-21C4-44E5-A46E-E83D9AB0E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862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B8BBD-A89F-4C03-8BF2-F84B38772531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A9C10-21C4-44E5-A46E-E83D9AB0E2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018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100+ Hình nền Slide đẹp 2020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62976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charset="0"/>
        </a:defRPr>
      </a:lvl9pPr>
    </p:titleStyle>
    <p:bodyStyle>
      <a:lvl1pPr marL="457200" indent="-457200" algn="l" rtl="0" eaLnBrk="0" fontAlgn="base" hangingPunct="0">
        <a:spcBef>
          <a:spcPts val="130"/>
        </a:spcBef>
        <a:spcAft>
          <a:spcPct val="0"/>
        </a:spcAft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rtl="0" eaLnBrk="0" fontAlgn="base" hangingPunct="0">
        <a:spcBef>
          <a:spcPts val="130"/>
        </a:spcBef>
        <a:spcAft>
          <a:spcPct val="0"/>
        </a:spcAft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rtl="0" eaLnBrk="0" fontAlgn="base" hangingPunct="0">
        <a:spcBef>
          <a:spcPts val="13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rtl="0" eaLnBrk="0" fontAlgn="base" hangingPunct="0">
        <a:spcBef>
          <a:spcPts val="130"/>
        </a:spcBef>
        <a:spcAft>
          <a:spcPct val="0"/>
        </a:spcAft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rtl="0" eaLnBrk="0" fontAlgn="base" hangingPunct="0">
        <a:spcBef>
          <a:spcPts val="130"/>
        </a:spcBef>
        <a:spcAft>
          <a:spcPct val="0"/>
        </a:spcAft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399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69" y="3178965"/>
            <a:ext cx="12193964" cy="3674688"/>
          </a:xfrm>
          <a:prstGeom prst="rect">
            <a:avLst/>
          </a:prstGeom>
        </p:spPr>
      </p:pic>
      <p:pic>
        <p:nvPicPr>
          <p:cNvPr id="3" name="1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-93293" y="3902821"/>
            <a:ext cx="3670116" cy="2977776"/>
          </a:xfrm>
          <a:prstGeom prst="rect">
            <a:avLst/>
          </a:prstGeom>
        </p:spPr>
      </p:pic>
      <p:pic>
        <p:nvPicPr>
          <p:cNvPr id="4" name="19"/>
          <p:cNvPicPr>
            <a:picLocks noChangeAspect="1"/>
          </p:cNvPicPr>
          <p:nvPr/>
        </p:nvPicPr>
        <p:blipFill>
          <a:blip r:embed="rId6" cstate="screen"/>
          <a:stretch>
            <a:fillRect/>
          </a:stretch>
        </p:blipFill>
        <p:spPr>
          <a:xfrm flipH="1">
            <a:off x="3506180" y="4835918"/>
            <a:ext cx="3094442" cy="2218411"/>
          </a:xfrm>
          <a:prstGeom prst="rect">
            <a:avLst/>
          </a:prstGeom>
        </p:spPr>
      </p:pic>
      <p:pic>
        <p:nvPicPr>
          <p:cNvPr id="19" name="69"/>
          <p:cNvPicPr>
            <a:picLocks noChangeAspect="1"/>
          </p:cNvPicPr>
          <p:nvPr/>
        </p:nvPicPr>
        <p:blipFill>
          <a:blip r:embed="rId7" cstate="screen"/>
          <a:stretch>
            <a:fillRect/>
          </a:stretch>
        </p:blipFill>
        <p:spPr>
          <a:xfrm>
            <a:off x="7481332" y="-358590"/>
            <a:ext cx="4459667" cy="23257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71141" y="1750381"/>
            <a:ext cx="10289551" cy="2353732"/>
          </a:xfrm>
          <a:prstGeom prst="rect">
            <a:avLst/>
          </a:prstGeom>
          <a:noFill/>
        </p:spPr>
        <p:txBody>
          <a:bodyPr wrap="square" lIns="91324" tIns="45662" rIns="91324" bIns="45662">
            <a:spAutoFit/>
          </a:bodyPr>
          <a:lstStyle/>
          <a:p>
            <a:pPr algn="ctr" defTabSz="913158">
              <a:defRPr/>
            </a:pPr>
            <a:endParaRPr lang="en-US" altLang="zh-CN" sz="2896" b="1" i="1" kern="0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" dist="38100" dir="2700000" algn="tl" rotWithShape="0">
                  <a:srgbClr val="4472C4">
                    <a:lumMod val="60000"/>
                    <a:lumOff val="40000"/>
                  </a:srgbClr>
                </a:outerShdw>
              </a:effectLst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  <a:sym typeface="+mn-lt"/>
            </a:endParaRPr>
          </a:p>
          <a:p>
            <a:pPr algn="ctr" defTabSz="913158">
              <a:defRPr/>
            </a:pPr>
            <a:r>
              <a:rPr lang="en-US" altLang="zh-CN" sz="5400" b="1" kern="0" dirty="0">
                <a:ln w="9525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TỰ NHIÊN VÀ XÃ HỘI LỚP 2</a:t>
            </a:r>
          </a:p>
          <a:p>
            <a:pPr algn="ctr" defTabSz="913158">
              <a:defRPr/>
            </a:pPr>
            <a:endParaRPr lang="en-US" altLang="zh-CN" sz="2800" b="1" kern="0" dirty="0">
              <a:ln w="9525">
                <a:solidFill>
                  <a:prstClr val="white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rgbClr val="4472C4">
                    <a:lumMod val="60000"/>
                    <a:lumOff val="40000"/>
                  </a:srgbClr>
                </a:outerShdw>
              </a:effectLst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  <a:sym typeface="+mn-lt"/>
            </a:endParaRPr>
          </a:p>
          <a:p>
            <a:pPr algn="ctr" defTabSz="913158">
              <a:defRPr/>
            </a:pPr>
            <a:r>
              <a:rPr lang="en-US" altLang="zh-CN" sz="3600" b="1" kern="0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GV </a:t>
            </a:r>
            <a:r>
              <a:rPr lang="en-US" altLang="zh-CN" sz="3600" b="1" kern="0" dirty="0" err="1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dạy</a:t>
            </a:r>
            <a:r>
              <a:rPr lang="en-US" altLang="zh-CN" sz="3600" b="1" kern="0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: </a:t>
            </a:r>
            <a:r>
              <a:rPr lang="en-US" altLang="zh-CN" sz="3600" b="1" kern="0" dirty="0" err="1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Tạ</a:t>
            </a:r>
            <a:r>
              <a:rPr lang="en-US" altLang="zh-CN" sz="3600" b="1" kern="0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3600" b="1" kern="0" dirty="0" err="1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Thị</a:t>
            </a:r>
            <a:r>
              <a:rPr lang="en-US" altLang="zh-CN" sz="3600" b="1" kern="0" dirty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3600" b="1" kern="0" dirty="0" err="1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Tuyết</a:t>
            </a:r>
            <a:endParaRPr lang="en-US" altLang="zh-CN" sz="3600" b="1" kern="0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" dist="38100" dir="2700000" algn="tl" rotWithShape="0">
                  <a:srgbClr val="4472C4">
                    <a:lumMod val="60000"/>
                    <a:lumOff val="40000"/>
                  </a:srgbClr>
                </a:outerShdw>
              </a:effectLst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796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477" y="3178647"/>
            <a:ext cx="12209444" cy="3679353"/>
          </a:xfrm>
          <a:prstGeom prst="rect">
            <a:avLst/>
          </a:prstGeom>
        </p:spPr>
      </p:pic>
      <p:pic>
        <p:nvPicPr>
          <p:cNvPr id="3" name="1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-101151" y="3903423"/>
            <a:ext cx="3674776" cy="2981556"/>
          </a:xfrm>
          <a:prstGeom prst="rect">
            <a:avLst/>
          </a:prstGeom>
        </p:spPr>
      </p:pic>
      <p:pic>
        <p:nvPicPr>
          <p:cNvPr id="4" name="19"/>
          <p:cNvPicPr>
            <a:picLocks noChangeAspect="1"/>
          </p:cNvPicPr>
          <p:nvPr/>
        </p:nvPicPr>
        <p:blipFill>
          <a:blip r:embed="rId6" cstate="screen"/>
          <a:stretch>
            <a:fillRect/>
          </a:stretch>
        </p:blipFill>
        <p:spPr>
          <a:xfrm flipH="1">
            <a:off x="3502892" y="4837703"/>
            <a:ext cx="3098370" cy="2221228"/>
          </a:xfrm>
          <a:prstGeom prst="rect">
            <a:avLst/>
          </a:prstGeom>
        </p:spPr>
      </p:pic>
      <p:pic>
        <p:nvPicPr>
          <p:cNvPr id="19" name="69"/>
          <p:cNvPicPr>
            <a:picLocks noChangeAspect="1"/>
          </p:cNvPicPr>
          <p:nvPr/>
        </p:nvPicPr>
        <p:blipFill>
          <a:blip r:embed="rId7" cstate="screen"/>
          <a:stretch>
            <a:fillRect/>
          </a:stretch>
        </p:blipFill>
        <p:spPr>
          <a:xfrm>
            <a:off x="7483090" y="-363399"/>
            <a:ext cx="4465329" cy="232867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94749" y="1766881"/>
            <a:ext cx="10302614" cy="270843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b="1" i="1" kern="0" dirty="0">
              <a:ln w="9525">
                <a:solidFill>
                  <a:prstClr val="white"/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12700" dist="38100" dir="2700000" algn="tl" rotWithShape="0">
                  <a:srgbClr val="4472C4">
                    <a:lumMod val="60000"/>
                    <a:lumOff val="40000"/>
                  </a:srgbClr>
                </a:outerShdw>
              </a:effectLst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  <a:sym typeface="+mn-lt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800" b="1" u="none" strike="noStrike" kern="0" cap="none" spc="0" normalizeH="0" baseline="0" noProof="0" dirty="0" err="1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Bài</a:t>
            </a:r>
            <a:r>
              <a:rPr kumimoji="0" lang="en-US" altLang="zh-CN" sz="4800" b="1" u="none" strike="noStrike" kern="0" cap="none" spc="0" normalizeH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27: </a:t>
            </a:r>
            <a:r>
              <a:rPr lang="en-US" altLang="zh-CN" sz="4800" b="1" kern="0" dirty="0" err="1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Ôn</a:t>
            </a:r>
            <a:r>
              <a:rPr lang="en-US" altLang="zh-CN" sz="4800" b="1" kern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800" b="1" kern="0" dirty="0" err="1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tập</a:t>
            </a:r>
            <a:r>
              <a:rPr lang="en-US" altLang="zh-CN" sz="4800" b="1" kern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800" b="1" kern="0" dirty="0" err="1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chủ</a:t>
            </a:r>
            <a:r>
              <a:rPr lang="en-US" altLang="zh-CN" sz="4800" b="1" kern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800" b="1" kern="0" dirty="0" err="1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đề</a:t>
            </a:r>
            <a:r>
              <a:rPr lang="en-US" altLang="zh-CN" sz="4800" b="1" kern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Con </a:t>
            </a:r>
            <a:r>
              <a:rPr lang="en-US" altLang="zh-CN" sz="4800" b="1" kern="0" dirty="0" err="1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người</a:t>
            </a:r>
            <a:r>
              <a:rPr lang="en-US" altLang="zh-CN" sz="4800" b="1" kern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800" b="1" kern="0" dirty="0" err="1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và</a:t>
            </a:r>
            <a:r>
              <a:rPr lang="en-US" altLang="zh-CN" sz="4800" b="1" kern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800" b="1" kern="0" dirty="0" err="1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sức</a:t>
            </a:r>
            <a:r>
              <a:rPr lang="en-US" altLang="zh-CN" sz="4800" b="1" kern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4800" b="1" kern="0" dirty="0" err="1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khỏe</a:t>
            </a:r>
            <a:r>
              <a:rPr lang="en-US" altLang="zh-CN" sz="4800" b="1" kern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kumimoji="0" lang="en-US" altLang="zh-CN" sz="4800" b="1" u="none" strike="noStrike" kern="0" cap="none" spc="0" normalizeH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(</a:t>
            </a:r>
            <a:r>
              <a:rPr kumimoji="0" lang="en-US" altLang="zh-CN" sz="4800" b="1" u="none" strike="noStrike" kern="0" cap="none" spc="0" normalizeH="0" noProof="0" dirty="0" err="1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Tiết</a:t>
            </a:r>
            <a:r>
              <a:rPr kumimoji="0" lang="en-US" altLang="zh-CN" sz="4800" b="1" u="none" strike="noStrike" kern="0" cap="none" spc="0" normalizeH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1)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2400" b="1" u="none" strike="noStrike" kern="0" cap="none" spc="0" normalizeH="0" noProof="0" dirty="0">
              <a:ln w="9525">
                <a:solidFill>
                  <a:prstClr val="white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rgbClr val="4472C4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  <a:sym typeface="+mn-lt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3200" b="1" kern="0" baseline="0" dirty="0">
                <a:ln w="9525">
                  <a:solidFill>
                    <a:prstClr val="white"/>
                  </a:solidFill>
                  <a:prstDash val="solid"/>
                </a:ln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GV </a:t>
            </a:r>
            <a:r>
              <a:rPr lang="en-US" altLang="zh-CN" sz="3200" b="1" kern="0" dirty="0" err="1">
                <a:ln w="9525">
                  <a:solidFill>
                    <a:prstClr val="white"/>
                  </a:solidFill>
                  <a:prstDash val="solid"/>
                </a:ln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dạy</a:t>
            </a:r>
            <a:r>
              <a:rPr lang="en-US" altLang="zh-CN" sz="3200" b="1" kern="0" dirty="0">
                <a:ln w="9525">
                  <a:solidFill>
                    <a:prstClr val="white"/>
                  </a:solidFill>
                  <a:prstDash val="solid"/>
                </a:ln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: </a:t>
            </a:r>
            <a:r>
              <a:rPr lang="en-US" altLang="zh-CN" sz="3200" b="1" kern="0" dirty="0" err="1">
                <a:ln w="9525">
                  <a:solidFill>
                    <a:prstClr val="white"/>
                  </a:solidFill>
                  <a:prstDash val="solid"/>
                </a:ln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Tạ</a:t>
            </a:r>
            <a:r>
              <a:rPr lang="en-US" altLang="zh-CN" sz="3200" b="1" kern="0" dirty="0">
                <a:ln w="9525">
                  <a:solidFill>
                    <a:prstClr val="white"/>
                  </a:solidFill>
                  <a:prstDash val="solid"/>
                </a:ln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3200" b="1" kern="0" dirty="0" err="1">
                <a:ln w="9525">
                  <a:solidFill>
                    <a:prstClr val="white"/>
                  </a:solidFill>
                  <a:prstDash val="solid"/>
                </a:ln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Thị</a:t>
            </a:r>
            <a:r>
              <a:rPr lang="en-US" altLang="zh-CN" sz="3200" b="1" kern="0" dirty="0">
                <a:ln w="9525">
                  <a:solidFill>
                    <a:prstClr val="white"/>
                  </a:solidFill>
                  <a:prstDash val="solid"/>
                </a:ln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 </a:t>
            </a:r>
            <a:r>
              <a:rPr lang="en-US" altLang="zh-CN" sz="3200" b="1" kern="0" dirty="0" err="1">
                <a:ln w="9525">
                  <a:solidFill>
                    <a:prstClr val="white"/>
                  </a:solidFill>
                  <a:prstDash val="solid"/>
                </a:ln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  <a:sym typeface="+mn-lt"/>
              </a:rPr>
              <a:t>Tuyết</a:t>
            </a:r>
            <a:endParaRPr kumimoji="0" lang="en-US" altLang="zh-CN" sz="3200" b="1" u="none" strike="noStrike" kern="0" cap="none" spc="0" normalizeH="0" baseline="0" noProof="0" dirty="0">
              <a:ln w="9525">
                <a:solidFill>
                  <a:prstClr val="white"/>
                </a:solidFill>
                <a:prstDash val="solid"/>
              </a:ln>
              <a:effectLst>
                <a:outerShdw blurRad="12700" dist="38100" dir="2700000" algn="tl" rotWithShape="0">
                  <a:srgbClr val="4472C4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602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046375" y="1824446"/>
            <a:ext cx="5617243" cy="284706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7901"/>
              <a:t>S/102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6393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09" y="365125"/>
            <a:ext cx="11097491" cy="606338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19058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4D10F-19AB-4F4A-984F-42B12364D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276" y="1163782"/>
            <a:ext cx="11702671" cy="1436914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Em hãy </a:t>
            </a: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vẽ sơ đồ tư duy về một cơ quan cơ thể mà em đã học</a:t>
            </a:r>
          </a:p>
        </p:txBody>
      </p:sp>
      <p:sp>
        <p:nvSpPr>
          <p:cNvPr id="4" name="Rectangle 3"/>
          <p:cNvSpPr/>
          <p:nvPr/>
        </p:nvSpPr>
        <p:spPr>
          <a:xfrm>
            <a:off x="1704108" y="3119735"/>
            <a:ext cx="921327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/>
              <a:t>+ Tên của cơ quan đó là gì? </a:t>
            </a:r>
          </a:p>
          <a:p>
            <a:r>
              <a:rPr lang="en-US" sz="4400"/>
              <a:t>+ Gồm những bộ phận nào?</a:t>
            </a:r>
          </a:p>
          <a:p>
            <a:r>
              <a:rPr lang="en-US" sz="4400"/>
              <a:t>+ Các bộ phận có chức năng gì?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5320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4D10F-19AB-4F4A-984F-42B12364D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658" y="734291"/>
            <a:ext cx="11702671" cy="1436914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2 phút</a:t>
            </a:r>
            <a:br>
              <a:rPr lang="en-US"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Em hãy nêu cách chăm sóc bảo vệ các cơ quan </a:t>
            </a:r>
          </a:p>
        </p:txBody>
      </p:sp>
      <p:sp>
        <p:nvSpPr>
          <p:cNvPr id="3" name="Rectangle 2"/>
          <p:cNvSpPr/>
          <p:nvPr/>
        </p:nvSpPr>
        <p:spPr>
          <a:xfrm>
            <a:off x="1676398" y="2551698"/>
            <a:ext cx="875607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/>
              <a:t>+ Nhóm 1, 2: Cơ quan vận động. </a:t>
            </a:r>
          </a:p>
          <a:p>
            <a:r>
              <a:rPr lang="vi-VN" sz="3600"/>
              <a:t>+ Nhóm 3, 4: Cơ quan hô hấp. </a:t>
            </a:r>
          </a:p>
          <a:p>
            <a:r>
              <a:rPr lang="vi-VN" sz="3600"/>
              <a:t>+ Nhóm 5, 6: Cơ quan bài tiết nước tiểu</a:t>
            </a:r>
            <a:r>
              <a:rPr lang="vi-VN"/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937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2328" y="1734419"/>
            <a:ext cx="9878291" cy="30469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vi-VN" sz="3200"/>
              <a:t>+ Cơ quan vận động: tập thể dục, vận động đúng tư thế, ăn uống khoa học, không làm việc quá sức, …</a:t>
            </a:r>
          </a:p>
          <a:p>
            <a:r>
              <a:rPr lang="vi-VN" sz="3200"/>
              <a:t>+ Cơ quan hô hấp: đeo khẩu trang; vệ sinh thường xuyên; súc miệng nước muối,…</a:t>
            </a:r>
          </a:p>
          <a:p>
            <a:r>
              <a:rPr lang="vi-VN" sz="3200"/>
              <a:t>+ Cơ quan bài tiết nước tiểu: không được nhịn tiểu, uống nhiều nước, hạn chế đồ cay nóng …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5646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upils awards poster background materia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9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80304" y="2715905"/>
            <a:ext cx="65578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/>
              <a:t>CỦNG CỐ DẶN DÒ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53763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LMS_API_VERSION" val="SCORM 2004 (4th edition)"/>
  <p:tag name="ISPRING_ULTRA_SCORM_COURSE_ID" val="D1D1728E-70EF-4109-BCF1-379A53390692"/>
  <p:tag name="ISPRING_CMI5_LAUNCH_METHOD" val="any window"/>
  <p:tag name="ISPRING_SCORM_ENDPOINT" val="&lt;endpoint&gt;&lt;enable&gt;0&lt;/enable&gt;&lt;lrs&gt;https://&lt;/lrs&gt;&lt;auth&gt;0&lt;/auth&gt;&lt;login&gt;&lt;/login&gt;&lt;password&gt;&lt;/password&gt;&lt;key&gt;&lt;/key&gt;&lt;name&gt;&lt;/name&gt;&lt;email&gt;&lt;/email&gt;&lt;/endpoint&gt;&#10;"/>
  <p:tag name="ISPRING_SCORM_RATE_SLIDES" val="1"/>
  <p:tag name="ISPRINGCLOUDFOLDERID" val="1"/>
  <p:tag name="ISPRINGONLINEFOLDERID" val="1"/>
  <p:tag name="ISPRING_OUTPUT_FOLDER" val="[[&quot;\r\uFFFD$\uFFFD{B09C515C-14D3-4518-A862-3D99D48CE07F}&quot;,&quot;D:\\Spring 11 - BGĐT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free&quot;,&quot;studioSettings&quot;:{&quot;useMobileViewer&quot;:&quot;T_FALSE&quot;}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,&quot;studioSettings&quot;:{&quot;onlineDestinationFolderId&quot;:&quot;1&quot;,&quot;uploadSources&quot;:true}}"/>
  <p:tag name="ISPRING_SCORM_RATE_QUIZZES" val="0"/>
  <p:tag name="ISPRING_SCORM_PASSING_SCORE" val="100.000000"/>
  <p:tag name="ISPRING_PRESENTATION_TITLE" val="Bài 27 - Ôn tập chủ đề con người và sức khỏe"/>
  <p:tag name="ISPRING_FIRST_PUBLI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81AE2735-8E82-451C-8695-458A1726021A}:1108839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068BF749-25EF-4A11-9C7F-F4F0E3A092F9}:1108839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B84E8891-B2A7-41EA-8319-02E3CD2C4594}:1108839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1EF05361-3519-45B9-AE2F-0B05A6C0F2E0}:1108842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035FF631-7C7E-4412-B100-617924E72314}:1108845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58EAD4AF-97CA-4917-BE98-8788ACDED488}:1108848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FA7B8020-3713-4603-978F-E43FE587F01E}:1108842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2237FE4D-5150-4290-8005-75677BD9D753}:11088487"/>
</p:tagLst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Hoạt độ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242</Words>
  <Application>Microsoft Office PowerPoint</Application>
  <PresentationFormat>Widescreen</PresentationFormat>
  <Paragraphs>31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Averta Std CY Bold</vt:lpstr>
      <vt:lpstr>Calibri</vt:lpstr>
      <vt:lpstr>Calibri Light</vt:lpstr>
      <vt:lpstr>Quicksand Medium</vt:lpstr>
      <vt:lpstr>Times New Roman</vt:lpstr>
      <vt:lpstr>2_Office Theme</vt:lpstr>
      <vt:lpstr>4_Office Theme</vt:lpstr>
      <vt:lpstr>Hoạt động</vt:lpstr>
      <vt:lpstr>PowerPoint Presentation</vt:lpstr>
      <vt:lpstr>PowerPoint Presentation</vt:lpstr>
      <vt:lpstr>PowerPoint Presentation</vt:lpstr>
      <vt:lpstr>PowerPoint Presentation</vt:lpstr>
      <vt:lpstr>Em hãy vẽ sơ đồ tư duy về một cơ quan cơ thể mà em đã học</vt:lpstr>
      <vt:lpstr>Thảo luận 2 phút Em hãy nêu cách chăm sóc bảo vệ các cơ quan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27 - Ôn tập chủ đề con người và sức khỏe</dc:title>
  <dc:creator>tran thao</dc:creator>
  <cp:lastModifiedBy>Windows</cp:lastModifiedBy>
  <cp:revision>76</cp:revision>
  <dcterms:created xsi:type="dcterms:W3CDTF">2021-06-23T08:03:30Z</dcterms:created>
  <dcterms:modified xsi:type="dcterms:W3CDTF">2024-08-28T11:27:45Z</dcterms:modified>
</cp:coreProperties>
</file>