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70" r:id="rId4"/>
    <p:sldId id="273" r:id="rId5"/>
    <p:sldId id="280" r:id="rId6"/>
    <p:sldId id="281" r:id="rId7"/>
    <p:sldId id="275" r:id="rId8"/>
    <p:sldId id="278" r:id="rId9"/>
    <p:sldId id="287" r:id="rId10"/>
    <p:sldId id="277" r:id="rId11"/>
    <p:sldId id="285" r:id="rId12"/>
    <p:sldId id="262" r:id="rId13"/>
    <p:sldId id="272" r:id="rId14"/>
    <p:sldId id="263" r:id="rId15"/>
    <p:sldId id="264" r:id="rId16"/>
    <p:sldId id="282" r:id="rId17"/>
    <p:sldId id="279" r:id="rId18"/>
    <p:sldId id="288" r:id="rId19"/>
    <p:sldId id="312" r:id="rId20"/>
    <p:sldId id="283" r:id="rId21"/>
    <p:sldId id="266" r:id="rId22"/>
    <p:sldId id="267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2" autoAdjust="0"/>
    <p:restoredTop sz="94660"/>
  </p:normalViewPr>
  <p:slideViewPr>
    <p:cSldViewPr snapToGrid="0">
      <p:cViewPr>
        <p:scale>
          <a:sx n="76" d="100"/>
          <a:sy n="76" d="100"/>
        </p:scale>
        <p:origin x="-102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0B8486-D9E4-473D-99BC-A700BFB78D68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38114DE-7AF2-4313-A524-BADE6C093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972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8D0A503-4A3A-44ED-A461-1B412691C3EA}" type="slidenum">
              <a:rPr lang="en-US" altLang="en-US">
                <a:latin typeface="Arial" charset="0"/>
              </a:rPr>
              <a:pPr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30182-8446-4981-87B0-53BBCB3613AA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3796D-4235-4220-885C-02252E92E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6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18D2-1A0F-4478-A371-13300EFB61D0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A663D-D651-4E26-9A8A-BF03983196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09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2FD7-74CD-4DF0-8A4F-65F081C470CC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99074-46F3-4ABC-8E2A-0B86A068A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64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71CC-9356-4CF3-973A-E701423A66A7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2CB31-746B-4D96-8F01-53CA30B02E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27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E232-63A2-415B-9924-AA2F3E958672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C08FE-5C77-461E-B6F1-477ADE329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68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4AF2-32D9-44A6-B11B-0813E078946B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9AB4E-0099-4832-96F9-649FC4300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68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FB30-67D3-4081-BD31-523CA363A5C5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AB5F1-8CEC-40B0-8BFC-6F4842FFC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41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210CF-C7F3-41FF-8EB1-528531921744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AB766-BD59-4B58-A7FD-981739660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8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23658-66B6-4903-AFCB-926DA8D9CFB5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1860-096B-4AC7-83DD-887567D68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02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2E8CE-B0A2-4670-B3CF-113CCC375A01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E06F3-6A12-4E91-A747-F5134F099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30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CCCB-BFDE-4CB1-973B-D48B6DA06A11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01326-6B05-4EE1-A12C-57D9070E89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48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9E9CC4-2271-40DA-B1C3-EFB212BE811D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271833A-8C93-4527-BCDD-70C0DC8B89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TD\Downloads\S&#7921;%20Sinh%20Tr&#432;&#7903;ng%20&amp;%20Ph&#225;t%20Tri&#7875;n%20C&#7911;a%20C&#226;y%2000_01_36-00_02_37.mp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wmf"/><Relationship Id="rId7" Type="http://schemas.openxmlformats.org/officeDocument/2006/relationships/image" Target="../media/image1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wmf"/><Relationship Id="rId7" Type="http://schemas.openxmlformats.org/officeDocument/2006/relationships/image" Target="../media/image1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TD\Downloads\S&#7920;%20PH&#193;T%20TRI&#7874;N%20C&#7910;A%20C&#194;Y%20M&#431;&#7898;P%2000_00_06-00_01_32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6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TD\Downloads\Th&#7871;%20gi&#7899;i%20th&#7921;c%20v&#7853;t-%20L&#224;m%20sao%20&#273;&#7875;%20h&#7841;t%20n&#7843;y%20m&#7847;m-%2000_00_15-00_00_58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inh\Downloads\C&#7853;n%20c&#7843;nh%20qu&#225;%20tr&#236;nh%20n&#7843;y%20m&#7847;m%20c&#7911;a%20h&#7841;t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4438650" y="3257550"/>
            <a:ext cx="4162425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prstShdw prst="shdw13" dist="53882" dir="13500000">
                    <a:srgbClr val="C7DFD3">
                      <a:alpha val="50000"/>
                    </a:srgbClr>
                  </a:prstShdw>
                </a:effectLst>
                <a:latin typeface=".VnTimeH"/>
              </a:rPr>
              <a:t>m«n : khoa häc</a:t>
            </a:r>
          </a:p>
          <a:p>
            <a:pPr algn="ctr"/>
            <a:r>
              <a:rPr lang="pt-BR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prstShdw prst="shdw13" dist="53882" dir="13500000">
                    <a:srgbClr val="C7DFD3">
                      <a:alpha val="50000"/>
                    </a:srgbClr>
                  </a:prstShdw>
                </a:effectLst>
                <a:latin typeface=".VnTimeH"/>
              </a:rPr>
              <a:t>líp : 5 E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prstShdw prst="shdw13" dist="53882" dir="13500000">
                  <a:srgbClr val="C7DFD3">
                    <a:alpha val="50000"/>
                  </a:srgbClr>
                </a:prstShdw>
              </a:effectLst>
              <a:latin typeface=".VnTimeH"/>
            </a:endParaRPr>
          </a:p>
        </p:txBody>
      </p:sp>
      <p:sp>
        <p:nvSpPr>
          <p:cNvPr id="3114" name="WordArt 7"/>
          <p:cNvSpPr>
            <a:spLocks noChangeArrowheads="1" noChangeShapeType="1" noTextEdit="1"/>
          </p:cNvSpPr>
          <p:nvPr/>
        </p:nvSpPr>
        <p:spPr bwMode="auto">
          <a:xfrm>
            <a:off x="3143250" y="952500"/>
            <a:ext cx="6610350" cy="495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H"/>
              </a:rPr>
              <a:t>ch</a:t>
            </a: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H"/>
              </a:rPr>
              <a:t> mõng quý thÇy c« gi¸o ®Õn dù giê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1760538"/>
            <a:ext cx="9120188" cy="3200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547938" y="2859088"/>
            <a:ext cx="2895600" cy="1052512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3200" b="1">
                <a:latin typeface="Times New Roman" pitchFamily="18" charset="0"/>
              </a:rPr>
              <a:t>Điều kiện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3200" b="1">
                <a:latin typeface="Times New Roman" pitchFamily="18" charset="0"/>
              </a:rPr>
              <a:t>ể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3200" b="1">
                <a:latin typeface="Times New Roman" pitchFamily="18" charset="0"/>
              </a:rPr>
              <a:t> hạt nảy mầm</a:t>
            </a: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950" y="2435225"/>
            <a:ext cx="1876425" cy="579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smtClean="0">
                <a:latin typeface="Times New Roman" pitchFamily="18" charset="0"/>
              </a:rPr>
              <a:t>Đủ độ ẩm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3663" y="3081338"/>
            <a:ext cx="3421062" cy="579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smtClean="0">
                <a:latin typeface="Times New Roman" pitchFamily="18" charset="0"/>
              </a:rPr>
              <a:t>Nhiệt độ thích hợp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7950" y="3743325"/>
            <a:ext cx="2462213" cy="579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smtClean="0">
                <a:latin typeface="Times New Roman" pitchFamily="18" charset="0"/>
              </a:rPr>
              <a:t>Hạt giống tốt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514975" y="2843213"/>
            <a:ext cx="760413" cy="5476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43550" y="3390900"/>
            <a:ext cx="73183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14975" y="3405188"/>
            <a:ext cx="746125" cy="5778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1331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708025" y="655638"/>
            <a:ext cx="7596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SG" altLang="en-US" sz="24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SG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b="1" u="sng">
                <a:latin typeface="Times New Roman" pitchFamily="18" charset="0"/>
                <a:cs typeface="Times New Roman" pitchFamily="18" charset="0"/>
              </a:rPr>
              <a:t>Quá trình phát triển thành cây của hạt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14703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04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05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06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139825" y="1365250"/>
            <a:ext cx="1665288" cy="2147888"/>
            <a:chOff x="432" y="816"/>
            <a:chExt cx="768" cy="1920"/>
          </a:xfrm>
        </p:grpSpPr>
        <p:grpSp>
          <p:nvGrpSpPr>
            <p:cNvPr id="14695" name="Group 4"/>
            <p:cNvGrpSpPr>
              <a:grpSpLocks/>
            </p:cNvGrpSpPr>
            <p:nvPr/>
          </p:nvGrpSpPr>
          <p:grpSpPr bwMode="auto">
            <a:xfrm>
              <a:off x="432" y="816"/>
              <a:ext cx="768" cy="1920"/>
              <a:chOff x="2784" y="1248"/>
              <a:chExt cx="768" cy="2064"/>
            </a:xfrm>
          </p:grpSpPr>
          <p:sp>
            <p:nvSpPr>
              <p:cNvPr id="14701" name="Rectangle 5"/>
              <p:cNvSpPr>
                <a:spLocks noChangeArrowheads="1"/>
              </p:cNvSpPr>
              <p:nvPr/>
            </p:nvSpPr>
            <p:spPr bwMode="auto">
              <a:xfrm>
                <a:off x="2784" y="2352"/>
                <a:ext cx="768" cy="960"/>
              </a:xfrm>
              <a:prstGeom prst="rect">
                <a:avLst/>
              </a:prstGeom>
              <a:solidFill>
                <a:srgbClr val="C3864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latin typeface="VNI-Times" pitchFamily="2" charset="0"/>
                </a:endParaRPr>
              </a:p>
            </p:txBody>
          </p:sp>
          <p:sp>
            <p:nvSpPr>
              <p:cNvPr id="14702" name="Rectangle 6"/>
              <p:cNvSpPr>
                <a:spLocks noChangeArrowheads="1"/>
              </p:cNvSpPr>
              <p:nvPr/>
            </p:nvSpPr>
            <p:spPr bwMode="auto">
              <a:xfrm>
                <a:off x="2784" y="1248"/>
                <a:ext cx="768" cy="1104"/>
              </a:xfrm>
              <a:prstGeom prst="rect">
                <a:avLst/>
              </a:prstGeom>
              <a:solidFill>
                <a:srgbClr val="B8C4D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latin typeface="VNI-Times" pitchFamily="2" charset="0"/>
                </a:endParaRPr>
              </a:p>
            </p:txBody>
          </p:sp>
        </p:grpSp>
        <p:grpSp>
          <p:nvGrpSpPr>
            <p:cNvPr id="14696" name="Group 7"/>
            <p:cNvGrpSpPr>
              <a:grpSpLocks/>
            </p:cNvGrpSpPr>
            <p:nvPr/>
          </p:nvGrpSpPr>
          <p:grpSpPr bwMode="auto">
            <a:xfrm>
              <a:off x="672" y="2088"/>
              <a:ext cx="269" cy="483"/>
              <a:chOff x="4272" y="2576"/>
              <a:chExt cx="576" cy="736"/>
            </a:xfrm>
          </p:grpSpPr>
          <p:sp>
            <p:nvSpPr>
              <p:cNvPr id="14697" name="Freeform 8"/>
              <p:cNvSpPr>
                <a:spLocks/>
              </p:cNvSpPr>
              <p:nvPr/>
            </p:nvSpPr>
            <p:spPr bwMode="auto">
              <a:xfrm>
                <a:off x="4272" y="2576"/>
                <a:ext cx="528" cy="521"/>
              </a:xfrm>
              <a:custGeom>
                <a:avLst/>
                <a:gdLst>
                  <a:gd name="T0" fmla="*/ 385 w 528"/>
                  <a:gd name="T1" fmla="*/ 207 h 521"/>
                  <a:gd name="T2" fmla="*/ 471 w 528"/>
                  <a:gd name="T3" fmla="*/ 239 h 521"/>
                  <a:gd name="T4" fmla="*/ 528 w 528"/>
                  <a:gd name="T5" fmla="*/ 141 h 521"/>
                  <a:gd name="T6" fmla="*/ 471 w 528"/>
                  <a:gd name="T7" fmla="*/ 44 h 521"/>
                  <a:gd name="T8" fmla="*/ 300 w 528"/>
                  <a:gd name="T9" fmla="*/ 11 h 521"/>
                  <a:gd name="T10" fmla="*/ 100 w 528"/>
                  <a:gd name="T11" fmla="*/ 109 h 521"/>
                  <a:gd name="T12" fmla="*/ 14 w 528"/>
                  <a:gd name="T13" fmla="*/ 272 h 521"/>
                  <a:gd name="T14" fmla="*/ 14 w 528"/>
                  <a:gd name="T15" fmla="*/ 403 h 521"/>
                  <a:gd name="T16" fmla="*/ 100 w 528"/>
                  <a:gd name="T17" fmla="*/ 500 h 521"/>
                  <a:gd name="T18" fmla="*/ 243 w 528"/>
                  <a:gd name="T19" fmla="*/ 500 h 521"/>
                  <a:gd name="T20" fmla="*/ 360 w 528"/>
                  <a:gd name="T21" fmla="*/ 376 h 521"/>
                  <a:gd name="T22" fmla="*/ 385 w 528"/>
                  <a:gd name="T23" fmla="*/ 207 h 5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28"/>
                  <a:gd name="T37" fmla="*/ 0 h 521"/>
                  <a:gd name="T38" fmla="*/ 528 w 528"/>
                  <a:gd name="T39" fmla="*/ 521 h 5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28" h="521">
                    <a:moveTo>
                      <a:pt x="385" y="207"/>
                    </a:moveTo>
                    <a:cubicBezTo>
                      <a:pt x="410" y="188"/>
                      <a:pt x="447" y="250"/>
                      <a:pt x="471" y="239"/>
                    </a:cubicBezTo>
                    <a:cubicBezTo>
                      <a:pt x="495" y="228"/>
                      <a:pt x="528" y="174"/>
                      <a:pt x="528" y="141"/>
                    </a:cubicBezTo>
                    <a:cubicBezTo>
                      <a:pt x="528" y="109"/>
                      <a:pt x="509" y="65"/>
                      <a:pt x="471" y="44"/>
                    </a:cubicBezTo>
                    <a:cubicBezTo>
                      <a:pt x="433" y="22"/>
                      <a:pt x="362" y="0"/>
                      <a:pt x="300" y="11"/>
                    </a:cubicBezTo>
                    <a:cubicBezTo>
                      <a:pt x="238" y="22"/>
                      <a:pt x="147" y="65"/>
                      <a:pt x="100" y="109"/>
                    </a:cubicBezTo>
                    <a:cubicBezTo>
                      <a:pt x="52" y="152"/>
                      <a:pt x="29" y="223"/>
                      <a:pt x="14" y="272"/>
                    </a:cubicBezTo>
                    <a:cubicBezTo>
                      <a:pt x="0" y="321"/>
                      <a:pt x="0" y="364"/>
                      <a:pt x="14" y="403"/>
                    </a:cubicBezTo>
                    <a:cubicBezTo>
                      <a:pt x="29" y="441"/>
                      <a:pt x="62" y="484"/>
                      <a:pt x="100" y="500"/>
                    </a:cubicBezTo>
                    <a:cubicBezTo>
                      <a:pt x="138" y="517"/>
                      <a:pt x="200" y="521"/>
                      <a:pt x="243" y="500"/>
                    </a:cubicBezTo>
                    <a:cubicBezTo>
                      <a:pt x="286" y="479"/>
                      <a:pt x="336" y="425"/>
                      <a:pt x="360" y="376"/>
                    </a:cubicBezTo>
                    <a:cubicBezTo>
                      <a:pt x="384" y="327"/>
                      <a:pt x="380" y="242"/>
                      <a:pt x="385" y="2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698" name="Group 9"/>
              <p:cNvGrpSpPr>
                <a:grpSpLocks/>
              </p:cNvGrpSpPr>
              <p:nvPr/>
            </p:nvGrpSpPr>
            <p:grpSpPr bwMode="auto">
              <a:xfrm>
                <a:off x="4560" y="2736"/>
                <a:ext cx="288" cy="576"/>
                <a:chOff x="3795" y="3120"/>
                <a:chExt cx="305" cy="720"/>
              </a:xfrm>
            </p:grpSpPr>
            <p:sp>
              <p:nvSpPr>
                <p:cNvPr id="14699" name="Freeform 10"/>
                <p:cNvSpPr>
                  <a:spLocks/>
                </p:cNvSpPr>
                <p:nvPr/>
              </p:nvSpPr>
              <p:spPr bwMode="auto">
                <a:xfrm>
                  <a:off x="3888" y="3120"/>
                  <a:ext cx="212" cy="720"/>
                </a:xfrm>
                <a:custGeom>
                  <a:avLst/>
                  <a:gdLst>
                    <a:gd name="T0" fmla="*/ 48 w 212"/>
                    <a:gd name="T1" fmla="*/ 0 h 720"/>
                    <a:gd name="T2" fmla="*/ 72 w 212"/>
                    <a:gd name="T3" fmla="*/ 96 h 720"/>
                    <a:gd name="T4" fmla="*/ 144 w 212"/>
                    <a:gd name="T5" fmla="*/ 168 h 720"/>
                    <a:gd name="T6" fmla="*/ 192 w 212"/>
                    <a:gd name="T7" fmla="*/ 336 h 720"/>
                    <a:gd name="T8" fmla="*/ 24 w 212"/>
                    <a:gd name="T9" fmla="*/ 492 h 720"/>
                    <a:gd name="T10" fmla="*/ 48 w 212"/>
                    <a:gd name="T11" fmla="*/ 624 h 720"/>
                    <a:gd name="T12" fmla="*/ 0 w 212"/>
                    <a:gd name="T13" fmla="*/ 720 h 7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2"/>
                    <a:gd name="T22" fmla="*/ 0 h 720"/>
                    <a:gd name="T23" fmla="*/ 212 w 212"/>
                    <a:gd name="T24" fmla="*/ 720 h 7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2" h="720">
                      <a:moveTo>
                        <a:pt x="48" y="0"/>
                      </a:moveTo>
                      <a:cubicBezTo>
                        <a:pt x="52" y="16"/>
                        <a:pt x="56" y="68"/>
                        <a:pt x="72" y="96"/>
                      </a:cubicBezTo>
                      <a:cubicBezTo>
                        <a:pt x="88" y="124"/>
                        <a:pt x="124" y="128"/>
                        <a:pt x="144" y="168"/>
                      </a:cubicBezTo>
                      <a:cubicBezTo>
                        <a:pt x="164" y="208"/>
                        <a:pt x="212" y="282"/>
                        <a:pt x="192" y="336"/>
                      </a:cubicBezTo>
                      <a:cubicBezTo>
                        <a:pt x="172" y="390"/>
                        <a:pt x="48" y="444"/>
                        <a:pt x="24" y="492"/>
                      </a:cubicBezTo>
                      <a:cubicBezTo>
                        <a:pt x="0" y="540"/>
                        <a:pt x="52" y="586"/>
                        <a:pt x="48" y="624"/>
                      </a:cubicBezTo>
                      <a:cubicBezTo>
                        <a:pt x="44" y="662"/>
                        <a:pt x="24" y="692"/>
                        <a:pt x="0" y="720"/>
                      </a:cubicBezTo>
                    </a:path>
                  </a:pathLst>
                </a:custGeom>
                <a:solidFill>
                  <a:srgbClr val="F4AADB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0" name="Freeform 11"/>
                <p:cNvSpPr>
                  <a:spLocks/>
                </p:cNvSpPr>
                <p:nvPr/>
              </p:nvSpPr>
              <p:spPr bwMode="auto">
                <a:xfrm>
                  <a:off x="3795" y="3132"/>
                  <a:ext cx="173" cy="708"/>
                </a:xfrm>
                <a:custGeom>
                  <a:avLst/>
                  <a:gdLst>
                    <a:gd name="T0" fmla="*/ 141 w 173"/>
                    <a:gd name="T1" fmla="*/ 0 h 708"/>
                    <a:gd name="T2" fmla="*/ 81 w 173"/>
                    <a:gd name="T3" fmla="*/ 72 h 708"/>
                    <a:gd name="T4" fmla="*/ 109 w 173"/>
                    <a:gd name="T5" fmla="*/ 180 h 708"/>
                    <a:gd name="T6" fmla="*/ 157 w 173"/>
                    <a:gd name="T7" fmla="*/ 324 h 708"/>
                    <a:gd name="T8" fmla="*/ 13 w 173"/>
                    <a:gd name="T9" fmla="*/ 468 h 708"/>
                    <a:gd name="T10" fmla="*/ 81 w 173"/>
                    <a:gd name="T11" fmla="*/ 576 h 708"/>
                    <a:gd name="T12" fmla="*/ 93 w 173"/>
                    <a:gd name="T13" fmla="*/ 708 h 7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3"/>
                    <a:gd name="T22" fmla="*/ 0 h 708"/>
                    <a:gd name="T23" fmla="*/ 173 w 173"/>
                    <a:gd name="T24" fmla="*/ 708 h 7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3" h="708">
                      <a:moveTo>
                        <a:pt x="141" y="0"/>
                      </a:moveTo>
                      <a:cubicBezTo>
                        <a:pt x="133" y="12"/>
                        <a:pt x="86" y="42"/>
                        <a:pt x="81" y="72"/>
                      </a:cubicBezTo>
                      <a:cubicBezTo>
                        <a:pt x="76" y="102"/>
                        <a:pt x="96" y="138"/>
                        <a:pt x="109" y="180"/>
                      </a:cubicBezTo>
                      <a:cubicBezTo>
                        <a:pt x="122" y="222"/>
                        <a:pt x="173" y="276"/>
                        <a:pt x="157" y="324"/>
                      </a:cubicBezTo>
                      <a:cubicBezTo>
                        <a:pt x="141" y="372"/>
                        <a:pt x="26" y="426"/>
                        <a:pt x="13" y="468"/>
                      </a:cubicBezTo>
                      <a:cubicBezTo>
                        <a:pt x="0" y="510"/>
                        <a:pt x="68" y="536"/>
                        <a:pt x="81" y="576"/>
                      </a:cubicBezTo>
                      <a:cubicBezTo>
                        <a:pt x="94" y="616"/>
                        <a:pt x="91" y="681"/>
                        <a:pt x="93" y="708"/>
                      </a:cubicBezTo>
                    </a:path>
                  </a:pathLst>
                </a:custGeom>
                <a:solidFill>
                  <a:srgbClr val="F4AADB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340" name="Group 13"/>
          <p:cNvGrpSpPr>
            <a:grpSpLocks/>
          </p:cNvGrpSpPr>
          <p:nvPr/>
        </p:nvGrpSpPr>
        <p:grpSpPr bwMode="auto">
          <a:xfrm>
            <a:off x="3146425" y="1336675"/>
            <a:ext cx="1684338" cy="2182813"/>
            <a:chOff x="1487" y="240"/>
            <a:chExt cx="570" cy="1296"/>
          </a:xfrm>
        </p:grpSpPr>
        <p:grpSp>
          <p:nvGrpSpPr>
            <p:cNvPr id="14682" name="Group 15"/>
            <p:cNvGrpSpPr>
              <a:grpSpLocks/>
            </p:cNvGrpSpPr>
            <p:nvPr/>
          </p:nvGrpSpPr>
          <p:grpSpPr bwMode="auto">
            <a:xfrm>
              <a:off x="1487" y="240"/>
              <a:ext cx="570" cy="1296"/>
              <a:chOff x="2790" y="1248"/>
              <a:chExt cx="772" cy="2064"/>
            </a:xfrm>
          </p:grpSpPr>
          <p:sp>
            <p:nvSpPr>
              <p:cNvPr id="14693" name="Rectangle 16"/>
              <p:cNvSpPr>
                <a:spLocks noChangeArrowheads="1"/>
              </p:cNvSpPr>
              <p:nvPr/>
            </p:nvSpPr>
            <p:spPr bwMode="auto">
              <a:xfrm>
                <a:off x="2790" y="2352"/>
                <a:ext cx="772" cy="960"/>
              </a:xfrm>
              <a:prstGeom prst="rect">
                <a:avLst/>
              </a:prstGeom>
              <a:solidFill>
                <a:srgbClr val="C3864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latin typeface="VNI-Times" pitchFamily="2" charset="0"/>
                </a:endParaRPr>
              </a:p>
            </p:txBody>
          </p:sp>
          <p:sp>
            <p:nvSpPr>
              <p:cNvPr id="14694" name="Rectangle 17"/>
              <p:cNvSpPr>
                <a:spLocks noChangeArrowheads="1"/>
              </p:cNvSpPr>
              <p:nvPr/>
            </p:nvSpPr>
            <p:spPr bwMode="auto">
              <a:xfrm>
                <a:off x="2790" y="1248"/>
                <a:ext cx="768" cy="1104"/>
              </a:xfrm>
              <a:prstGeom prst="rect">
                <a:avLst/>
              </a:prstGeom>
              <a:solidFill>
                <a:srgbClr val="B8C4D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latin typeface="VNI-Times" pitchFamily="2" charset="0"/>
                </a:endParaRPr>
              </a:p>
            </p:txBody>
          </p:sp>
        </p:grpSp>
        <p:grpSp>
          <p:nvGrpSpPr>
            <p:cNvPr id="14683" name="Group 19"/>
            <p:cNvGrpSpPr>
              <a:grpSpLocks/>
            </p:cNvGrpSpPr>
            <p:nvPr/>
          </p:nvGrpSpPr>
          <p:grpSpPr bwMode="auto">
            <a:xfrm>
              <a:off x="1632" y="912"/>
              <a:ext cx="240" cy="419"/>
              <a:chOff x="3744" y="1488"/>
              <a:chExt cx="324" cy="620"/>
            </a:xfrm>
          </p:grpSpPr>
          <p:sp>
            <p:nvSpPr>
              <p:cNvPr id="14684" name="Freeform 20"/>
              <p:cNvSpPr>
                <a:spLocks/>
              </p:cNvSpPr>
              <p:nvPr/>
            </p:nvSpPr>
            <p:spPr bwMode="auto">
              <a:xfrm rot="-321261">
                <a:off x="3744" y="1488"/>
                <a:ext cx="263" cy="354"/>
              </a:xfrm>
              <a:custGeom>
                <a:avLst/>
                <a:gdLst>
                  <a:gd name="T0" fmla="*/ 0 w 528"/>
                  <a:gd name="T1" fmla="*/ 1 h 521"/>
                  <a:gd name="T2" fmla="*/ 0 w 528"/>
                  <a:gd name="T3" fmla="*/ 1 h 521"/>
                  <a:gd name="T4" fmla="*/ 0 w 528"/>
                  <a:gd name="T5" fmla="*/ 1 h 521"/>
                  <a:gd name="T6" fmla="*/ 0 w 528"/>
                  <a:gd name="T7" fmla="*/ 1 h 521"/>
                  <a:gd name="T8" fmla="*/ 0 w 528"/>
                  <a:gd name="T9" fmla="*/ 1 h 521"/>
                  <a:gd name="T10" fmla="*/ 0 w 528"/>
                  <a:gd name="T11" fmla="*/ 1 h 521"/>
                  <a:gd name="T12" fmla="*/ 0 w 528"/>
                  <a:gd name="T13" fmla="*/ 1 h 521"/>
                  <a:gd name="T14" fmla="*/ 0 w 528"/>
                  <a:gd name="T15" fmla="*/ 1 h 521"/>
                  <a:gd name="T16" fmla="*/ 0 w 528"/>
                  <a:gd name="T17" fmla="*/ 1 h 521"/>
                  <a:gd name="T18" fmla="*/ 0 w 528"/>
                  <a:gd name="T19" fmla="*/ 1 h 521"/>
                  <a:gd name="T20" fmla="*/ 0 w 528"/>
                  <a:gd name="T21" fmla="*/ 1 h 521"/>
                  <a:gd name="T22" fmla="*/ 0 w 528"/>
                  <a:gd name="T23" fmla="*/ 1 h 5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28"/>
                  <a:gd name="T37" fmla="*/ 0 h 521"/>
                  <a:gd name="T38" fmla="*/ 528 w 528"/>
                  <a:gd name="T39" fmla="*/ 521 h 5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28" h="521">
                    <a:moveTo>
                      <a:pt x="385" y="207"/>
                    </a:moveTo>
                    <a:cubicBezTo>
                      <a:pt x="410" y="188"/>
                      <a:pt x="447" y="250"/>
                      <a:pt x="471" y="239"/>
                    </a:cubicBezTo>
                    <a:cubicBezTo>
                      <a:pt x="495" y="228"/>
                      <a:pt x="528" y="174"/>
                      <a:pt x="528" y="141"/>
                    </a:cubicBezTo>
                    <a:cubicBezTo>
                      <a:pt x="528" y="109"/>
                      <a:pt x="509" y="65"/>
                      <a:pt x="471" y="44"/>
                    </a:cubicBezTo>
                    <a:cubicBezTo>
                      <a:pt x="433" y="22"/>
                      <a:pt x="362" y="0"/>
                      <a:pt x="300" y="11"/>
                    </a:cubicBezTo>
                    <a:cubicBezTo>
                      <a:pt x="238" y="22"/>
                      <a:pt x="147" y="65"/>
                      <a:pt x="100" y="109"/>
                    </a:cubicBezTo>
                    <a:cubicBezTo>
                      <a:pt x="52" y="152"/>
                      <a:pt x="29" y="223"/>
                      <a:pt x="14" y="272"/>
                    </a:cubicBezTo>
                    <a:cubicBezTo>
                      <a:pt x="0" y="321"/>
                      <a:pt x="0" y="364"/>
                      <a:pt x="14" y="403"/>
                    </a:cubicBezTo>
                    <a:cubicBezTo>
                      <a:pt x="29" y="441"/>
                      <a:pt x="62" y="484"/>
                      <a:pt x="100" y="500"/>
                    </a:cubicBezTo>
                    <a:cubicBezTo>
                      <a:pt x="138" y="517"/>
                      <a:pt x="200" y="521"/>
                      <a:pt x="243" y="500"/>
                    </a:cubicBezTo>
                    <a:cubicBezTo>
                      <a:pt x="286" y="479"/>
                      <a:pt x="336" y="425"/>
                      <a:pt x="360" y="376"/>
                    </a:cubicBezTo>
                    <a:cubicBezTo>
                      <a:pt x="384" y="327"/>
                      <a:pt x="380" y="242"/>
                      <a:pt x="385" y="2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21"/>
              <p:cNvSpPr>
                <a:spLocks/>
              </p:cNvSpPr>
              <p:nvPr/>
            </p:nvSpPr>
            <p:spPr bwMode="auto">
              <a:xfrm>
                <a:off x="3851" y="1496"/>
                <a:ext cx="159" cy="228"/>
              </a:xfrm>
              <a:custGeom>
                <a:avLst/>
                <a:gdLst>
                  <a:gd name="T0" fmla="*/ 159 w 159"/>
                  <a:gd name="T1" fmla="*/ 441 h 204"/>
                  <a:gd name="T2" fmla="*/ 107 w 159"/>
                  <a:gd name="T3" fmla="*/ 63 h 204"/>
                  <a:gd name="T4" fmla="*/ 55 w 159"/>
                  <a:gd name="T5" fmla="*/ 78 h 204"/>
                  <a:gd name="T6" fmla="*/ 15 w 159"/>
                  <a:gd name="T7" fmla="*/ 574 h 204"/>
                  <a:gd name="T8" fmla="*/ 9 w 159"/>
                  <a:gd name="T9" fmla="*/ 1498 h 204"/>
                  <a:gd name="T10" fmla="*/ 67 w 159"/>
                  <a:gd name="T11" fmla="*/ 2032 h 204"/>
                  <a:gd name="T12" fmla="*/ 143 w 159"/>
                  <a:gd name="T13" fmla="*/ 1156 h 2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"/>
                  <a:gd name="T22" fmla="*/ 0 h 204"/>
                  <a:gd name="T23" fmla="*/ 159 w 159"/>
                  <a:gd name="T24" fmla="*/ 204 h 2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" h="204">
                    <a:moveTo>
                      <a:pt x="159" y="42"/>
                    </a:moveTo>
                    <a:cubicBezTo>
                      <a:pt x="150" y="36"/>
                      <a:pt x="124" y="12"/>
                      <a:pt x="107" y="6"/>
                    </a:cubicBezTo>
                    <a:cubicBezTo>
                      <a:pt x="90" y="0"/>
                      <a:pt x="70" y="0"/>
                      <a:pt x="55" y="8"/>
                    </a:cubicBezTo>
                    <a:cubicBezTo>
                      <a:pt x="40" y="16"/>
                      <a:pt x="23" y="33"/>
                      <a:pt x="15" y="56"/>
                    </a:cubicBezTo>
                    <a:cubicBezTo>
                      <a:pt x="7" y="79"/>
                      <a:pt x="0" y="121"/>
                      <a:pt x="9" y="145"/>
                    </a:cubicBezTo>
                    <a:cubicBezTo>
                      <a:pt x="18" y="169"/>
                      <a:pt x="45" y="204"/>
                      <a:pt x="67" y="198"/>
                    </a:cubicBezTo>
                    <a:cubicBezTo>
                      <a:pt x="89" y="192"/>
                      <a:pt x="127" y="130"/>
                      <a:pt x="143" y="112"/>
                    </a:cubicBezTo>
                  </a:path>
                </a:pathLst>
              </a:custGeom>
              <a:solidFill>
                <a:srgbClr val="F6F96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22"/>
              <p:cNvSpPr>
                <a:spLocks/>
              </p:cNvSpPr>
              <p:nvPr/>
            </p:nvSpPr>
            <p:spPr bwMode="auto">
              <a:xfrm>
                <a:off x="3912" y="1556"/>
                <a:ext cx="56" cy="161"/>
              </a:xfrm>
              <a:custGeom>
                <a:avLst/>
                <a:gdLst>
                  <a:gd name="T0" fmla="*/ 56 w 56"/>
                  <a:gd name="T1" fmla="*/ 0 h 144"/>
                  <a:gd name="T2" fmla="*/ 10 w 56"/>
                  <a:gd name="T3" fmla="*/ 413 h 144"/>
                  <a:gd name="T4" fmla="*/ 0 w 56"/>
                  <a:gd name="T5" fmla="*/ 1505 h 144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44"/>
                  <a:gd name="T11" fmla="*/ 56 w 56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44">
                    <a:moveTo>
                      <a:pt x="56" y="0"/>
                    </a:moveTo>
                    <a:cubicBezTo>
                      <a:pt x="48" y="7"/>
                      <a:pt x="19" y="16"/>
                      <a:pt x="10" y="40"/>
                    </a:cubicBezTo>
                    <a:cubicBezTo>
                      <a:pt x="1" y="64"/>
                      <a:pt x="2" y="122"/>
                      <a:pt x="0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23"/>
              <p:cNvSpPr>
                <a:spLocks/>
              </p:cNvSpPr>
              <p:nvPr/>
            </p:nvSpPr>
            <p:spPr bwMode="auto">
              <a:xfrm>
                <a:off x="3924" y="1518"/>
                <a:ext cx="144" cy="590"/>
              </a:xfrm>
              <a:custGeom>
                <a:avLst/>
                <a:gdLst>
                  <a:gd name="T0" fmla="*/ 46 w 144"/>
                  <a:gd name="T1" fmla="*/ 5432 h 528"/>
                  <a:gd name="T2" fmla="*/ 2 w 144"/>
                  <a:gd name="T3" fmla="*/ 4885 h 528"/>
                  <a:gd name="T4" fmla="*/ 59 w 144"/>
                  <a:gd name="T5" fmla="*/ 4064 h 528"/>
                  <a:gd name="T6" fmla="*/ 48 w 144"/>
                  <a:gd name="T7" fmla="*/ 3381 h 528"/>
                  <a:gd name="T8" fmla="*/ 7 w 144"/>
                  <a:gd name="T9" fmla="*/ 2747 h 528"/>
                  <a:gd name="T10" fmla="*/ 37 w 144"/>
                  <a:gd name="T11" fmla="*/ 2172 h 528"/>
                  <a:gd name="T12" fmla="*/ 78 w 144"/>
                  <a:gd name="T13" fmla="*/ 1672 h 528"/>
                  <a:gd name="T14" fmla="*/ 75 w 144"/>
                  <a:gd name="T15" fmla="*/ 1116 h 528"/>
                  <a:gd name="T16" fmla="*/ 36 w 144"/>
                  <a:gd name="T17" fmla="*/ 401 h 528"/>
                  <a:gd name="T18" fmla="*/ 57 w 144"/>
                  <a:gd name="T19" fmla="*/ 3 h 528"/>
                  <a:gd name="T20" fmla="*/ 119 w 144"/>
                  <a:gd name="T21" fmla="*/ 550 h 528"/>
                  <a:gd name="T22" fmla="*/ 143 w 144"/>
                  <a:gd name="T23" fmla="*/ 1173 h 528"/>
                  <a:gd name="T24" fmla="*/ 124 w 144"/>
                  <a:gd name="T25" fmla="*/ 1989 h 528"/>
                  <a:gd name="T26" fmla="*/ 62 w 144"/>
                  <a:gd name="T27" fmla="*/ 2655 h 528"/>
                  <a:gd name="T28" fmla="*/ 88 w 144"/>
                  <a:gd name="T29" fmla="*/ 3422 h 528"/>
                  <a:gd name="T30" fmla="*/ 92 w 144"/>
                  <a:gd name="T31" fmla="*/ 4228 h 528"/>
                  <a:gd name="T32" fmla="*/ 37 w 144"/>
                  <a:gd name="T33" fmla="*/ 4904 h 528"/>
                  <a:gd name="T34" fmla="*/ 46 w 144"/>
                  <a:gd name="T35" fmla="*/ 5432 h 5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528"/>
                  <a:gd name="T56" fmla="*/ 144 w 144"/>
                  <a:gd name="T57" fmla="*/ 528 h 5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528">
                    <a:moveTo>
                      <a:pt x="46" y="528"/>
                    </a:moveTo>
                    <a:cubicBezTo>
                      <a:pt x="41" y="528"/>
                      <a:pt x="0" y="496"/>
                      <a:pt x="2" y="474"/>
                    </a:cubicBezTo>
                    <a:cubicBezTo>
                      <a:pt x="4" y="451"/>
                      <a:pt x="51" y="419"/>
                      <a:pt x="59" y="395"/>
                    </a:cubicBezTo>
                    <a:cubicBezTo>
                      <a:pt x="67" y="371"/>
                      <a:pt x="57" y="349"/>
                      <a:pt x="48" y="328"/>
                    </a:cubicBezTo>
                    <a:cubicBezTo>
                      <a:pt x="39" y="307"/>
                      <a:pt x="9" y="286"/>
                      <a:pt x="7" y="267"/>
                    </a:cubicBezTo>
                    <a:cubicBezTo>
                      <a:pt x="5" y="248"/>
                      <a:pt x="25" y="228"/>
                      <a:pt x="37" y="211"/>
                    </a:cubicBezTo>
                    <a:cubicBezTo>
                      <a:pt x="49" y="194"/>
                      <a:pt x="72" y="179"/>
                      <a:pt x="78" y="162"/>
                    </a:cubicBezTo>
                    <a:cubicBezTo>
                      <a:pt x="84" y="145"/>
                      <a:pt x="82" y="128"/>
                      <a:pt x="75" y="108"/>
                    </a:cubicBezTo>
                    <a:cubicBezTo>
                      <a:pt x="68" y="88"/>
                      <a:pt x="40" y="56"/>
                      <a:pt x="36" y="39"/>
                    </a:cubicBezTo>
                    <a:cubicBezTo>
                      <a:pt x="33" y="22"/>
                      <a:pt x="44" y="0"/>
                      <a:pt x="57" y="3"/>
                    </a:cubicBezTo>
                    <a:cubicBezTo>
                      <a:pt x="70" y="5"/>
                      <a:pt x="104" y="34"/>
                      <a:pt x="119" y="53"/>
                    </a:cubicBezTo>
                    <a:cubicBezTo>
                      <a:pt x="133" y="72"/>
                      <a:pt x="142" y="91"/>
                      <a:pt x="143" y="114"/>
                    </a:cubicBezTo>
                    <a:cubicBezTo>
                      <a:pt x="144" y="137"/>
                      <a:pt x="137" y="170"/>
                      <a:pt x="124" y="194"/>
                    </a:cubicBezTo>
                    <a:cubicBezTo>
                      <a:pt x="111" y="218"/>
                      <a:pt x="68" y="235"/>
                      <a:pt x="62" y="258"/>
                    </a:cubicBezTo>
                    <a:cubicBezTo>
                      <a:pt x="56" y="281"/>
                      <a:pt x="83" y="306"/>
                      <a:pt x="88" y="332"/>
                    </a:cubicBezTo>
                    <a:cubicBezTo>
                      <a:pt x="93" y="358"/>
                      <a:pt x="100" y="388"/>
                      <a:pt x="92" y="412"/>
                    </a:cubicBezTo>
                    <a:cubicBezTo>
                      <a:pt x="84" y="436"/>
                      <a:pt x="45" y="457"/>
                      <a:pt x="37" y="476"/>
                    </a:cubicBezTo>
                    <a:cubicBezTo>
                      <a:pt x="29" y="495"/>
                      <a:pt x="44" y="517"/>
                      <a:pt x="46" y="5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5E8A2"/>
                  </a:gs>
                  <a:gs pos="100000">
                    <a:srgbClr val="FF85B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Oval 24"/>
              <p:cNvSpPr>
                <a:spLocks noChangeArrowheads="1"/>
              </p:cNvSpPr>
              <p:nvPr/>
            </p:nvSpPr>
            <p:spPr bwMode="auto">
              <a:xfrm>
                <a:off x="3946" y="1515"/>
                <a:ext cx="48" cy="52"/>
              </a:xfrm>
              <a:prstGeom prst="ellipse">
                <a:avLst/>
              </a:prstGeom>
              <a:gradFill rotWithShape="1">
                <a:gsLst>
                  <a:gs pos="0">
                    <a:srgbClr val="F6F967"/>
                  </a:gs>
                  <a:gs pos="100000">
                    <a:srgbClr val="77DC7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latin typeface="VNI-Times" pitchFamily="2" charset="0"/>
                </a:endParaRPr>
              </a:p>
            </p:txBody>
          </p:sp>
          <p:sp>
            <p:nvSpPr>
              <p:cNvPr id="14689" name="Freeform 25"/>
              <p:cNvSpPr>
                <a:spLocks/>
              </p:cNvSpPr>
              <p:nvPr/>
            </p:nvSpPr>
            <p:spPr bwMode="auto">
              <a:xfrm>
                <a:off x="3927" y="1866"/>
                <a:ext cx="43" cy="60"/>
              </a:xfrm>
              <a:custGeom>
                <a:avLst/>
                <a:gdLst>
                  <a:gd name="T0" fmla="*/ 33 w 43"/>
                  <a:gd name="T1" fmla="*/ 0 h 60"/>
                  <a:gd name="T2" fmla="*/ 17 w 43"/>
                  <a:gd name="T3" fmla="*/ 16 h 60"/>
                  <a:gd name="T4" fmla="*/ 5 w 43"/>
                  <a:gd name="T5" fmla="*/ 40 h 60"/>
                  <a:gd name="T6" fmla="*/ 1 w 43"/>
                  <a:gd name="T7" fmla="*/ 52 h 60"/>
                  <a:gd name="T8" fmla="*/ 3 w 43"/>
                  <a:gd name="T9" fmla="*/ 60 h 60"/>
                  <a:gd name="T10" fmla="*/ 9 w 43"/>
                  <a:gd name="T11" fmla="*/ 40 h 60"/>
                  <a:gd name="T12" fmla="*/ 33 w 43"/>
                  <a:gd name="T13" fmla="*/ 16 h 60"/>
                  <a:gd name="T14" fmla="*/ 33 w 43"/>
                  <a:gd name="T15" fmla="*/ 0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60"/>
                  <a:gd name="T26" fmla="*/ 43 w 43"/>
                  <a:gd name="T27" fmla="*/ 60 h 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60">
                    <a:moveTo>
                      <a:pt x="33" y="0"/>
                    </a:moveTo>
                    <a:cubicBezTo>
                      <a:pt x="27" y="6"/>
                      <a:pt x="24" y="11"/>
                      <a:pt x="17" y="16"/>
                    </a:cubicBezTo>
                    <a:cubicBezTo>
                      <a:pt x="7" y="32"/>
                      <a:pt x="11" y="23"/>
                      <a:pt x="5" y="40"/>
                    </a:cubicBezTo>
                    <a:cubicBezTo>
                      <a:pt x="4" y="44"/>
                      <a:pt x="1" y="52"/>
                      <a:pt x="1" y="52"/>
                    </a:cubicBezTo>
                    <a:cubicBezTo>
                      <a:pt x="2" y="55"/>
                      <a:pt x="0" y="60"/>
                      <a:pt x="3" y="60"/>
                    </a:cubicBezTo>
                    <a:cubicBezTo>
                      <a:pt x="5" y="60"/>
                      <a:pt x="4" y="48"/>
                      <a:pt x="9" y="40"/>
                    </a:cubicBezTo>
                    <a:cubicBezTo>
                      <a:pt x="17" y="28"/>
                      <a:pt x="19" y="21"/>
                      <a:pt x="33" y="16"/>
                    </a:cubicBezTo>
                    <a:cubicBezTo>
                      <a:pt x="35" y="13"/>
                      <a:pt x="43" y="0"/>
                      <a:pt x="33" y="0"/>
                    </a:cubicBezTo>
                    <a:close/>
                  </a:path>
                </a:pathLst>
              </a:custGeom>
              <a:solidFill>
                <a:srgbClr val="FF85B6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26"/>
              <p:cNvSpPr>
                <a:spLocks/>
              </p:cNvSpPr>
              <p:nvPr/>
            </p:nvSpPr>
            <p:spPr bwMode="auto">
              <a:xfrm>
                <a:off x="3949" y="1916"/>
                <a:ext cx="43" cy="60"/>
              </a:xfrm>
              <a:custGeom>
                <a:avLst/>
                <a:gdLst>
                  <a:gd name="T0" fmla="*/ 33 w 43"/>
                  <a:gd name="T1" fmla="*/ 0 h 60"/>
                  <a:gd name="T2" fmla="*/ 17 w 43"/>
                  <a:gd name="T3" fmla="*/ 16 h 60"/>
                  <a:gd name="T4" fmla="*/ 5 w 43"/>
                  <a:gd name="T5" fmla="*/ 40 h 60"/>
                  <a:gd name="T6" fmla="*/ 1 w 43"/>
                  <a:gd name="T7" fmla="*/ 52 h 60"/>
                  <a:gd name="T8" fmla="*/ 3 w 43"/>
                  <a:gd name="T9" fmla="*/ 60 h 60"/>
                  <a:gd name="T10" fmla="*/ 9 w 43"/>
                  <a:gd name="T11" fmla="*/ 40 h 60"/>
                  <a:gd name="T12" fmla="*/ 33 w 43"/>
                  <a:gd name="T13" fmla="*/ 16 h 60"/>
                  <a:gd name="T14" fmla="*/ 33 w 43"/>
                  <a:gd name="T15" fmla="*/ 0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60"/>
                  <a:gd name="T26" fmla="*/ 43 w 43"/>
                  <a:gd name="T27" fmla="*/ 60 h 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60">
                    <a:moveTo>
                      <a:pt x="33" y="0"/>
                    </a:moveTo>
                    <a:cubicBezTo>
                      <a:pt x="27" y="6"/>
                      <a:pt x="24" y="11"/>
                      <a:pt x="17" y="16"/>
                    </a:cubicBezTo>
                    <a:cubicBezTo>
                      <a:pt x="7" y="32"/>
                      <a:pt x="11" y="23"/>
                      <a:pt x="5" y="40"/>
                    </a:cubicBezTo>
                    <a:cubicBezTo>
                      <a:pt x="4" y="44"/>
                      <a:pt x="1" y="52"/>
                      <a:pt x="1" y="52"/>
                    </a:cubicBezTo>
                    <a:cubicBezTo>
                      <a:pt x="2" y="55"/>
                      <a:pt x="0" y="60"/>
                      <a:pt x="3" y="60"/>
                    </a:cubicBezTo>
                    <a:cubicBezTo>
                      <a:pt x="5" y="60"/>
                      <a:pt x="4" y="48"/>
                      <a:pt x="9" y="40"/>
                    </a:cubicBezTo>
                    <a:cubicBezTo>
                      <a:pt x="17" y="28"/>
                      <a:pt x="19" y="21"/>
                      <a:pt x="33" y="16"/>
                    </a:cubicBezTo>
                    <a:cubicBezTo>
                      <a:pt x="35" y="13"/>
                      <a:pt x="43" y="0"/>
                      <a:pt x="33" y="0"/>
                    </a:cubicBezTo>
                    <a:close/>
                  </a:path>
                </a:pathLst>
              </a:custGeom>
              <a:solidFill>
                <a:srgbClr val="FF85B6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27"/>
              <p:cNvSpPr>
                <a:spLocks/>
              </p:cNvSpPr>
              <p:nvPr/>
            </p:nvSpPr>
            <p:spPr bwMode="auto">
              <a:xfrm rot="902590">
                <a:off x="3922" y="1978"/>
                <a:ext cx="43" cy="60"/>
              </a:xfrm>
              <a:custGeom>
                <a:avLst/>
                <a:gdLst>
                  <a:gd name="T0" fmla="*/ 33 w 43"/>
                  <a:gd name="T1" fmla="*/ 0 h 60"/>
                  <a:gd name="T2" fmla="*/ 17 w 43"/>
                  <a:gd name="T3" fmla="*/ 16 h 60"/>
                  <a:gd name="T4" fmla="*/ 5 w 43"/>
                  <a:gd name="T5" fmla="*/ 40 h 60"/>
                  <a:gd name="T6" fmla="*/ 1 w 43"/>
                  <a:gd name="T7" fmla="*/ 52 h 60"/>
                  <a:gd name="T8" fmla="*/ 3 w 43"/>
                  <a:gd name="T9" fmla="*/ 60 h 60"/>
                  <a:gd name="T10" fmla="*/ 9 w 43"/>
                  <a:gd name="T11" fmla="*/ 40 h 60"/>
                  <a:gd name="T12" fmla="*/ 33 w 43"/>
                  <a:gd name="T13" fmla="*/ 16 h 60"/>
                  <a:gd name="T14" fmla="*/ 33 w 43"/>
                  <a:gd name="T15" fmla="*/ 0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60"/>
                  <a:gd name="T26" fmla="*/ 43 w 43"/>
                  <a:gd name="T27" fmla="*/ 60 h 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60">
                    <a:moveTo>
                      <a:pt x="33" y="0"/>
                    </a:moveTo>
                    <a:cubicBezTo>
                      <a:pt x="27" y="6"/>
                      <a:pt x="24" y="11"/>
                      <a:pt x="17" y="16"/>
                    </a:cubicBezTo>
                    <a:cubicBezTo>
                      <a:pt x="7" y="32"/>
                      <a:pt x="11" y="23"/>
                      <a:pt x="5" y="40"/>
                    </a:cubicBezTo>
                    <a:cubicBezTo>
                      <a:pt x="4" y="44"/>
                      <a:pt x="1" y="52"/>
                      <a:pt x="1" y="52"/>
                    </a:cubicBezTo>
                    <a:cubicBezTo>
                      <a:pt x="2" y="55"/>
                      <a:pt x="0" y="60"/>
                      <a:pt x="3" y="60"/>
                    </a:cubicBezTo>
                    <a:cubicBezTo>
                      <a:pt x="5" y="60"/>
                      <a:pt x="4" y="48"/>
                      <a:pt x="9" y="40"/>
                    </a:cubicBezTo>
                    <a:cubicBezTo>
                      <a:pt x="17" y="28"/>
                      <a:pt x="19" y="21"/>
                      <a:pt x="33" y="16"/>
                    </a:cubicBezTo>
                    <a:cubicBezTo>
                      <a:pt x="35" y="13"/>
                      <a:pt x="43" y="0"/>
                      <a:pt x="33" y="0"/>
                    </a:cubicBezTo>
                    <a:close/>
                  </a:path>
                </a:pathLst>
              </a:custGeom>
              <a:solidFill>
                <a:srgbClr val="FF85B6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28"/>
              <p:cNvSpPr>
                <a:spLocks/>
              </p:cNvSpPr>
              <p:nvPr/>
            </p:nvSpPr>
            <p:spPr bwMode="auto">
              <a:xfrm rot="424431" flipH="1">
                <a:off x="4003" y="1896"/>
                <a:ext cx="43" cy="60"/>
              </a:xfrm>
              <a:custGeom>
                <a:avLst/>
                <a:gdLst>
                  <a:gd name="T0" fmla="*/ 33 w 43"/>
                  <a:gd name="T1" fmla="*/ 0 h 60"/>
                  <a:gd name="T2" fmla="*/ 17 w 43"/>
                  <a:gd name="T3" fmla="*/ 16 h 60"/>
                  <a:gd name="T4" fmla="*/ 5 w 43"/>
                  <a:gd name="T5" fmla="*/ 40 h 60"/>
                  <a:gd name="T6" fmla="*/ 1 w 43"/>
                  <a:gd name="T7" fmla="*/ 52 h 60"/>
                  <a:gd name="T8" fmla="*/ 3 w 43"/>
                  <a:gd name="T9" fmla="*/ 60 h 60"/>
                  <a:gd name="T10" fmla="*/ 9 w 43"/>
                  <a:gd name="T11" fmla="*/ 40 h 60"/>
                  <a:gd name="T12" fmla="*/ 33 w 43"/>
                  <a:gd name="T13" fmla="*/ 16 h 60"/>
                  <a:gd name="T14" fmla="*/ 33 w 43"/>
                  <a:gd name="T15" fmla="*/ 0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60"/>
                  <a:gd name="T26" fmla="*/ 43 w 43"/>
                  <a:gd name="T27" fmla="*/ 60 h 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60">
                    <a:moveTo>
                      <a:pt x="33" y="0"/>
                    </a:moveTo>
                    <a:cubicBezTo>
                      <a:pt x="27" y="6"/>
                      <a:pt x="24" y="11"/>
                      <a:pt x="17" y="16"/>
                    </a:cubicBezTo>
                    <a:cubicBezTo>
                      <a:pt x="7" y="32"/>
                      <a:pt x="11" y="23"/>
                      <a:pt x="5" y="40"/>
                    </a:cubicBezTo>
                    <a:cubicBezTo>
                      <a:pt x="4" y="44"/>
                      <a:pt x="1" y="52"/>
                      <a:pt x="1" y="52"/>
                    </a:cubicBezTo>
                    <a:cubicBezTo>
                      <a:pt x="2" y="55"/>
                      <a:pt x="0" y="60"/>
                      <a:pt x="3" y="60"/>
                    </a:cubicBezTo>
                    <a:cubicBezTo>
                      <a:pt x="5" y="60"/>
                      <a:pt x="4" y="48"/>
                      <a:pt x="9" y="40"/>
                    </a:cubicBezTo>
                    <a:cubicBezTo>
                      <a:pt x="17" y="28"/>
                      <a:pt x="19" y="21"/>
                      <a:pt x="33" y="16"/>
                    </a:cubicBezTo>
                    <a:cubicBezTo>
                      <a:pt x="35" y="13"/>
                      <a:pt x="43" y="0"/>
                      <a:pt x="33" y="0"/>
                    </a:cubicBezTo>
                    <a:close/>
                  </a:path>
                </a:pathLst>
              </a:custGeom>
              <a:solidFill>
                <a:srgbClr val="FF85B6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341" name="Group 29"/>
          <p:cNvGrpSpPr>
            <a:grpSpLocks/>
          </p:cNvGrpSpPr>
          <p:nvPr/>
        </p:nvGrpSpPr>
        <p:grpSpPr bwMode="auto">
          <a:xfrm>
            <a:off x="5224463" y="1309688"/>
            <a:ext cx="1673225" cy="2233612"/>
            <a:chOff x="4464" y="369"/>
            <a:chExt cx="960" cy="1536"/>
          </a:xfrm>
        </p:grpSpPr>
        <p:grpSp>
          <p:nvGrpSpPr>
            <p:cNvPr id="14649" name="Group 30"/>
            <p:cNvGrpSpPr>
              <a:grpSpLocks/>
            </p:cNvGrpSpPr>
            <p:nvPr/>
          </p:nvGrpSpPr>
          <p:grpSpPr bwMode="auto">
            <a:xfrm>
              <a:off x="4464" y="369"/>
              <a:ext cx="960" cy="1536"/>
              <a:chOff x="2784" y="1248"/>
              <a:chExt cx="768" cy="2064"/>
            </a:xfrm>
          </p:grpSpPr>
          <p:sp>
            <p:nvSpPr>
              <p:cNvPr id="14680" name="Rectangle 31"/>
              <p:cNvSpPr>
                <a:spLocks noChangeArrowheads="1"/>
              </p:cNvSpPr>
              <p:nvPr/>
            </p:nvSpPr>
            <p:spPr bwMode="auto">
              <a:xfrm>
                <a:off x="2784" y="2352"/>
                <a:ext cx="768" cy="960"/>
              </a:xfrm>
              <a:prstGeom prst="rect">
                <a:avLst/>
              </a:prstGeom>
              <a:solidFill>
                <a:srgbClr val="C3864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latin typeface="VNI-Times" pitchFamily="2" charset="0"/>
                </a:endParaRPr>
              </a:p>
            </p:txBody>
          </p:sp>
          <p:sp>
            <p:nvSpPr>
              <p:cNvPr id="14681" name="Rectangle 32"/>
              <p:cNvSpPr>
                <a:spLocks noChangeArrowheads="1"/>
              </p:cNvSpPr>
              <p:nvPr/>
            </p:nvSpPr>
            <p:spPr bwMode="auto">
              <a:xfrm>
                <a:off x="2784" y="1248"/>
                <a:ext cx="768" cy="1104"/>
              </a:xfrm>
              <a:prstGeom prst="rect">
                <a:avLst/>
              </a:prstGeom>
              <a:solidFill>
                <a:srgbClr val="B8C4D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latin typeface="VNI-Times" pitchFamily="2" charset="0"/>
                </a:endParaRPr>
              </a:p>
            </p:txBody>
          </p:sp>
        </p:grpSp>
        <p:grpSp>
          <p:nvGrpSpPr>
            <p:cNvPr id="14650" name="Group 33"/>
            <p:cNvGrpSpPr>
              <a:grpSpLocks/>
            </p:cNvGrpSpPr>
            <p:nvPr/>
          </p:nvGrpSpPr>
          <p:grpSpPr bwMode="auto">
            <a:xfrm>
              <a:off x="4656" y="800"/>
              <a:ext cx="528" cy="788"/>
              <a:chOff x="768" y="1680"/>
              <a:chExt cx="528" cy="764"/>
            </a:xfrm>
          </p:grpSpPr>
          <p:grpSp>
            <p:nvGrpSpPr>
              <p:cNvPr id="14652" name="Group 34"/>
              <p:cNvGrpSpPr>
                <a:grpSpLocks/>
              </p:cNvGrpSpPr>
              <p:nvPr/>
            </p:nvGrpSpPr>
            <p:grpSpPr bwMode="auto">
              <a:xfrm>
                <a:off x="1114" y="2156"/>
                <a:ext cx="100" cy="84"/>
                <a:chOff x="3122" y="2426"/>
                <a:chExt cx="100" cy="84"/>
              </a:xfrm>
            </p:grpSpPr>
            <p:sp>
              <p:nvSpPr>
                <p:cNvPr id="14677" name="Freeform 35"/>
                <p:cNvSpPr>
                  <a:spLocks/>
                </p:cNvSpPr>
                <p:nvPr/>
              </p:nvSpPr>
              <p:spPr bwMode="auto">
                <a:xfrm>
                  <a:off x="3152" y="2426"/>
                  <a:ext cx="70" cy="66"/>
                </a:xfrm>
                <a:custGeom>
                  <a:avLst/>
                  <a:gdLst>
                    <a:gd name="T0" fmla="*/ 70 w 70"/>
                    <a:gd name="T1" fmla="*/ 0 h 66"/>
                    <a:gd name="T2" fmla="*/ 26 w 70"/>
                    <a:gd name="T3" fmla="*/ 26 h 66"/>
                    <a:gd name="T4" fmla="*/ 10 w 70"/>
                    <a:gd name="T5" fmla="*/ 54 h 66"/>
                    <a:gd name="T6" fmla="*/ 0 w 70"/>
                    <a:gd name="T7" fmla="*/ 66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0"/>
                    <a:gd name="T13" fmla="*/ 0 h 66"/>
                    <a:gd name="T14" fmla="*/ 70 w 7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0" h="66">
                      <a:moveTo>
                        <a:pt x="70" y="0"/>
                      </a:moveTo>
                      <a:cubicBezTo>
                        <a:pt x="56" y="10"/>
                        <a:pt x="40" y="16"/>
                        <a:pt x="26" y="26"/>
                      </a:cubicBezTo>
                      <a:cubicBezTo>
                        <a:pt x="22" y="37"/>
                        <a:pt x="19" y="47"/>
                        <a:pt x="10" y="54"/>
                      </a:cubicBezTo>
                      <a:cubicBezTo>
                        <a:pt x="6" y="57"/>
                        <a:pt x="0" y="66"/>
                        <a:pt x="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8" name="Freeform 36"/>
                <p:cNvSpPr>
                  <a:spLocks/>
                </p:cNvSpPr>
                <p:nvPr/>
              </p:nvSpPr>
              <p:spPr bwMode="auto">
                <a:xfrm>
                  <a:off x="3168" y="2470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9" name="Freeform 37"/>
                <p:cNvSpPr>
                  <a:spLocks/>
                </p:cNvSpPr>
                <p:nvPr/>
              </p:nvSpPr>
              <p:spPr bwMode="auto">
                <a:xfrm rot="-6101646">
                  <a:off x="3139" y="2463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53" name="Group 38"/>
              <p:cNvGrpSpPr>
                <a:grpSpLocks/>
              </p:cNvGrpSpPr>
              <p:nvPr/>
            </p:nvGrpSpPr>
            <p:grpSpPr bwMode="auto">
              <a:xfrm>
                <a:off x="768" y="1680"/>
                <a:ext cx="528" cy="764"/>
                <a:chOff x="2736" y="1968"/>
                <a:chExt cx="582" cy="764"/>
              </a:xfrm>
            </p:grpSpPr>
            <p:grpSp>
              <p:nvGrpSpPr>
                <p:cNvPr id="14654" name="Group 39"/>
                <p:cNvGrpSpPr>
                  <a:grpSpLocks/>
                </p:cNvGrpSpPr>
                <p:nvPr/>
              </p:nvGrpSpPr>
              <p:grpSpPr bwMode="auto">
                <a:xfrm>
                  <a:off x="3148" y="2016"/>
                  <a:ext cx="170" cy="716"/>
                  <a:chOff x="3148" y="2016"/>
                  <a:chExt cx="170" cy="716"/>
                </a:xfrm>
              </p:grpSpPr>
              <p:sp>
                <p:nvSpPr>
                  <p:cNvPr id="14667" name="Freeform 40"/>
                  <p:cNvSpPr>
                    <a:spLocks/>
                  </p:cNvSpPr>
                  <p:nvPr/>
                </p:nvSpPr>
                <p:spPr bwMode="auto">
                  <a:xfrm>
                    <a:off x="3168" y="2016"/>
                    <a:ext cx="104" cy="712"/>
                  </a:xfrm>
                  <a:custGeom>
                    <a:avLst/>
                    <a:gdLst>
                      <a:gd name="T0" fmla="*/ 0 w 104"/>
                      <a:gd name="T1" fmla="*/ 0 h 712"/>
                      <a:gd name="T2" fmla="*/ 96 w 104"/>
                      <a:gd name="T3" fmla="*/ 96 h 712"/>
                      <a:gd name="T4" fmla="*/ 48 w 104"/>
                      <a:gd name="T5" fmla="*/ 288 h 712"/>
                      <a:gd name="T6" fmla="*/ 96 w 104"/>
                      <a:gd name="T7" fmla="*/ 480 h 712"/>
                      <a:gd name="T8" fmla="*/ 48 w 104"/>
                      <a:gd name="T9" fmla="*/ 576 h 712"/>
                      <a:gd name="T10" fmla="*/ 68 w 104"/>
                      <a:gd name="T11" fmla="*/ 656 h 712"/>
                      <a:gd name="T12" fmla="*/ 54 w 104"/>
                      <a:gd name="T13" fmla="*/ 712 h 71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4"/>
                      <a:gd name="T22" fmla="*/ 0 h 712"/>
                      <a:gd name="T23" fmla="*/ 104 w 104"/>
                      <a:gd name="T24" fmla="*/ 712 h 71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4" h="712">
                        <a:moveTo>
                          <a:pt x="0" y="0"/>
                        </a:moveTo>
                        <a:cubicBezTo>
                          <a:pt x="44" y="24"/>
                          <a:pt x="88" y="48"/>
                          <a:pt x="96" y="96"/>
                        </a:cubicBezTo>
                        <a:cubicBezTo>
                          <a:pt x="104" y="144"/>
                          <a:pt x="48" y="224"/>
                          <a:pt x="48" y="288"/>
                        </a:cubicBezTo>
                        <a:cubicBezTo>
                          <a:pt x="48" y="352"/>
                          <a:pt x="96" y="432"/>
                          <a:pt x="96" y="480"/>
                        </a:cubicBezTo>
                        <a:cubicBezTo>
                          <a:pt x="96" y="528"/>
                          <a:pt x="53" y="547"/>
                          <a:pt x="48" y="576"/>
                        </a:cubicBezTo>
                        <a:cubicBezTo>
                          <a:pt x="43" y="605"/>
                          <a:pt x="67" y="633"/>
                          <a:pt x="68" y="656"/>
                        </a:cubicBezTo>
                        <a:cubicBezTo>
                          <a:pt x="69" y="679"/>
                          <a:pt x="57" y="700"/>
                          <a:pt x="54" y="71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68" name="Freeform 41"/>
                  <p:cNvSpPr>
                    <a:spLocks/>
                  </p:cNvSpPr>
                  <p:nvPr/>
                </p:nvSpPr>
                <p:spPr bwMode="auto">
                  <a:xfrm>
                    <a:off x="3148" y="2018"/>
                    <a:ext cx="104" cy="714"/>
                  </a:xfrm>
                  <a:custGeom>
                    <a:avLst/>
                    <a:gdLst>
                      <a:gd name="T0" fmla="*/ 0 w 104"/>
                      <a:gd name="T1" fmla="*/ 0 h 714"/>
                      <a:gd name="T2" fmla="*/ 96 w 104"/>
                      <a:gd name="T3" fmla="*/ 96 h 714"/>
                      <a:gd name="T4" fmla="*/ 48 w 104"/>
                      <a:gd name="T5" fmla="*/ 288 h 714"/>
                      <a:gd name="T6" fmla="*/ 96 w 104"/>
                      <a:gd name="T7" fmla="*/ 480 h 714"/>
                      <a:gd name="T8" fmla="*/ 48 w 104"/>
                      <a:gd name="T9" fmla="*/ 576 h 714"/>
                      <a:gd name="T10" fmla="*/ 72 w 104"/>
                      <a:gd name="T11" fmla="*/ 648 h 714"/>
                      <a:gd name="T12" fmla="*/ 76 w 104"/>
                      <a:gd name="T13" fmla="*/ 714 h 71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4"/>
                      <a:gd name="T22" fmla="*/ 0 h 714"/>
                      <a:gd name="T23" fmla="*/ 104 w 104"/>
                      <a:gd name="T24" fmla="*/ 714 h 71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4" h="714">
                        <a:moveTo>
                          <a:pt x="0" y="0"/>
                        </a:moveTo>
                        <a:cubicBezTo>
                          <a:pt x="44" y="24"/>
                          <a:pt x="88" y="48"/>
                          <a:pt x="96" y="96"/>
                        </a:cubicBezTo>
                        <a:cubicBezTo>
                          <a:pt x="104" y="144"/>
                          <a:pt x="48" y="224"/>
                          <a:pt x="48" y="288"/>
                        </a:cubicBezTo>
                        <a:cubicBezTo>
                          <a:pt x="48" y="352"/>
                          <a:pt x="96" y="432"/>
                          <a:pt x="96" y="480"/>
                        </a:cubicBezTo>
                        <a:cubicBezTo>
                          <a:pt x="96" y="528"/>
                          <a:pt x="52" y="548"/>
                          <a:pt x="48" y="576"/>
                        </a:cubicBezTo>
                        <a:cubicBezTo>
                          <a:pt x="44" y="604"/>
                          <a:pt x="67" y="625"/>
                          <a:pt x="72" y="648"/>
                        </a:cubicBezTo>
                        <a:cubicBezTo>
                          <a:pt x="77" y="671"/>
                          <a:pt x="75" y="700"/>
                          <a:pt x="76" y="71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4669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3164" y="2510"/>
                    <a:ext cx="78" cy="48"/>
                    <a:chOff x="3122" y="2426"/>
                    <a:chExt cx="100" cy="84"/>
                  </a:xfrm>
                </p:grpSpPr>
                <p:sp>
                  <p:nvSpPr>
                    <p:cNvPr id="14674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3152" y="2426"/>
                      <a:ext cx="70" cy="66"/>
                    </a:xfrm>
                    <a:custGeom>
                      <a:avLst/>
                      <a:gdLst>
                        <a:gd name="T0" fmla="*/ 70 w 70"/>
                        <a:gd name="T1" fmla="*/ 0 h 66"/>
                        <a:gd name="T2" fmla="*/ 26 w 70"/>
                        <a:gd name="T3" fmla="*/ 26 h 66"/>
                        <a:gd name="T4" fmla="*/ 10 w 70"/>
                        <a:gd name="T5" fmla="*/ 54 h 66"/>
                        <a:gd name="T6" fmla="*/ 0 w 70"/>
                        <a:gd name="T7" fmla="*/ 66 h 6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0"/>
                        <a:gd name="T13" fmla="*/ 0 h 66"/>
                        <a:gd name="T14" fmla="*/ 70 w 70"/>
                        <a:gd name="T15" fmla="*/ 66 h 6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0" h="66">
                          <a:moveTo>
                            <a:pt x="70" y="0"/>
                          </a:moveTo>
                          <a:cubicBezTo>
                            <a:pt x="56" y="10"/>
                            <a:pt x="40" y="16"/>
                            <a:pt x="26" y="26"/>
                          </a:cubicBezTo>
                          <a:cubicBezTo>
                            <a:pt x="22" y="37"/>
                            <a:pt x="19" y="47"/>
                            <a:pt x="10" y="54"/>
                          </a:cubicBezTo>
                          <a:cubicBezTo>
                            <a:pt x="6" y="57"/>
                            <a:pt x="0" y="66"/>
                            <a:pt x="0" y="6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75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3168" y="2470"/>
                      <a:ext cx="6" cy="40"/>
                    </a:xfrm>
                    <a:custGeom>
                      <a:avLst/>
                      <a:gdLst>
                        <a:gd name="T0" fmla="*/ 0 w 6"/>
                        <a:gd name="T1" fmla="*/ 0 h 40"/>
                        <a:gd name="T2" fmla="*/ 6 w 6"/>
                        <a:gd name="T3" fmla="*/ 22 h 40"/>
                        <a:gd name="T4" fmla="*/ 4 w 6"/>
                        <a:gd name="T5" fmla="*/ 40 h 40"/>
                        <a:gd name="T6" fmla="*/ 0 60000 65536"/>
                        <a:gd name="T7" fmla="*/ 0 60000 65536"/>
                        <a:gd name="T8" fmla="*/ 0 60000 65536"/>
                        <a:gd name="T9" fmla="*/ 0 w 6"/>
                        <a:gd name="T10" fmla="*/ 0 h 40"/>
                        <a:gd name="T11" fmla="*/ 6 w 6"/>
                        <a:gd name="T12" fmla="*/ 40 h 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" h="40">
                          <a:moveTo>
                            <a:pt x="0" y="0"/>
                          </a:moveTo>
                          <a:cubicBezTo>
                            <a:pt x="5" y="18"/>
                            <a:pt x="2" y="11"/>
                            <a:pt x="6" y="22"/>
                          </a:cubicBezTo>
                          <a:cubicBezTo>
                            <a:pt x="3" y="32"/>
                            <a:pt x="4" y="26"/>
                            <a:pt x="4" y="40"/>
                          </a:cubicBezTo>
                        </a:path>
                      </a:pathLst>
                    </a:custGeom>
                    <a:noFill/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76" name="Freeform 45"/>
                    <p:cNvSpPr>
                      <a:spLocks/>
                    </p:cNvSpPr>
                    <p:nvPr/>
                  </p:nvSpPr>
                  <p:spPr bwMode="auto">
                    <a:xfrm rot="-6101646">
                      <a:off x="3139" y="2463"/>
                      <a:ext cx="6" cy="40"/>
                    </a:xfrm>
                    <a:custGeom>
                      <a:avLst/>
                      <a:gdLst>
                        <a:gd name="T0" fmla="*/ 0 w 6"/>
                        <a:gd name="T1" fmla="*/ 0 h 40"/>
                        <a:gd name="T2" fmla="*/ 6 w 6"/>
                        <a:gd name="T3" fmla="*/ 22 h 40"/>
                        <a:gd name="T4" fmla="*/ 4 w 6"/>
                        <a:gd name="T5" fmla="*/ 40 h 40"/>
                        <a:gd name="T6" fmla="*/ 0 60000 65536"/>
                        <a:gd name="T7" fmla="*/ 0 60000 65536"/>
                        <a:gd name="T8" fmla="*/ 0 60000 65536"/>
                        <a:gd name="T9" fmla="*/ 0 w 6"/>
                        <a:gd name="T10" fmla="*/ 0 h 40"/>
                        <a:gd name="T11" fmla="*/ 6 w 6"/>
                        <a:gd name="T12" fmla="*/ 40 h 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" h="40">
                          <a:moveTo>
                            <a:pt x="0" y="0"/>
                          </a:moveTo>
                          <a:cubicBezTo>
                            <a:pt x="5" y="18"/>
                            <a:pt x="2" y="11"/>
                            <a:pt x="6" y="22"/>
                          </a:cubicBezTo>
                          <a:cubicBezTo>
                            <a:pt x="3" y="32"/>
                            <a:pt x="4" y="26"/>
                            <a:pt x="4" y="40"/>
                          </a:cubicBezTo>
                        </a:path>
                      </a:pathLst>
                    </a:custGeom>
                    <a:noFill/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670" name="Freeform 46"/>
                  <p:cNvSpPr>
                    <a:spLocks/>
                  </p:cNvSpPr>
                  <p:nvPr/>
                </p:nvSpPr>
                <p:spPr bwMode="auto">
                  <a:xfrm>
                    <a:off x="3234" y="2564"/>
                    <a:ext cx="30" cy="56"/>
                  </a:xfrm>
                  <a:custGeom>
                    <a:avLst/>
                    <a:gdLst>
                      <a:gd name="T0" fmla="*/ 0 w 30"/>
                      <a:gd name="T1" fmla="*/ 0 h 56"/>
                      <a:gd name="T2" fmla="*/ 16 w 30"/>
                      <a:gd name="T3" fmla="*/ 30 h 56"/>
                      <a:gd name="T4" fmla="*/ 18 w 30"/>
                      <a:gd name="T5" fmla="*/ 46 h 56"/>
                      <a:gd name="T6" fmla="*/ 30 w 30"/>
                      <a:gd name="T7" fmla="*/ 56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0"/>
                      <a:gd name="T13" fmla="*/ 0 h 56"/>
                      <a:gd name="T14" fmla="*/ 30 w 30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0" h="56">
                        <a:moveTo>
                          <a:pt x="0" y="0"/>
                        </a:moveTo>
                        <a:cubicBezTo>
                          <a:pt x="6" y="10"/>
                          <a:pt x="12" y="19"/>
                          <a:pt x="16" y="30"/>
                        </a:cubicBezTo>
                        <a:cubicBezTo>
                          <a:pt x="17" y="35"/>
                          <a:pt x="16" y="41"/>
                          <a:pt x="18" y="46"/>
                        </a:cubicBezTo>
                        <a:cubicBezTo>
                          <a:pt x="20" y="51"/>
                          <a:pt x="30" y="56"/>
                          <a:pt x="30" y="5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71" name="Freeform 47"/>
                  <p:cNvSpPr>
                    <a:spLocks/>
                  </p:cNvSpPr>
                  <p:nvPr/>
                </p:nvSpPr>
                <p:spPr bwMode="auto">
                  <a:xfrm>
                    <a:off x="3258" y="2460"/>
                    <a:ext cx="49" cy="71"/>
                  </a:xfrm>
                  <a:custGeom>
                    <a:avLst/>
                    <a:gdLst>
                      <a:gd name="T0" fmla="*/ 0 w 49"/>
                      <a:gd name="T1" fmla="*/ 0 h 71"/>
                      <a:gd name="T2" fmla="*/ 18 w 49"/>
                      <a:gd name="T3" fmla="*/ 18 h 71"/>
                      <a:gd name="T4" fmla="*/ 30 w 49"/>
                      <a:gd name="T5" fmla="*/ 30 h 71"/>
                      <a:gd name="T6" fmla="*/ 42 w 49"/>
                      <a:gd name="T7" fmla="*/ 64 h 71"/>
                      <a:gd name="T8" fmla="*/ 48 w 49"/>
                      <a:gd name="T9" fmla="*/ 68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71"/>
                      <a:gd name="T17" fmla="*/ 49 w 49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71">
                        <a:moveTo>
                          <a:pt x="0" y="0"/>
                        </a:moveTo>
                        <a:cubicBezTo>
                          <a:pt x="6" y="8"/>
                          <a:pt x="11" y="12"/>
                          <a:pt x="18" y="18"/>
                        </a:cubicBezTo>
                        <a:cubicBezTo>
                          <a:pt x="22" y="22"/>
                          <a:pt x="30" y="30"/>
                          <a:pt x="30" y="30"/>
                        </a:cubicBezTo>
                        <a:cubicBezTo>
                          <a:pt x="31" y="34"/>
                          <a:pt x="42" y="64"/>
                          <a:pt x="42" y="64"/>
                        </a:cubicBezTo>
                        <a:cubicBezTo>
                          <a:pt x="49" y="71"/>
                          <a:pt x="48" y="62"/>
                          <a:pt x="48" y="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72" name="Freeform 48"/>
                  <p:cNvSpPr>
                    <a:spLocks/>
                  </p:cNvSpPr>
                  <p:nvPr/>
                </p:nvSpPr>
                <p:spPr bwMode="auto">
                  <a:xfrm>
                    <a:off x="3250" y="2592"/>
                    <a:ext cx="28" cy="6"/>
                  </a:xfrm>
                  <a:custGeom>
                    <a:avLst/>
                    <a:gdLst>
                      <a:gd name="T0" fmla="*/ 0 w 28"/>
                      <a:gd name="T1" fmla="*/ 0 h 6"/>
                      <a:gd name="T2" fmla="*/ 28 w 28"/>
                      <a:gd name="T3" fmla="*/ 6 h 6"/>
                      <a:gd name="T4" fmla="*/ 0 60000 65536"/>
                      <a:gd name="T5" fmla="*/ 0 60000 65536"/>
                      <a:gd name="T6" fmla="*/ 0 w 28"/>
                      <a:gd name="T7" fmla="*/ 0 h 6"/>
                      <a:gd name="T8" fmla="*/ 28 w 28"/>
                      <a:gd name="T9" fmla="*/ 6 h 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8" h="6">
                        <a:moveTo>
                          <a:pt x="0" y="0"/>
                        </a:moveTo>
                        <a:cubicBezTo>
                          <a:pt x="9" y="2"/>
                          <a:pt x="20" y="2"/>
                          <a:pt x="28" y="6"/>
                        </a:cubicBez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73" name="Freeform 49"/>
                  <p:cNvSpPr>
                    <a:spLocks/>
                  </p:cNvSpPr>
                  <p:nvPr/>
                </p:nvSpPr>
                <p:spPr bwMode="auto">
                  <a:xfrm>
                    <a:off x="3290" y="2496"/>
                    <a:ext cx="28" cy="6"/>
                  </a:xfrm>
                  <a:custGeom>
                    <a:avLst/>
                    <a:gdLst>
                      <a:gd name="T0" fmla="*/ 0 w 28"/>
                      <a:gd name="T1" fmla="*/ 0 h 6"/>
                      <a:gd name="T2" fmla="*/ 28 w 28"/>
                      <a:gd name="T3" fmla="*/ 6 h 6"/>
                      <a:gd name="T4" fmla="*/ 0 60000 65536"/>
                      <a:gd name="T5" fmla="*/ 0 60000 65536"/>
                      <a:gd name="T6" fmla="*/ 0 w 28"/>
                      <a:gd name="T7" fmla="*/ 0 h 6"/>
                      <a:gd name="T8" fmla="*/ 28 w 28"/>
                      <a:gd name="T9" fmla="*/ 6 h 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8" h="6">
                        <a:moveTo>
                          <a:pt x="0" y="0"/>
                        </a:moveTo>
                        <a:cubicBezTo>
                          <a:pt x="9" y="2"/>
                          <a:pt x="20" y="2"/>
                          <a:pt x="28" y="6"/>
                        </a:cubicBez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55" name="Group 50"/>
                <p:cNvGrpSpPr>
                  <a:grpSpLocks/>
                </p:cNvGrpSpPr>
                <p:nvPr/>
              </p:nvGrpSpPr>
              <p:grpSpPr bwMode="auto">
                <a:xfrm>
                  <a:off x="2736" y="1968"/>
                  <a:ext cx="478" cy="220"/>
                  <a:chOff x="2546" y="1940"/>
                  <a:chExt cx="675" cy="310"/>
                </a:xfrm>
              </p:grpSpPr>
              <p:grpSp>
                <p:nvGrpSpPr>
                  <p:cNvPr id="14656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2546" y="1940"/>
                    <a:ext cx="675" cy="310"/>
                    <a:chOff x="2493" y="1926"/>
                    <a:chExt cx="675" cy="310"/>
                  </a:xfrm>
                </p:grpSpPr>
                <p:sp>
                  <p:nvSpPr>
                    <p:cNvPr id="14658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2508" y="2070"/>
                      <a:ext cx="128" cy="106"/>
                    </a:xfrm>
                    <a:custGeom>
                      <a:avLst/>
                      <a:gdLst>
                        <a:gd name="T0" fmla="*/ 80 w 128"/>
                        <a:gd name="T1" fmla="*/ 0 h 106"/>
                        <a:gd name="T2" fmla="*/ 44 w 128"/>
                        <a:gd name="T3" fmla="*/ 12 h 106"/>
                        <a:gd name="T4" fmla="*/ 10 w 128"/>
                        <a:gd name="T5" fmla="*/ 52 h 106"/>
                        <a:gd name="T6" fmla="*/ 8 w 128"/>
                        <a:gd name="T7" fmla="*/ 104 h 106"/>
                        <a:gd name="T8" fmla="*/ 60 w 128"/>
                        <a:gd name="T9" fmla="*/ 64 h 106"/>
                        <a:gd name="T10" fmla="*/ 128 w 128"/>
                        <a:gd name="T11" fmla="*/ 48 h 10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28"/>
                        <a:gd name="T19" fmla="*/ 0 h 106"/>
                        <a:gd name="T20" fmla="*/ 128 w 128"/>
                        <a:gd name="T21" fmla="*/ 106 h 10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28" h="106">
                          <a:moveTo>
                            <a:pt x="80" y="0"/>
                          </a:moveTo>
                          <a:cubicBezTo>
                            <a:pt x="74" y="2"/>
                            <a:pt x="56" y="3"/>
                            <a:pt x="44" y="12"/>
                          </a:cubicBezTo>
                          <a:cubicBezTo>
                            <a:pt x="32" y="21"/>
                            <a:pt x="16" y="37"/>
                            <a:pt x="10" y="52"/>
                          </a:cubicBezTo>
                          <a:cubicBezTo>
                            <a:pt x="4" y="67"/>
                            <a:pt x="0" y="102"/>
                            <a:pt x="8" y="104"/>
                          </a:cubicBezTo>
                          <a:cubicBezTo>
                            <a:pt x="16" y="106"/>
                            <a:pt x="40" y="73"/>
                            <a:pt x="60" y="64"/>
                          </a:cubicBezTo>
                          <a:cubicBezTo>
                            <a:pt x="80" y="55"/>
                            <a:pt x="114" y="51"/>
                            <a:pt x="128" y="48"/>
                          </a:cubicBez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59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2493" y="1962"/>
                      <a:ext cx="123" cy="132"/>
                    </a:xfrm>
                    <a:custGeom>
                      <a:avLst/>
                      <a:gdLst>
                        <a:gd name="T0" fmla="*/ 123 w 123"/>
                        <a:gd name="T1" fmla="*/ 64 h 132"/>
                        <a:gd name="T2" fmla="*/ 43 w 123"/>
                        <a:gd name="T3" fmla="*/ 56 h 132"/>
                        <a:gd name="T4" fmla="*/ 3 w 123"/>
                        <a:gd name="T5" fmla="*/ 6 h 132"/>
                        <a:gd name="T6" fmla="*/ 25 w 123"/>
                        <a:gd name="T7" fmla="*/ 90 h 132"/>
                        <a:gd name="T8" fmla="*/ 115 w 123"/>
                        <a:gd name="T9" fmla="*/ 132 h 13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3"/>
                        <a:gd name="T16" fmla="*/ 0 h 132"/>
                        <a:gd name="T17" fmla="*/ 123 w 123"/>
                        <a:gd name="T18" fmla="*/ 132 h 13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3" h="132">
                          <a:moveTo>
                            <a:pt x="123" y="64"/>
                          </a:moveTo>
                          <a:cubicBezTo>
                            <a:pt x="110" y="63"/>
                            <a:pt x="63" y="66"/>
                            <a:pt x="43" y="56"/>
                          </a:cubicBezTo>
                          <a:cubicBezTo>
                            <a:pt x="23" y="46"/>
                            <a:pt x="6" y="0"/>
                            <a:pt x="3" y="6"/>
                          </a:cubicBezTo>
                          <a:cubicBezTo>
                            <a:pt x="0" y="12"/>
                            <a:pt x="6" y="69"/>
                            <a:pt x="25" y="90"/>
                          </a:cubicBezTo>
                          <a:cubicBezTo>
                            <a:pt x="44" y="111"/>
                            <a:pt x="96" y="123"/>
                            <a:pt x="115" y="132"/>
                          </a:cubicBez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60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2606" y="1926"/>
                      <a:ext cx="538" cy="162"/>
                    </a:xfrm>
                    <a:custGeom>
                      <a:avLst/>
                      <a:gdLst>
                        <a:gd name="T0" fmla="*/ 538 w 538"/>
                        <a:gd name="T1" fmla="*/ 94 h 162"/>
                        <a:gd name="T2" fmla="*/ 454 w 538"/>
                        <a:gd name="T3" fmla="*/ 42 h 162"/>
                        <a:gd name="T4" fmla="*/ 392 w 538"/>
                        <a:gd name="T5" fmla="*/ 36 h 162"/>
                        <a:gd name="T6" fmla="*/ 282 w 538"/>
                        <a:gd name="T7" fmla="*/ 66 h 162"/>
                        <a:gd name="T8" fmla="*/ 160 w 538"/>
                        <a:gd name="T9" fmla="*/ 8 h 162"/>
                        <a:gd name="T10" fmla="*/ 56 w 538"/>
                        <a:gd name="T11" fmla="*/ 18 h 162"/>
                        <a:gd name="T12" fmla="*/ 8 w 538"/>
                        <a:gd name="T13" fmla="*/ 66 h 162"/>
                        <a:gd name="T14" fmla="*/ 8 w 538"/>
                        <a:gd name="T15" fmla="*/ 114 h 162"/>
                        <a:gd name="T16" fmla="*/ 56 w 538"/>
                        <a:gd name="T17" fmla="*/ 162 h 16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538"/>
                        <a:gd name="T28" fmla="*/ 0 h 162"/>
                        <a:gd name="T29" fmla="*/ 538 w 538"/>
                        <a:gd name="T30" fmla="*/ 162 h 162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538" h="162">
                          <a:moveTo>
                            <a:pt x="538" y="94"/>
                          </a:moveTo>
                          <a:cubicBezTo>
                            <a:pt x="524" y="86"/>
                            <a:pt x="478" y="52"/>
                            <a:pt x="454" y="42"/>
                          </a:cubicBezTo>
                          <a:cubicBezTo>
                            <a:pt x="430" y="32"/>
                            <a:pt x="421" y="32"/>
                            <a:pt x="392" y="36"/>
                          </a:cubicBezTo>
                          <a:cubicBezTo>
                            <a:pt x="363" y="40"/>
                            <a:pt x="321" y="71"/>
                            <a:pt x="282" y="66"/>
                          </a:cubicBezTo>
                          <a:cubicBezTo>
                            <a:pt x="243" y="61"/>
                            <a:pt x="198" y="16"/>
                            <a:pt x="160" y="8"/>
                          </a:cubicBezTo>
                          <a:cubicBezTo>
                            <a:pt x="122" y="0"/>
                            <a:pt x="81" y="8"/>
                            <a:pt x="56" y="18"/>
                          </a:cubicBezTo>
                          <a:cubicBezTo>
                            <a:pt x="31" y="28"/>
                            <a:pt x="16" y="50"/>
                            <a:pt x="8" y="66"/>
                          </a:cubicBezTo>
                          <a:cubicBezTo>
                            <a:pt x="0" y="82"/>
                            <a:pt x="0" y="98"/>
                            <a:pt x="8" y="114"/>
                          </a:cubicBezTo>
                          <a:cubicBezTo>
                            <a:pt x="16" y="130"/>
                            <a:pt x="48" y="154"/>
                            <a:pt x="56" y="162"/>
                          </a:cubicBezTo>
                        </a:path>
                      </a:pathLst>
                    </a:custGeom>
                    <a:solidFill>
                      <a:srgbClr val="E3F44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61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2592" y="1970"/>
                      <a:ext cx="576" cy="266"/>
                    </a:xfrm>
                    <a:custGeom>
                      <a:avLst/>
                      <a:gdLst>
                        <a:gd name="T0" fmla="*/ 8 w 576"/>
                        <a:gd name="T1" fmla="*/ 112 h 266"/>
                        <a:gd name="T2" fmla="*/ 54 w 576"/>
                        <a:gd name="T3" fmla="*/ 44 h 266"/>
                        <a:gd name="T4" fmla="*/ 140 w 576"/>
                        <a:gd name="T5" fmla="*/ 6 h 266"/>
                        <a:gd name="T6" fmla="*/ 222 w 576"/>
                        <a:gd name="T7" fmla="*/ 6 h 266"/>
                        <a:gd name="T8" fmla="*/ 306 w 576"/>
                        <a:gd name="T9" fmla="*/ 34 h 266"/>
                        <a:gd name="T10" fmla="*/ 426 w 576"/>
                        <a:gd name="T11" fmla="*/ 6 h 266"/>
                        <a:gd name="T12" fmla="*/ 548 w 576"/>
                        <a:gd name="T13" fmla="*/ 54 h 266"/>
                        <a:gd name="T14" fmla="*/ 559 w 576"/>
                        <a:gd name="T15" fmla="*/ 190 h 266"/>
                        <a:gd name="T16" fmla="*/ 447 w 576"/>
                        <a:gd name="T17" fmla="*/ 242 h 266"/>
                        <a:gd name="T18" fmla="*/ 319 w 576"/>
                        <a:gd name="T19" fmla="*/ 194 h 266"/>
                        <a:gd name="T20" fmla="*/ 250 w 576"/>
                        <a:gd name="T21" fmla="*/ 222 h 266"/>
                        <a:gd name="T22" fmla="*/ 160 w 576"/>
                        <a:gd name="T23" fmla="*/ 262 h 266"/>
                        <a:gd name="T24" fmla="*/ 70 w 576"/>
                        <a:gd name="T25" fmla="*/ 246 h 266"/>
                        <a:gd name="T26" fmla="*/ 14 w 576"/>
                        <a:gd name="T27" fmla="*/ 182 h 266"/>
                        <a:gd name="T28" fmla="*/ 8 w 576"/>
                        <a:gd name="T29" fmla="*/ 112 h 26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576"/>
                        <a:gd name="T46" fmla="*/ 0 h 266"/>
                        <a:gd name="T47" fmla="*/ 576 w 576"/>
                        <a:gd name="T48" fmla="*/ 266 h 26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576" h="266">
                          <a:moveTo>
                            <a:pt x="8" y="112"/>
                          </a:moveTo>
                          <a:cubicBezTo>
                            <a:pt x="14" y="89"/>
                            <a:pt x="31" y="62"/>
                            <a:pt x="54" y="44"/>
                          </a:cubicBezTo>
                          <a:cubicBezTo>
                            <a:pt x="76" y="26"/>
                            <a:pt x="112" y="12"/>
                            <a:pt x="140" y="6"/>
                          </a:cubicBezTo>
                          <a:cubicBezTo>
                            <a:pt x="168" y="0"/>
                            <a:pt x="195" y="1"/>
                            <a:pt x="222" y="6"/>
                          </a:cubicBezTo>
                          <a:cubicBezTo>
                            <a:pt x="249" y="11"/>
                            <a:pt x="272" y="34"/>
                            <a:pt x="306" y="34"/>
                          </a:cubicBezTo>
                          <a:cubicBezTo>
                            <a:pt x="340" y="34"/>
                            <a:pt x="386" y="3"/>
                            <a:pt x="426" y="6"/>
                          </a:cubicBezTo>
                          <a:cubicBezTo>
                            <a:pt x="466" y="9"/>
                            <a:pt x="526" y="23"/>
                            <a:pt x="548" y="54"/>
                          </a:cubicBezTo>
                          <a:cubicBezTo>
                            <a:pt x="570" y="85"/>
                            <a:pt x="576" y="159"/>
                            <a:pt x="559" y="190"/>
                          </a:cubicBezTo>
                          <a:cubicBezTo>
                            <a:pt x="542" y="221"/>
                            <a:pt x="487" y="241"/>
                            <a:pt x="447" y="242"/>
                          </a:cubicBezTo>
                          <a:cubicBezTo>
                            <a:pt x="407" y="243"/>
                            <a:pt x="352" y="197"/>
                            <a:pt x="319" y="194"/>
                          </a:cubicBezTo>
                          <a:cubicBezTo>
                            <a:pt x="286" y="191"/>
                            <a:pt x="276" y="211"/>
                            <a:pt x="250" y="222"/>
                          </a:cubicBezTo>
                          <a:cubicBezTo>
                            <a:pt x="224" y="233"/>
                            <a:pt x="190" y="258"/>
                            <a:pt x="160" y="262"/>
                          </a:cubicBezTo>
                          <a:cubicBezTo>
                            <a:pt x="130" y="266"/>
                            <a:pt x="94" y="259"/>
                            <a:pt x="70" y="246"/>
                          </a:cubicBezTo>
                          <a:cubicBezTo>
                            <a:pt x="46" y="233"/>
                            <a:pt x="24" y="204"/>
                            <a:pt x="14" y="182"/>
                          </a:cubicBezTo>
                          <a:cubicBezTo>
                            <a:pt x="4" y="160"/>
                            <a:pt x="0" y="133"/>
                            <a:pt x="8" y="112"/>
                          </a:cubicBezTo>
                          <a:close/>
                        </a:path>
                      </a:pathLst>
                    </a:custGeom>
                    <a:solidFill>
                      <a:srgbClr val="E3F44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62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2566" y="2024"/>
                      <a:ext cx="40" cy="18"/>
                    </a:xfrm>
                    <a:custGeom>
                      <a:avLst/>
                      <a:gdLst>
                        <a:gd name="T0" fmla="*/ 40 w 40"/>
                        <a:gd name="T1" fmla="*/ 0 h 18"/>
                        <a:gd name="T2" fmla="*/ 0 w 40"/>
                        <a:gd name="T3" fmla="*/ 18 h 18"/>
                        <a:gd name="T4" fmla="*/ 0 60000 65536"/>
                        <a:gd name="T5" fmla="*/ 0 60000 65536"/>
                        <a:gd name="T6" fmla="*/ 0 w 40"/>
                        <a:gd name="T7" fmla="*/ 0 h 18"/>
                        <a:gd name="T8" fmla="*/ 40 w 40"/>
                        <a:gd name="T9" fmla="*/ 18 h 1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40" h="18">
                          <a:moveTo>
                            <a:pt x="40" y="0"/>
                          </a:moveTo>
                          <a:cubicBezTo>
                            <a:pt x="24" y="5"/>
                            <a:pt x="19" y="18"/>
                            <a:pt x="0" y="1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63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2518" y="2022"/>
                      <a:ext cx="26" cy="8"/>
                    </a:xfrm>
                    <a:custGeom>
                      <a:avLst/>
                      <a:gdLst>
                        <a:gd name="T0" fmla="*/ 26 w 26"/>
                        <a:gd name="T1" fmla="*/ 0 h 8"/>
                        <a:gd name="T2" fmla="*/ 0 w 26"/>
                        <a:gd name="T3" fmla="*/ 8 h 8"/>
                        <a:gd name="T4" fmla="*/ 0 60000 65536"/>
                        <a:gd name="T5" fmla="*/ 0 60000 65536"/>
                        <a:gd name="T6" fmla="*/ 0 w 26"/>
                        <a:gd name="T7" fmla="*/ 0 h 8"/>
                        <a:gd name="T8" fmla="*/ 26 w 26"/>
                        <a:gd name="T9" fmla="*/ 8 h 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26" h="8">
                          <a:moveTo>
                            <a:pt x="26" y="0"/>
                          </a:moveTo>
                          <a:cubicBezTo>
                            <a:pt x="19" y="2"/>
                            <a:pt x="8" y="8"/>
                            <a:pt x="0" y="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64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2542" y="2026"/>
                      <a:ext cx="26" cy="12"/>
                    </a:xfrm>
                    <a:custGeom>
                      <a:avLst/>
                      <a:gdLst>
                        <a:gd name="T0" fmla="*/ 26 w 26"/>
                        <a:gd name="T1" fmla="*/ 0 h 12"/>
                        <a:gd name="T2" fmla="*/ 0 w 26"/>
                        <a:gd name="T3" fmla="*/ 12 h 12"/>
                        <a:gd name="T4" fmla="*/ 0 60000 65536"/>
                        <a:gd name="T5" fmla="*/ 0 60000 65536"/>
                        <a:gd name="T6" fmla="*/ 0 w 26"/>
                        <a:gd name="T7" fmla="*/ 0 h 12"/>
                        <a:gd name="T8" fmla="*/ 26 w 26"/>
                        <a:gd name="T9" fmla="*/ 12 h 12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26" h="12">
                          <a:moveTo>
                            <a:pt x="26" y="0"/>
                          </a:moveTo>
                          <a:cubicBezTo>
                            <a:pt x="18" y="3"/>
                            <a:pt x="6" y="6"/>
                            <a:pt x="0" y="12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65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2566" y="2114"/>
                      <a:ext cx="28" cy="14"/>
                    </a:xfrm>
                    <a:custGeom>
                      <a:avLst/>
                      <a:gdLst>
                        <a:gd name="T0" fmla="*/ 28 w 28"/>
                        <a:gd name="T1" fmla="*/ 14 h 14"/>
                        <a:gd name="T2" fmla="*/ 0 w 28"/>
                        <a:gd name="T3" fmla="*/ 0 h 14"/>
                        <a:gd name="T4" fmla="*/ 0 60000 65536"/>
                        <a:gd name="T5" fmla="*/ 0 60000 65536"/>
                        <a:gd name="T6" fmla="*/ 0 w 28"/>
                        <a:gd name="T7" fmla="*/ 0 h 14"/>
                        <a:gd name="T8" fmla="*/ 28 w 28"/>
                        <a:gd name="T9" fmla="*/ 14 h 14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28" h="14">
                          <a:moveTo>
                            <a:pt x="28" y="14"/>
                          </a:moveTo>
                          <a:cubicBezTo>
                            <a:pt x="18" y="11"/>
                            <a:pt x="11" y="0"/>
                            <a:pt x="0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66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2536" y="2120"/>
                      <a:ext cx="28" cy="14"/>
                    </a:xfrm>
                    <a:custGeom>
                      <a:avLst/>
                      <a:gdLst>
                        <a:gd name="T0" fmla="*/ 28 w 28"/>
                        <a:gd name="T1" fmla="*/ 14 h 14"/>
                        <a:gd name="T2" fmla="*/ 0 w 28"/>
                        <a:gd name="T3" fmla="*/ 0 h 14"/>
                        <a:gd name="T4" fmla="*/ 0 60000 65536"/>
                        <a:gd name="T5" fmla="*/ 0 60000 65536"/>
                        <a:gd name="T6" fmla="*/ 0 w 28"/>
                        <a:gd name="T7" fmla="*/ 0 h 14"/>
                        <a:gd name="T8" fmla="*/ 28 w 28"/>
                        <a:gd name="T9" fmla="*/ 14 h 14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28" h="14">
                          <a:moveTo>
                            <a:pt x="28" y="14"/>
                          </a:moveTo>
                          <a:cubicBezTo>
                            <a:pt x="18" y="11"/>
                            <a:pt x="11" y="0"/>
                            <a:pt x="0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65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3184" y="2036"/>
                    <a:ext cx="12" cy="12"/>
                  </a:xfrm>
                  <a:prstGeom prst="ellipse">
                    <a:avLst/>
                  </a:prstGeom>
                  <a:solidFill>
                    <a:srgbClr val="E3F442"/>
                  </a:solidFill>
                  <a:ln w="9525">
                    <a:solidFill>
                      <a:srgbClr val="E3F44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vi-VN" altLang="en-US">
                      <a:latin typeface="VNI-Times" pitchFamily="2" charset="0"/>
                    </a:endParaRPr>
                  </a:p>
                </p:txBody>
              </p:sp>
            </p:grpSp>
          </p:grpSp>
        </p:grpSp>
        <p:sp>
          <p:nvSpPr>
            <p:cNvPr id="14651" name="Freeform 62"/>
            <p:cNvSpPr>
              <a:spLocks/>
            </p:cNvSpPr>
            <p:nvPr/>
          </p:nvSpPr>
          <p:spPr bwMode="auto">
            <a:xfrm rot="-576423">
              <a:off x="4560" y="1152"/>
              <a:ext cx="318" cy="78"/>
            </a:xfrm>
            <a:custGeom>
              <a:avLst/>
              <a:gdLst>
                <a:gd name="T0" fmla="*/ 36 w 318"/>
                <a:gd name="T1" fmla="*/ 6 h 85"/>
                <a:gd name="T2" fmla="*/ 96 w 318"/>
                <a:gd name="T3" fmla="*/ 6 h 85"/>
                <a:gd name="T4" fmla="*/ 114 w 318"/>
                <a:gd name="T5" fmla="*/ 6 h 85"/>
                <a:gd name="T6" fmla="*/ 168 w 318"/>
                <a:gd name="T7" fmla="*/ 6 h 85"/>
                <a:gd name="T8" fmla="*/ 186 w 318"/>
                <a:gd name="T9" fmla="*/ 6 h 85"/>
                <a:gd name="T10" fmla="*/ 222 w 318"/>
                <a:gd name="T11" fmla="*/ 7 h 85"/>
                <a:gd name="T12" fmla="*/ 300 w 318"/>
                <a:gd name="T13" fmla="*/ 6 h 85"/>
                <a:gd name="T14" fmla="*/ 318 w 318"/>
                <a:gd name="T15" fmla="*/ 6 h 85"/>
                <a:gd name="T16" fmla="*/ 300 w 318"/>
                <a:gd name="T17" fmla="*/ 6 h 85"/>
                <a:gd name="T18" fmla="*/ 210 w 318"/>
                <a:gd name="T19" fmla="*/ 13 h 85"/>
                <a:gd name="T20" fmla="*/ 174 w 318"/>
                <a:gd name="T21" fmla="*/ 15 h 85"/>
                <a:gd name="T22" fmla="*/ 48 w 318"/>
                <a:gd name="T23" fmla="*/ 10 h 85"/>
                <a:gd name="T24" fmla="*/ 0 w 318"/>
                <a:gd name="T25" fmla="*/ 6 h 85"/>
                <a:gd name="T26" fmla="*/ 18 w 318"/>
                <a:gd name="T27" fmla="*/ 1 h 85"/>
                <a:gd name="T28" fmla="*/ 36 w 318"/>
                <a:gd name="T29" fmla="*/ 6 h 85"/>
                <a:gd name="T30" fmla="*/ 54 w 318"/>
                <a:gd name="T31" fmla="*/ 6 h 85"/>
                <a:gd name="T32" fmla="*/ 36 w 318"/>
                <a:gd name="T33" fmla="*/ 6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8"/>
                <a:gd name="T52" fmla="*/ 0 h 85"/>
                <a:gd name="T53" fmla="*/ 318 w 318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8" h="85">
                  <a:moveTo>
                    <a:pt x="36" y="7"/>
                  </a:moveTo>
                  <a:cubicBezTo>
                    <a:pt x="72" y="16"/>
                    <a:pt x="52" y="10"/>
                    <a:pt x="96" y="25"/>
                  </a:cubicBezTo>
                  <a:cubicBezTo>
                    <a:pt x="102" y="27"/>
                    <a:pt x="114" y="31"/>
                    <a:pt x="114" y="31"/>
                  </a:cubicBezTo>
                  <a:cubicBezTo>
                    <a:pt x="132" y="29"/>
                    <a:pt x="150" y="28"/>
                    <a:pt x="168" y="25"/>
                  </a:cubicBezTo>
                  <a:cubicBezTo>
                    <a:pt x="174" y="24"/>
                    <a:pt x="180" y="17"/>
                    <a:pt x="186" y="19"/>
                  </a:cubicBezTo>
                  <a:cubicBezTo>
                    <a:pt x="200" y="24"/>
                    <a:pt x="222" y="43"/>
                    <a:pt x="222" y="43"/>
                  </a:cubicBezTo>
                  <a:cubicBezTo>
                    <a:pt x="248" y="37"/>
                    <a:pt x="274" y="31"/>
                    <a:pt x="300" y="25"/>
                  </a:cubicBezTo>
                  <a:cubicBezTo>
                    <a:pt x="306" y="27"/>
                    <a:pt x="318" y="25"/>
                    <a:pt x="318" y="31"/>
                  </a:cubicBezTo>
                  <a:cubicBezTo>
                    <a:pt x="318" y="37"/>
                    <a:pt x="306" y="34"/>
                    <a:pt x="300" y="37"/>
                  </a:cubicBezTo>
                  <a:cubicBezTo>
                    <a:pt x="271" y="52"/>
                    <a:pt x="241" y="63"/>
                    <a:pt x="210" y="73"/>
                  </a:cubicBezTo>
                  <a:cubicBezTo>
                    <a:pt x="198" y="77"/>
                    <a:pt x="174" y="85"/>
                    <a:pt x="174" y="85"/>
                  </a:cubicBezTo>
                  <a:cubicBezTo>
                    <a:pt x="132" y="78"/>
                    <a:pt x="90" y="65"/>
                    <a:pt x="48" y="55"/>
                  </a:cubicBezTo>
                  <a:cubicBezTo>
                    <a:pt x="31" y="38"/>
                    <a:pt x="14" y="27"/>
                    <a:pt x="0" y="7"/>
                  </a:cubicBezTo>
                  <a:cubicBezTo>
                    <a:pt x="6" y="5"/>
                    <a:pt x="12" y="0"/>
                    <a:pt x="18" y="1"/>
                  </a:cubicBezTo>
                  <a:cubicBezTo>
                    <a:pt x="25" y="2"/>
                    <a:pt x="30" y="10"/>
                    <a:pt x="36" y="13"/>
                  </a:cubicBezTo>
                  <a:cubicBezTo>
                    <a:pt x="42" y="16"/>
                    <a:pt x="54" y="25"/>
                    <a:pt x="54" y="19"/>
                  </a:cubicBezTo>
                  <a:cubicBezTo>
                    <a:pt x="54" y="12"/>
                    <a:pt x="42" y="11"/>
                    <a:pt x="36" y="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2" name="Group 64"/>
          <p:cNvGrpSpPr>
            <a:grpSpLocks/>
          </p:cNvGrpSpPr>
          <p:nvPr/>
        </p:nvGrpSpPr>
        <p:grpSpPr bwMode="auto">
          <a:xfrm>
            <a:off x="7181850" y="1309688"/>
            <a:ext cx="1716088" cy="2249487"/>
            <a:chOff x="2823" y="1968"/>
            <a:chExt cx="1104" cy="2256"/>
          </a:xfrm>
        </p:grpSpPr>
        <p:grpSp>
          <p:nvGrpSpPr>
            <p:cNvPr id="14568" name="Group 65"/>
            <p:cNvGrpSpPr>
              <a:grpSpLocks/>
            </p:cNvGrpSpPr>
            <p:nvPr/>
          </p:nvGrpSpPr>
          <p:grpSpPr bwMode="auto">
            <a:xfrm>
              <a:off x="2823" y="1968"/>
              <a:ext cx="1104" cy="2256"/>
              <a:chOff x="2784" y="1248"/>
              <a:chExt cx="768" cy="2064"/>
            </a:xfrm>
          </p:grpSpPr>
          <p:sp>
            <p:nvSpPr>
              <p:cNvPr id="14647" name="Rectangle 66"/>
              <p:cNvSpPr>
                <a:spLocks noChangeArrowheads="1"/>
              </p:cNvSpPr>
              <p:nvPr/>
            </p:nvSpPr>
            <p:spPr bwMode="auto">
              <a:xfrm>
                <a:off x="2784" y="2352"/>
                <a:ext cx="768" cy="960"/>
              </a:xfrm>
              <a:prstGeom prst="rect">
                <a:avLst/>
              </a:prstGeom>
              <a:solidFill>
                <a:srgbClr val="C3864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latin typeface="VNI-Times" pitchFamily="2" charset="0"/>
                </a:endParaRPr>
              </a:p>
            </p:txBody>
          </p:sp>
          <p:sp>
            <p:nvSpPr>
              <p:cNvPr id="14648" name="Rectangle 67"/>
              <p:cNvSpPr>
                <a:spLocks noChangeArrowheads="1"/>
              </p:cNvSpPr>
              <p:nvPr/>
            </p:nvSpPr>
            <p:spPr bwMode="auto">
              <a:xfrm>
                <a:off x="2784" y="1248"/>
                <a:ext cx="768" cy="1104"/>
              </a:xfrm>
              <a:prstGeom prst="rect">
                <a:avLst/>
              </a:prstGeom>
              <a:solidFill>
                <a:srgbClr val="B8C4D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latin typeface="VNI-Times" pitchFamily="2" charset="0"/>
                </a:endParaRPr>
              </a:p>
            </p:txBody>
          </p:sp>
        </p:grpSp>
        <p:grpSp>
          <p:nvGrpSpPr>
            <p:cNvPr id="14569" name="Group 68"/>
            <p:cNvGrpSpPr>
              <a:grpSpLocks/>
            </p:cNvGrpSpPr>
            <p:nvPr/>
          </p:nvGrpSpPr>
          <p:grpSpPr bwMode="auto">
            <a:xfrm>
              <a:off x="3024" y="2592"/>
              <a:ext cx="627" cy="1011"/>
              <a:chOff x="96" y="1728"/>
              <a:chExt cx="695" cy="774"/>
            </a:xfrm>
          </p:grpSpPr>
          <p:grpSp>
            <p:nvGrpSpPr>
              <p:cNvPr id="14570" name="Group 69"/>
              <p:cNvGrpSpPr>
                <a:grpSpLocks/>
              </p:cNvGrpSpPr>
              <p:nvPr/>
            </p:nvGrpSpPr>
            <p:grpSpPr bwMode="auto">
              <a:xfrm>
                <a:off x="96" y="1728"/>
                <a:ext cx="343" cy="198"/>
                <a:chOff x="288" y="1776"/>
                <a:chExt cx="343" cy="198"/>
              </a:xfrm>
            </p:grpSpPr>
            <p:sp>
              <p:nvSpPr>
                <p:cNvPr id="14628" name="Freeform 70"/>
                <p:cNvSpPr>
                  <a:spLocks/>
                </p:cNvSpPr>
                <p:nvPr/>
              </p:nvSpPr>
              <p:spPr bwMode="auto">
                <a:xfrm>
                  <a:off x="288" y="1776"/>
                  <a:ext cx="313" cy="198"/>
                </a:xfrm>
                <a:custGeom>
                  <a:avLst/>
                  <a:gdLst>
                    <a:gd name="T0" fmla="*/ 251 w 313"/>
                    <a:gd name="T1" fmla="*/ 180 h 198"/>
                    <a:gd name="T2" fmla="*/ 297 w 313"/>
                    <a:gd name="T3" fmla="*/ 144 h 198"/>
                    <a:gd name="T4" fmla="*/ 297 w 313"/>
                    <a:gd name="T5" fmla="*/ 48 h 198"/>
                    <a:gd name="T6" fmla="*/ 201 w 313"/>
                    <a:gd name="T7" fmla="*/ 0 h 198"/>
                    <a:gd name="T8" fmla="*/ 105 w 313"/>
                    <a:gd name="T9" fmla="*/ 48 h 198"/>
                    <a:gd name="T10" fmla="*/ 57 w 313"/>
                    <a:gd name="T11" fmla="*/ 144 h 198"/>
                    <a:gd name="T12" fmla="*/ 9 w 313"/>
                    <a:gd name="T13" fmla="*/ 192 h 198"/>
                    <a:gd name="T14" fmla="*/ 111 w 313"/>
                    <a:gd name="T15" fmla="*/ 180 h 198"/>
                    <a:gd name="T16" fmla="*/ 175 w 313"/>
                    <a:gd name="T17" fmla="*/ 186 h 198"/>
                    <a:gd name="T18" fmla="*/ 251 w 313"/>
                    <a:gd name="T19" fmla="*/ 180 h 1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3"/>
                    <a:gd name="T31" fmla="*/ 0 h 198"/>
                    <a:gd name="T32" fmla="*/ 313 w 313"/>
                    <a:gd name="T33" fmla="*/ 198 h 1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3" h="198">
                      <a:moveTo>
                        <a:pt x="251" y="180"/>
                      </a:moveTo>
                      <a:cubicBezTo>
                        <a:pt x="275" y="172"/>
                        <a:pt x="289" y="166"/>
                        <a:pt x="297" y="144"/>
                      </a:cubicBezTo>
                      <a:cubicBezTo>
                        <a:pt x="305" y="122"/>
                        <a:pt x="313" y="72"/>
                        <a:pt x="297" y="48"/>
                      </a:cubicBezTo>
                      <a:cubicBezTo>
                        <a:pt x="281" y="24"/>
                        <a:pt x="233" y="0"/>
                        <a:pt x="201" y="0"/>
                      </a:cubicBezTo>
                      <a:cubicBezTo>
                        <a:pt x="169" y="0"/>
                        <a:pt x="129" y="24"/>
                        <a:pt x="105" y="48"/>
                      </a:cubicBezTo>
                      <a:cubicBezTo>
                        <a:pt x="81" y="72"/>
                        <a:pt x="73" y="120"/>
                        <a:pt x="57" y="144"/>
                      </a:cubicBezTo>
                      <a:cubicBezTo>
                        <a:pt x="41" y="168"/>
                        <a:pt x="0" y="186"/>
                        <a:pt x="9" y="192"/>
                      </a:cubicBezTo>
                      <a:cubicBezTo>
                        <a:pt x="18" y="198"/>
                        <a:pt x="83" y="181"/>
                        <a:pt x="111" y="180"/>
                      </a:cubicBezTo>
                      <a:cubicBezTo>
                        <a:pt x="139" y="179"/>
                        <a:pt x="152" y="186"/>
                        <a:pt x="175" y="186"/>
                      </a:cubicBezTo>
                      <a:cubicBezTo>
                        <a:pt x="198" y="186"/>
                        <a:pt x="235" y="181"/>
                        <a:pt x="251" y="180"/>
                      </a:cubicBezTo>
                      <a:close/>
                    </a:path>
                  </a:pathLst>
                </a:custGeom>
                <a:solidFill>
                  <a:srgbClr val="73F17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9" name="Freeform 71"/>
                <p:cNvSpPr>
                  <a:spLocks/>
                </p:cNvSpPr>
                <p:nvPr/>
              </p:nvSpPr>
              <p:spPr bwMode="auto">
                <a:xfrm>
                  <a:off x="353" y="1834"/>
                  <a:ext cx="278" cy="98"/>
                </a:xfrm>
                <a:custGeom>
                  <a:avLst/>
                  <a:gdLst>
                    <a:gd name="T0" fmla="*/ 278 w 278"/>
                    <a:gd name="T1" fmla="*/ 18 h 98"/>
                    <a:gd name="T2" fmla="*/ 236 w 278"/>
                    <a:gd name="T3" fmla="*/ 0 h 98"/>
                    <a:gd name="T4" fmla="*/ 180 w 278"/>
                    <a:gd name="T5" fmla="*/ 8 h 98"/>
                    <a:gd name="T6" fmla="*/ 144 w 278"/>
                    <a:gd name="T7" fmla="*/ 30 h 98"/>
                    <a:gd name="T8" fmla="*/ 76 w 278"/>
                    <a:gd name="T9" fmla="*/ 62 h 98"/>
                    <a:gd name="T10" fmla="*/ 18 w 278"/>
                    <a:gd name="T11" fmla="*/ 98 h 98"/>
                    <a:gd name="T12" fmla="*/ 0 w 278"/>
                    <a:gd name="T13" fmla="*/ 94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8"/>
                    <a:gd name="T22" fmla="*/ 0 h 98"/>
                    <a:gd name="T23" fmla="*/ 278 w 278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8" h="98">
                      <a:moveTo>
                        <a:pt x="278" y="18"/>
                      </a:moveTo>
                      <a:cubicBezTo>
                        <a:pt x="263" y="13"/>
                        <a:pt x="250" y="5"/>
                        <a:pt x="236" y="0"/>
                      </a:cubicBezTo>
                      <a:cubicBezTo>
                        <a:pt x="220" y="1"/>
                        <a:pt x="196" y="0"/>
                        <a:pt x="180" y="8"/>
                      </a:cubicBezTo>
                      <a:cubicBezTo>
                        <a:pt x="168" y="14"/>
                        <a:pt x="156" y="26"/>
                        <a:pt x="144" y="30"/>
                      </a:cubicBezTo>
                      <a:cubicBezTo>
                        <a:pt x="127" y="47"/>
                        <a:pt x="98" y="55"/>
                        <a:pt x="76" y="62"/>
                      </a:cubicBezTo>
                      <a:cubicBezTo>
                        <a:pt x="62" y="83"/>
                        <a:pt x="37" y="85"/>
                        <a:pt x="18" y="98"/>
                      </a:cubicBezTo>
                      <a:cubicBezTo>
                        <a:pt x="12" y="97"/>
                        <a:pt x="0" y="94"/>
                        <a:pt x="0" y="94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0" name="Freeform 72"/>
                <p:cNvSpPr>
                  <a:spLocks/>
                </p:cNvSpPr>
                <p:nvPr/>
              </p:nvSpPr>
              <p:spPr bwMode="auto">
                <a:xfrm>
                  <a:off x="361" y="1934"/>
                  <a:ext cx="6" cy="16"/>
                </a:xfrm>
                <a:custGeom>
                  <a:avLst/>
                  <a:gdLst>
                    <a:gd name="T0" fmla="*/ 6 w 6"/>
                    <a:gd name="T1" fmla="*/ 0 h 16"/>
                    <a:gd name="T2" fmla="*/ 0 w 6"/>
                    <a:gd name="T3" fmla="*/ 16 h 16"/>
                    <a:gd name="T4" fmla="*/ 0 60000 65536"/>
                    <a:gd name="T5" fmla="*/ 0 60000 65536"/>
                    <a:gd name="T6" fmla="*/ 0 w 6"/>
                    <a:gd name="T7" fmla="*/ 0 h 16"/>
                    <a:gd name="T8" fmla="*/ 6 w 6"/>
                    <a:gd name="T9" fmla="*/ 16 h 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" h="16">
                      <a:moveTo>
                        <a:pt x="6" y="0"/>
                      </a:moveTo>
                      <a:cubicBezTo>
                        <a:pt x="5" y="6"/>
                        <a:pt x="0" y="16"/>
                        <a:pt x="0" y="16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1" name="Freeform 73"/>
                <p:cNvSpPr>
                  <a:spLocks/>
                </p:cNvSpPr>
                <p:nvPr/>
              </p:nvSpPr>
              <p:spPr bwMode="auto">
                <a:xfrm>
                  <a:off x="375" y="1896"/>
                  <a:ext cx="50" cy="4"/>
                </a:xfrm>
                <a:custGeom>
                  <a:avLst/>
                  <a:gdLst>
                    <a:gd name="T0" fmla="*/ 50 w 50"/>
                    <a:gd name="T1" fmla="*/ 4 h 4"/>
                    <a:gd name="T2" fmla="*/ 0 w 50"/>
                    <a:gd name="T3" fmla="*/ 0 h 4"/>
                    <a:gd name="T4" fmla="*/ 0 60000 65536"/>
                    <a:gd name="T5" fmla="*/ 0 60000 65536"/>
                    <a:gd name="T6" fmla="*/ 0 w 50"/>
                    <a:gd name="T7" fmla="*/ 0 h 4"/>
                    <a:gd name="T8" fmla="*/ 50 w 50"/>
                    <a:gd name="T9" fmla="*/ 4 h 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0" h="4">
                      <a:moveTo>
                        <a:pt x="50" y="4"/>
                      </a:moveTo>
                      <a:cubicBezTo>
                        <a:pt x="32" y="2"/>
                        <a:pt x="18" y="0"/>
                        <a:pt x="0" y="0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2" name="Freeform 74"/>
                <p:cNvSpPr>
                  <a:spLocks/>
                </p:cNvSpPr>
                <p:nvPr/>
              </p:nvSpPr>
              <p:spPr bwMode="auto">
                <a:xfrm>
                  <a:off x="383" y="1878"/>
                  <a:ext cx="10" cy="18"/>
                </a:xfrm>
                <a:custGeom>
                  <a:avLst/>
                  <a:gdLst>
                    <a:gd name="T0" fmla="*/ 10 w 10"/>
                    <a:gd name="T1" fmla="*/ 18 h 18"/>
                    <a:gd name="T2" fmla="*/ 0 w 10"/>
                    <a:gd name="T3" fmla="*/ 0 h 18"/>
                    <a:gd name="T4" fmla="*/ 0 60000 65536"/>
                    <a:gd name="T5" fmla="*/ 0 60000 65536"/>
                    <a:gd name="T6" fmla="*/ 0 w 10"/>
                    <a:gd name="T7" fmla="*/ 0 h 18"/>
                    <a:gd name="T8" fmla="*/ 10 w 10"/>
                    <a:gd name="T9" fmla="*/ 18 h 1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0" h="18">
                      <a:moveTo>
                        <a:pt x="10" y="18"/>
                      </a:moveTo>
                      <a:cubicBezTo>
                        <a:pt x="8" y="10"/>
                        <a:pt x="6" y="6"/>
                        <a:pt x="0" y="0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3" name="Freeform 75"/>
                <p:cNvSpPr>
                  <a:spLocks/>
                </p:cNvSpPr>
                <p:nvPr/>
              </p:nvSpPr>
              <p:spPr bwMode="auto">
                <a:xfrm>
                  <a:off x="423" y="1852"/>
                  <a:ext cx="68" cy="16"/>
                </a:xfrm>
                <a:custGeom>
                  <a:avLst/>
                  <a:gdLst>
                    <a:gd name="T0" fmla="*/ 68 w 68"/>
                    <a:gd name="T1" fmla="*/ 16 h 16"/>
                    <a:gd name="T2" fmla="*/ 0 w 68"/>
                    <a:gd name="T3" fmla="*/ 0 h 16"/>
                    <a:gd name="T4" fmla="*/ 0 60000 65536"/>
                    <a:gd name="T5" fmla="*/ 0 60000 65536"/>
                    <a:gd name="T6" fmla="*/ 0 w 68"/>
                    <a:gd name="T7" fmla="*/ 0 h 16"/>
                    <a:gd name="T8" fmla="*/ 68 w 68"/>
                    <a:gd name="T9" fmla="*/ 16 h 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8" h="16">
                      <a:moveTo>
                        <a:pt x="68" y="16"/>
                      </a:moveTo>
                      <a:cubicBezTo>
                        <a:pt x="44" y="11"/>
                        <a:pt x="25" y="0"/>
                        <a:pt x="0" y="0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4" name="Freeform 76"/>
                <p:cNvSpPr>
                  <a:spLocks/>
                </p:cNvSpPr>
                <p:nvPr/>
              </p:nvSpPr>
              <p:spPr bwMode="auto">
                <a:xfrm>
                  <a:off x="435" y="1824"/>
                  <a:ext cx="18" cy="32"/>
                </a:xfrm>
                <a:custGeom>
                  <a:avLst/>
                  <a:gdLst>
                    <a:gd name="T0" fmla="*/ 18 w 18"/>
                    <a:gd name="T1" fmla="*/ 32 h 32"/>
                    <a:gd name="T2" fmla="*/ 0 w 18"/>
                    <a:gd name="T3" fmla="*/ 0 h 32"/>
                    <a:gd name="T4" fmla="*/ 0 60000 65536"/>
                    <a:gd name="T5" fmla="*/ 0 60000 65536"/>
                    <a:gd name="T6" fmla="*/ 0 w 18"/>
                    <a:gd name="T7" fmla="*/ 0 h 32"/>
                    <a:gd name="T8" fmla="*/ 18 w 18"/>
                    <a:gd name="T9" fmla="*/ 32 h 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8" h="32">
                      <a:moveTo>
                        <a:pt x="18" y="32"/>
                      </a:moveTo>
                      <a:cubicBezTo>
                        <a:pt x="11" y="22"/>
                        <a:pt x="9" y="9"/>
                        <a:pt x="0" y="0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5" name="Freeform 77"/>
                <p:cNvSpPr>
                  <a:spLocks/>
                </p:cNvSpPr>
                <p:nvPr/>
              </p:nvSpPr>
              <p:spPr bwMode="auto">
                <a:xfrm>
                  <a:off x="483" y="1816"/>
                  <a:ext cx="64" cy="20"/>
                </a:xfrm>
                <a:custGeom>
                  <a:avLst/>
                  <a:gdLst>
                    <a:gd name="T0" fmla="*/ 64 w 64"/>
                    <a:gd name="T1" fmla="*/ 20 h 20"/>
                    <a:gd name="T2" fmla="*/ 0 w 64"/>
                    <a:gd name="T3" fmla="*/ 0 h 20"/>
                    <a:gd name="T4" fmla="*/ 0 60000 65536"/>
                    <a:gd name="T5" fmla="*/ 0 60000 65536"/>
                    <a:gd name="T6" fmla="*/ 0 w 64"/>
                    <a:gd name="T7" fmla="*/ 0 h 20"/>
                    <a:gd name="T8" fmla="*/ 64 w 64"/>
                    <a:gd name="T9" fmla="*/ 20 h 2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4" h="20">
                      <a:moveTo>
                        <a:pt x="64" y="20"/>
                      </a:moveTo>
                      <a:cubicBezTo>
                        <a:pt x="41" y="16"/>
                        <a:pt x="20" y="10"/>
                        <a:pt x="0" y="0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6" name="Freeform 78"/>
                <p:cNvSpPr>
                  <a:spLocks/>
                </p:cNvSpPr>
                <p:nvPr/>
              </p:nvSpPr>
              <p:spPr bwMode="auto">
                <a:xfrm>
                  <a:off x="485" y="1796"/>
                  <a:ext cx="6" cy="22"/>
                </a:xfrm>
                <a:custGeom>
                  <a:avLst/>
                  <a:gdLst>
                    <a:gd name="T0" fmla="*/ 6 w 6"/>
                    <a:gd name="T1" fmla="*/ 22 h 22"/>
                    <a:gd name="T2" fmla="*/ 0 w 6"/>
                    <a:gd name="T3" fmla="*/ 0 h 22"/>
                    <a:gd name="T4" fmla="*/ 0 60000 65536"/>
                    <a:gd name="T5" fmla="*/ 0 60000 65536"/>
                    <a:gd name="T6" fmla="*/ 0 w 6"/>
                    <a:gd name="T7" fmla="*/ 0 h 22"/>
                    <a:gd name="T8" fmla="*/ 6 w 6"/>
                    <a:gd name="T9" fmla="*/ 22 h 2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" h="22">
                      <a:moveTo>
                        <a:pt x="6" y="22"/>
                      </a:moveTo>
                      <a:cubicBezTo>
                        <a:pt x="5" y="15"/>
                        <a:pt x="0" y="0"/>
                        <a:pt x="0" y="0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7" name="Freeform 79"/>
                <p:cNvSpPr>
                  <a:spLocks/>
                </p:cNvSpPr>
                <p:nvPr/>
              </p:nvSpPr>
              <p:spPr bwMode="auto">
                <a:xfrm>
                  <a:off x="467" y="1820"/>
                  <a:ext cx="26" cy="8"/>
                </a:xfrm>
                <a:custGeom>
                  <a:avLst/>
                  <a:gdLst>
                    <a:gd name="T0" fmla="*/ 26 w 26"/>
                    <a:gd name="T1" fmla="*/ 0 h 8"/>
                    <a:gd name="T2" fmla="*/ 0 w 26"/>
                    <a:gd name="T3" fmla="*/ 8 h 8"/>
                    <a:gd name="T4" fmla="*/ 0 60000 65536"/>
                    <a:gd name="T5" fmla="*/ 0 60000 65536"/>
                    <a:gd name="T6" fmla="*/ 0 w 26"/>
                    <a:gd name="T7" fmla="*/ 0 h 8"/>
                    <a:gd name="T8" fmla="*/ 26 w 26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6" h="8">
                      <a:moveTo>
                        <a:pt x="26" y="0"/>
                      </a:moveTo>
                      <a:cubicBezTo>
                        <a:pt x="17" y="3"/>
                        <a:pt x="8" y="4"/>
                        <a:pt x="0" y="8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8" name="Freeform 80"/>
                <p:cNvSpPr>
                  <a:spLocks/>
                </p:cNvSpPr>
                <p:nvPr/>
              </p:nvSpPr>
              <p:spPr bwMode="auto">
                <a:xfrm>
                  <a:off x="525" y="1804"/>
                  <a:ext cx="24" cy="32"/>
                </a:xfrm>
                <a:custGeom>
                  <a:avLst/>
                  <a:gdLst>
                    <a:gd name="T0" fmla="*/ 24 w 24"/>
                    <a:gd name="T1" fmla="*/ 32 h 32"/>
                    <a:gd name="T2" fmla="*/ 10 w 24"/>
                    <a:gd name="T3" fmla="*/ 10 h 32"/>
                    <a:gd name="T4" fmla="*/ 0 w 24"/>
                    <a:gd name="T5" fmla="*/ 0 h 32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32"/>
                    <a:gd name="T11" fmla="*/ 24 w 24"/>
                    <a:gd name="T12" fmla="*/ 32 h 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32">
                      <a:moveTo>
                        <a:pt x="24" y="32"/>
                      </a:moveTo>
                      <a:cubicBezTo>
                        <a:pt x="20" y="21"/>
                        <a:pt x="20" y="16"/>
                        <a:pt x="10" y="10"/>
                      </a:cubicBezTo>
                      <a:cubicBezTo>
                        <a:pt x="8" y="7"/>
                        <a:pt x="0" y="2"/>
                        <a:pt x="0" y="0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9" name="Freeform 81"/>
                <p:cNvSpPr>
                  <a:spLocks/>
                </p:cNvSpPr>
                <p:nvPr/>
              </p:nvSpPr>
              <p:spPr bwMode="auto">
                <a:xfrm>
                  <a:off x="507" y="1810"/>
                  <a:ext cx="20" cy="1"/>
                </a:xfrm>
                <a:custGeom>
                  <a:avLst/>
                  <a:gdLst>
                    <a:gd name="T0" fmla="*/ 20 w 20"/>
                    <a:gd name="T1" fmla="*/ 0 h 1"/>
                    <a:gd name="T2" fmla="*/ 0 w 20"/>
                    <a:gd name="T3" fmla="*/ 0 h 1"/>
                    <a:gd name="T4" fmla="*/ 0 60000 65536"/>
                    <a:gd name="T5" fmla="*/ 0 60000 65536"/>
                    <a:gd name="T6" fmla="*/ 0 w 20"/>
                    <a:gd name="T7" fmla="*/ 0 h 1"/>
                    <a:gd name="T8" fmla="*/ 20 w 20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" h="1">
                      <a:moveTo>
                        <a:pt x="20" y="0"/>
                      </a:moveTo>
                      <a:cubicBezTo>
                        <a:pt x="13" y="0"/>
                        <a:pt x="7" y="0"/>
                        <a:pt x="0" y="0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0" name="Freeform 82"/>
                <p:cNvSpPr>
                  <a:spLocks/>
                </p:cNvSpPr>
                <p:nvPr/>
              </p:nvSpPr>
              <p:spPr bwMode="auto">
                <a:xfrm>
                  <a:off x="397" y="1912"/>
                  <a:ext cx="12" cy="38"/>
                </a:xfrm>
                <a:custGeom>
                  <a:avLst/>
                  <a:gdLst>
                    <a:gd name="T0" fmla="*/ 12 w 12"/>
                    <a:gd name="T1" fmla="*/ 0 h 38"/>
                    <a:gd name="T2" fmla="*/ 0 w 12"/>
                    <a:gd name="T3" fmla="*/ 38 h 38"/>
                    <a:gd name="T4" fmla="*/ 0 60000 65536"/>
                    <a:gd name="T5" fmla="*/ 0 60000 65536"/>
                    <a:gd name="T6" fmla="*/ 0 w 12"/>
                    <a:gd name="T7" fmla="*/ 0 h 38"/>
                    <a:gd name="T8" fmla="*/ 12 w 12"/>
                    <a:gd name="T9" fmla="*/ 38 h 3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" h="38">
                      <a:moveTo>
                        <a:pt x="12" y="0"/>
                      </a:moveTo>
                      <a:cubicBezTo>
                        <a:pt x="8" y="11"/>
                        <a:pt x="0" y="27"/>
                        <a:pt x="0" y="38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1" name="Freeform 83"/>
                <p:cNvSpPr>
                  <a:spLocks/>
                </p:cNvSpPr>
                <p:nvPr/>
              </p:nvSpPr>
              <p:spPr bwMode="auto">
                <a:xfrm>
                  <a:off x="401" y="1930"/>
                  <a:ext cx="14" cy="18"/>
                </a:xfrm>
                <a:custGeom>
                  <a:avLst/>
                  <a:gdLst>
                    <a:gd name="T0" fmla="*/ 0 w 14"/>
                    <a:gd name="T1" fmla="*/ 0 h 18"/>
                    <a:gd name="T2" fmla="*/ 14 w 14"/>
                    <a:gd name="T3" fmla="*/ 18 h 18"/>
                    <a:gd name="T4" fmla="*/ 0 60000 65536"/>
                    <a:gd name="T5" fmla="*/ 0 60000 65536"/>
                    <a:gd name="T6" fmla="*/ 0 w 14"/>
                    <a:gd name="T7" fmla="*/ 0 h 18"/>
                    <a:gd name="T8" fmla="*/ 14 w 14"/>
                    <a:gd name="T9" fmla="*/ 18 h 1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4" h="18">
                      <a:moveTo>
                        <a:pt x="0" y="0"/>
                      </a:moveTo>
                      <a:cubicBezTo>
                        <a:pt x="5" y="8"/>
                        <a:pt x="8" y="12"/>
                        <a:pt x="14" y="18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2" name="Freeform 84"/>
                <p:cNvSpPr>
                  <a:spLocks/>
                </p:cNvSpPr>
                <p:nvPr/>
              </p:nvSpPr>
              <p:spPr bwMode="auto">
                <a:xfrm>
                  <a:off x="467" y="1882"/>
                  <a:ext cx="6" cy="46"/>
                </a:xfrm>
                <a:custGeom>
                  <a:avLst/>
                  <a:gdLst>
                    <a:gd name="T0" fmla="*/ 6 w 6"/>
                    <a:gd name="T1" fmla="*/ 0 h 46"/>
                    <a:gd name="T2" fmla="*/ 0 w 6"/>
                    <a:gd name="T3" fmla="*/ 46 h 46"/>
                    <a:gd name="T4" fmla="*/ 0 60000 65536"/>
                    <a:gd name="T5" fmla="*/ 0 60000 65536"/>
                    <a:gd name="T6" fmla="*/ 0 w 6"/>
                    <a:gd name="T7" fmla="*/ 0 h 46"/>
                    <a:gd name="T8" fmla="*/ 6 w 6"/>
                    <a:gd name="T9" fmla="*/ 46 h 4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" h="46">
                      <a:moveTo>
                        <a:pt x="6" y="0"/>
                      </a:moveTo>
                      <a:cubicBezTo>
                        <a:pt x="1" y="15"/>
                        <a:pt x="0" y="30"/>
                        <a:pt x="0" y="46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3" name="Freeform 85"/>
                <p:cNvSpPr>
                  <a:spLocks/>
                </p:cNvSpPr>
                <p:nvPr/>
              </p:nvSpPr>
              <p:spPr bwMode="auto">
                <a:xfrm>
                  <a:off x="467" y="1918"/>
                  <a:ext cx="26" cy="28"/>
                </a:xfrm>
                <a:custGeom>
                  <a:avLst/>
                  <a:gdLst>
                    <a:gd name="T0" fmla="*/ 0 w 26"/>
                    <a:gd name="T1" fmla="*/ 0 h 28"/>
                    <a:gd name="T2" fmla="*/ 18 w 26"/>
                    <a:gd name="T3" fmla="*/ 24 h 28"/>
                    <a:gd name="T4" fmla="*/ 24 w 26"/>
                    <a:gd name="T5" fmla="*/ 26 h 28"/>
                    <a:gd name="T6" fmla="*/ 26 w 26"/>
                    <a:gd name="T7" fmla="*/ 28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"/>
                    <a:gd name="T13" fmla="*/ 0 h 28"/>
                    <a:gd name="T14" fmla="*/ 26 w 26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" h="28">
                      <a:moveTo>
                        <a:pt x="0" y="0"/>
                      </a:moveTo>
                      <a:cubicBezTo>
                        <a:pt x="7" y="7"/>
                        <a:pt x="10" y="18"/>
                        <a:pt x="18" y="24"/>
                      </a:cubicBezTo>
                      <a:cubicBezTo>
                        <a:pt x="20" y="25"/>
                        <a:pt x="22" y="25"/>
                        <a:pt x="24" y="26"/>
                      </a:cubicBezTo>
                      <a:cubicBezTo>
                        <a:pt x="25" y="26"/>
                        <a:pt x="25" y="27"/>
                        <a:pt x="26" y="28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4" name="Freeform 86"/>
                <p:cNvSpPr>
                  <a:spLocks/>
                </p:cNvSpPr>
                <p:nvPr/>
              </p:nvSpPr>
              <p:spPr bwMode="auto">
                <a:xfrm>
                  <a:off x="436" y="1902"/>
                  <a:ext cx="29" cy="34"/>
                </a:xfrm>
                <a:custGeom>
                  <a:avLst/>
                  <a:gdLst>
                    <a:gd name="T0" fmla="*/ 29 w 29"/>
                    <a:gd name="T1" fmla="*/ 0 h 34"/>
                    <a:gd name="T2" fmla="*/ 3 w 29"/>
                    <a:gd name="T3" fmla="*/ 20 h 34"/>
                    <a:gd name="T4" fmla="*/ 1 w 29"/>
                    <a:gd name="T5" fmla="*/ 34 h 3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34"/>
                    <a:gd name="T11" fmla="*/ 29 w 29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34">
                      <a:moveTo>
                        <a:pt x="29" y="0"/>
                      </a:moveTo>
                      <a:cubicBezTo>
                        <a:pt x="20" y="7"/>
                        <a:pt x="12" y="14"/>
                        <a:pt x="3" y="20"/>
                      </a:cubicBezTo>
                      <a:cubicBezTo>
                        <a:pt x="0" y="29"/>
                        <a:pt x="1" y="24"/>
                        <a:pt x="1" y="34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5" name="Freeform 87"/>
                <p:cNvSpPr>
                  <a:spLocks/>
                </p:cNvSpPr>
                <p:nvPr/>
              </p:nvSpPr>
              <p:spPr bwMode="auto">
                <a:xfrm>
                  <a:off x="515" y="1844"/>
                  <a:ext cx="14" cy="56"/>
                </a:xfrm>
                <a:custGeom>
                  <a:avLst/>
                  <a:gdLst>
                    <a:gd name="T0" fmla="*/ 14 w 14"/>
                    <a:gd name="T1" fmla="*/ 0 h 56"/>
                    <a:gd name="T2" fmla="*/ 0 w 14"/>
                    <a:gd name="T3" fmla="*/ 56 h 56"/>
                    <a:gd name="T4" fmla="*/ 0 60000 65536"/>
                    <a:gd name="T5" fmla="*/ 0 60000 65536"/>
                    <a:gd name="T6" fmla="*/ 0 w 14"/>
                    <a:gd name="T7" fmla="*/ 0 h 56"/>
                    <a:gd name="T8" fmla="*/ 14 w 14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4" h="56">
                      <a:moveTo>
                        <a:pt x="14" y="0"/>
                      </a:moveTo>
                      <a:cubicBezTo>
                        <a:pt x="8" y="19"/>
                        <a:pt x="0" y="35"/>
                        <a:pt x="0" y="56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6" name="Freeform 88"/>
                <p:cNvSpPr>
                  <a:spLocks/>
                </p:cNvSpPr>
                <p:nvPr/>
              </p:nvSpPr>
              <p:spPr bwMode="auto">
                <a:xfrm>
                  <a:off x="523" y="1876"/>
                  <a:ext cx="16" cy="28"/>
                </a:xfrm>
                <a:custGeom>
                  <a:avLst/>
                  <a:gdLst>
                    <a:gd name="T0" fmla="*/ 0 w 16"/>
                    <a:gd name="T1" fmla="*/ 0 h 28"/>
                    <a:gd name="T2" fmla="*/ 16 w 16"/>
                    <a:gd name="T3" fmla="*/ 28 h 28"/>
                    <a:gd name="T4" fmla="*/ 0 60000 65536"/>
                    <a:gd name="T5" fmla="*/ 0 60000 65536"/>
                    <a:gd name="T6" fmla="*/ 0 w 16"/>
                    <a:gd name="T7" fmla="*/ 0 h 28"/>
                    <a:gd name="T8" fmla="*/ 16 w 16"/>
                    <a:gd name="T9" fmla="*/ 28 h 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" h="28">
                      <a:moveTo>
                        <a:pt x="0" y="0"/>
                      </a:moveTo>
                      <a:cubicBezTo>
                        <a:pt x="3" y="10"/>
                        <a:pt x="9" y="21"/>
                        <a:pt x="16" y="28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71" name="Group 89"/>
              <p:cNvGrpSpPr>
                <a:grpSpLocks/>
              </p:cNvGrpSpPr>
              <p:nvPr/>
            </p:nvGrpSpPr>
            <p:grpSpPr bwMode="auto">
              <a:xfrm flipH="1">
                <a:off x="448" y="1730"/>
                <a:ext cx="343" cy="198"/>
                <a:chOff x="288" y="1776"/>
                <a:chExt cx="343" cy="198"/>
              </a:xfrm>
            </p:grpSpPr>
            <p:sp>
              <p:nvSpPr>
                <p:cNvPr id="14609" name="Freeform 90"/>
                <p:cNvSpPr>
                  <a:spLocks/>
                </p:cNvSpPr>
                <p:nvPr/>
              </p:nvSpPr>
              <p:spPr bwMode="auto">
                <a:xfrm>
                  <a:off x="288" y="1776"/>
                  <a:ext cx="313" cy="198"/>
                </a:xfrm>
                <a:custGeom>
                  <a:avLst/>
                  <a:gdLst>
                    <a:gd name="T0" fmla="*/ 251 w 313"/>
                    <a:gd name="T1" fmla="*/ 180 h 198"/>
                    <a:gd name="T2" fmla="*/ 297 w 313"/>
                    <a:gd name="T3" fmla="*/ 144 h 198"/>
                    <a:gd name="T4" fmla="*/ 297 w 313"/>
                    <a:gd name="T5" fmla="*/ 48 h 198"/>
                    <a:gd name="T6" fmla="*/ 201 w 313"/>
                    <a:gd name="T7" fmla="*/ 0 h 198"/>
                    <a:gd name="T8" fmla="*/ 105 w 313"/>
                    <a:gd name="T9" fmla="*/ 48 h 198"/>
                    <a:gd name="T10" fmla="*/ 57 w 313"/>
                    <a:gd name="T11" fmla="*/ 144 h 198"/>
                    <a:gd name="T12" fmla="*/ 9 w 313"/>
                    <a:gd name="T13" fmla="*/ 192 h 198"/>
                    <a:gd name="T14" fmla="*/ 111 w 313"/>
                    <a:gd name="T15" fmla="*/ 180 h 198"/>
                    <a:gd name="T16" fmla="*/ 175 w 313"/>
                    <a:gd name="T17" fmla="*/ 186 h 198"/>
                    <a:gd name="T18" fmla="*/ 251 w 313"/>
                    <a:gd name="T19" fmla="*/ 180 h 1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3"/>
                    <a:gd name="T31" fmla="*/ 0 h 198"/>
                    <a:gd name="T32" fmla="*/ 313 w 313"/>
                    <a:gd name="T33" fmla="*/ 198 h 1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3" h="198">
                      <a:moveTo>
                        <a:pt x="251" y="180"/>
                      </a:moveTo>
                      <a:cubicBezTo>
                        <a:pt x="275" y="172"/>
                        <a:pt x="289" y="166"/>
                        <a:pt x="297" y="144"/>
                      </a:cubicBezTo>
                      <a:cubicBezTo>
                        <a:pt x="305" y="122"/>
                        <a:pt x="313" y="72"/>
                        <a:pt x="297" y="48"/>
                      </a:cubicBezTo>
                      <a:cubicBezTo>
                        <a:pt x="281" y="24"/>
                        <a:pt x="233" y="0"/>
                        <a:pt x="201" y="0"/>
                      </a:cubicBezTo>
                      <a:cubicBezTo>
                        <a:pt x="169" y="0"/>
                        <a:pt x="129" y="24"/>
                        <a:pt x="105" y="48"/>
                      </a:cubicBezTo>
                      <a:cubicBezTo>
                        <a:pt x="81" y="72"/>
                        <a:pt x="73" y="120"/>
                        <a:pt x="57" y="144"/>
                      </a:cubicBezTo>
                      <a:cubicBezTo>
                        <a:pt x="41" y="168"/>
                        <a:pt x="0" y="186"/>
                        <a:pt x="9" y="192"/>
                      </a:cubicBezTo>
                      <a:cubicBezTo>
                        <a:pt x="18" y="198"/>
                        <a:pt x="83" y="181"/>
                        <a:pt x="111" y="180"/>
                      </a:cubicBezTo>
                      <a:cubicBezTo>
                        <a:pt x="139" y="179"/>
                        <a:pt x="152" y="186"/>
                        <a:pt x="175" y="186"/>
                      </a:cubicBezTo>
                      <a:cubicBezTo>
                        <a:pt x="198" y="186"/>
                        <a:pt x="235" y="181"/>
                        <a:pt x="251" y="180"/>
                      </a:cubicBezTo>
                      <a:close/>
                    </a:path>
                  </a:pathLst>
                </a:custGeom>
                <a:solidFill>
                  <a:srgbClr val="73F17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0" name="Freeform 91"/>
                <p:cNvSpPr>
                  <a:spLocks/>
                </p:cNvSpPr>
                <p:nvPr/>
              </p:nvSpPr>
              <p:spPr bwMode="auto">
                <a:xfrm>
                  <a:off x="353" y="1834"/>
                  <a:ext cx="278" cy="98"/>
                </a:xfrm>
                <a:custGeom>
                  <a:avLst/>
                  <a:gdLst>
                    <a:gd name="T0" fmla="*/ 278 w 278"/>
                    <a:gd name="T1" fmla="*/ 18 h 98"/>
                    <a:gd name="T2" fmla="*/ 236 w 278"/>
                    <a:gd name="T3" fmla="*/ 0 h 98"/>
                    <a:gd name="T4" fmla="*/ 180 w 278"/>
                    <a:gd name="T5" fmla="*/ 8 h 98"/>
                    <a:gd name="T6" fmla="*/ 144 w 278"/>
                    <a:gd name="T7" fmla="*/ 30 h 98"/>
                    <a:gd name="T8" fmla="*/ 76 w 278"/>
                    <a:gd name="T9" fmla="*/ 62 h 98"/>
                    <a:gd name="T10" fmla="*/ 18 w 278"/>
                    <a:gd name="T11" fmla="*/ 98 h 98"/>
                    <a:gd name="T12" fmla="*/ 0 w 278"/>
                    <a:gd name="T13" fmla="*/ 94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8"/>
                    <a:gd name="T22" fmla="*/ 0 h 98"/>
                    <a:gd name="T23" fmla="*/ 278 w 278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8" h="98">
                      <a:moveTo>
                        <a:pt x="278" y="18"/>
                      </a:moveTo>
                      <a:cubicBezTo>
                        <a:pt x="263" y="13"/>
                        <a:pt x="250" y="5"/>
                        <a:pt x="236" y="0"/>
                      </a:cubicBezTo>
                      <a:cubicBezTo>
                        <a:pt x="220" y="1"/>
                        <a:pt x="196" y="0"/>
                        <a:pt x="180" y="8"/>
                      </a:cubicBezTo>
                      <a:cubicBezTo>
                        <a:pt x="168" y="14"/>
                        <a:pt x="156" y="26"/>
                        <a:pt x="144" y="30"/>
                      </a:cubicBezTo>
                      <a:cubicBezTo>
                        <a:pt x="127" y="47"/>
                        <a:pt x="98" y="55"/>
                        <a:pt x="76" y="62"/>
                      </a:cubicBezTo>
                      <a:cubicBezTo>
                        <a:pt x="62" y="83"/>
                        <a:pt x="37" y="85"/>
                        <a:pt x="18" y="98"/>
                      </a:cubicBezTo>
                      <a:cubicBezTo>
                        <a:pt x="12" y="97"/>
                        <a:pt x="0" y="94"/>
                        <a:pt x="0" y="94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1" name="Freeform 92"/>
                <p:cNvSpPr>
                  <a:spLocks/>
                </p:cNvSpPr>
                <p:nvPr/>
              </p:nvSpPr>
              <p:spPr bwMode="auto">
                <a:xfrm>
                  <a:off x="361" y="1934"/>
                  <a:ext cx="6" cy="16"/>
                </a:xfrm>
                <a:custGeom>
                  <a:avLst/>
                  <a:gdLst>
                    <a:gd name="T0" fmla="*/ 6 w 6"/>
                    <a:gd name="T1" fmla="*/ 0 h 16"/>
                    <a:gd name="T2" fmla="*/ 0 w 6"/>
                    <a:gd name="T3" fmla="*/ 16 h 16"/>
                    <a:gd name="T4" fmla="*/ 0 60000 65536"/>
                    <a:gd name="T5" fmla="*/ 0 60000 65536"/>
                    <a:gd name="T6" fmla="*/ 0 w 6"/>
                    <a:gd name="T7" fmla="*/ 0 h 16"/>
                    <a:gd name="T8" fmla="*/ 6 w 6"/>
                    <a:gd name="T9" fmla="*/ 16 h 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" h="16">
                      <a:moveTo>
                        <a:pt x="6" y="0"/>
                      </a:moveTo>
                      <a:cubicBezTo>
                        <a:pt x="5" y="6"/>
                        <a:pt x="0" y="16"/>
                        <a:pt x="0" y="16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2" name="Freeform 93"/>
                <p:cNvSpPr>
                  <a:spLocks/>
                </p:cNvSpPr>
                <p:nvPr/>
              </p:nvSpPr>
              <p:spPr bwMode="auto">
                <a:xfrm>
                  <a:off x="375" y="1896"/>
                  <a:ext cx="50" cy="4"/>
                </a:xfrm>
                <a:custGeom>
                  <a:avLst/>
                  <a:gdLst>
                    <a:gd name="T0" fmla="*/ 50 w 50"/>
                    <a:gd name="T1" fmla="*/ 4 h 4"/>
                    <a:gd name="T2" fmla="*/ 0 w 50"/>
                    <a:gd name="T3" fmla="*/ 0 h 4"/>
                    <a:gd name="T4" fmla="*/ 0 60000 65536"/>
                    <a:gd name="T5" fmla="*/ 0 60000 65536"/>
                    <a:gd name="T6" fmla="*/ 0 w 50"/>
                    <a:gd name="T7" fmla="*/ 0 h 4"/>
                    <a:gd name="T8" fmla="*/ 50 w 50"/>
                    <a:gd name="T9" fmla="*/ 4 h 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0" h="4">
                      <a:moveTo>
                        <a:pt x="50" y="4"/>
                      </a:moveTo>
                      <a:cubicBezTo>
                        <a:pt x="32" y="2"/>
                        <a:pt x="18" y="0"/>
                        <a:pt x="0" y="0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3" name="Freeform 94"/>
                <p:cNvSpPr>
                  <a:spLocks/>
                </p:cNvSpPr>
                <p:nvPr/>
              </p:nvSpPr>
              <p:spPr bwMode="auto">
                <a:xfrm>
                  <a:off x="383" y="1878"/>
                  <a:ext cx="10" cy="18"/>
                </a:xfrm>
                <a:custGeom>
                  <a:avLst/>
                  <a:gdLst>
                    <a:gd name="T0" fmla="*/ 10 w 10"/>
                    <a:gd name="T1" fmla="*/ 18 h 18"/>
                    <a:gd name="T2" fmla="*/ 0 w 10"/>
                    <a:gd name="T3" fmla="*/ 0 h 18"/>
                    <a:gd name="T4" fmla="*/ 0 60000 65536"/>
                    <a:gd name="T5" fmla="*/ 0 60000 65536"/>
                    <a:gd name="T6" fmla="*/ 0 w 10"/>
                    <a:gd name="T7" fmla="*/ 0 h 18"/>
                    <a:gd name="T8" fmla="*/ 10 w 10"/>
                    <a:gd name="T9" fmla="*/ 18 h 1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0" h="18">
                      <a:moveTo>
                        <a:pt x="10" y="18"/>
                      </a:moveTo>
                      <a:cubicBezTo>
                        <a:pt x="8" y="10"/>
                        <a:pt x="6" y="6"/>
                        <a:pt x="0" y="0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4" name="Freeform 95"/>
                <p:cNvSpPr>
                  <a:spLocks/>
                </p:cNvSpPr>
                <p:nvPr/>
              </p:nvSpPr>
              <p:spPr bwMode="auto">
                <a:xfrm>
                  <a:off x="423" y="1852"/>
                  <a:ext cx="68" cy="16"/>
                </a:xfrm>
                <a:custGeom>
                  <a:avLst/>
                  <a:gdLst>
                    <a:gd name="T0" fmla="*/ 68 w 68"/>
                    <a:gd name="T1" fmla="*/ 16 h 16"/>
                    <a:gd name="T2" fmla="*/ 0 w 68"/>
                    <a:gd name="T3" fmla="*/ 0 h 16"/>
                    <a:gd name="T4" fmla="*/ 0 60000 65536"/>
                    <a:gd name="T5" fmla="*/ 0 60000 65536"/>
                    <a:gd name="T6" fmla="*/ 0 w 68"/>
                    <a:gd name="T7" fmla="*/ 0 h 16"/>
                    <a:gd name="T8" fmla="*/ 68 w 68"/>
                    <a:gd name="T9" fmla="*/ 16 h 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8" h="16">
                      <a:moveTo>
                        <a:pt x="68" y="16"/>
                      </a:moveTo>
                      <a:cubicBezTo>
                        <a:pt x="44" y="11"/>
                        <a:pt x="25" y="0"/>
                        <a:pt x="0" y="0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5" name="Freeform 96"/>
                <p:cNvSpPr>
                  <a:spLocks/>
                </p:cNvSpPr>
                <p:nvPr/>
              </p:nvSpPr>
              <p:spPr bwMode="auto">
                <a:xfrm>
                  <a:off x="435" y="1824"/>
                  <a:ext cx="18" cy="32"/>
                </a:xfrm>
                <a:custGeom>
                  <a:avLst/>
                  <a:gdLst>
                    <a:gd name="T0" fmla="*/ 18 w 18"/>
                    <a:gd name="T1" fmla="*/ 32 h 32"/>
                    <a:gd name="T2" fmla="*/ 0 w 18"/>
                    <a:gd name="T3" fmla="*/ 0 h 32"/>
                    <a:gd name="T4" fmla="*/ 0 60000 65536"/>
                    <a:gd name="T5" fmla="*/ 0 60000 65536"/>
                    <a:gd name="T6" fmla="*/ 0 w 18"/>
                    <a:gd name="T7" fmla="*/ 0 h 32"/>
                    <a:gd name="T8" fmla="*/ 18 w 18"/>
                    <a:gd name="T9" fmla="*/ 32 h 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8" h="32">
                      <a:moveTo>
                        <a:pt x="18" y="32"/>
                      </a:moveTo>
                      <a:cubicBezTo>
                        <a:pt x="11" y="22"/>
                        <a:pt x="9" y="9"/>
                        <a:pt x="0" y="0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6" name="Freeform 97"/>
                <p:cNvSpPr>
                  <a:spLocks/>
                </p:cNvSpPr>
                <p:nvPr/>
              </p:nvSpPr>
              <p:spPr bwMode="auto">
                <a:xfrm>
                  <a:off x="483" y="1816"/>
                  <a:ext cx="64" cy="20"/>
                </a:xfrm>
                <a:custGeom>
                  <a:avLst/>
                  <a:gdLst>
                    <a:gd name="T0" fmla="*/ 64 w 64"/>
                    <a:gd name="T1" fmla="*/ 20 h 20"/>
                    <a:gd name="T2" fmla="*/ 0 w 64"/>
                    <a:gd name="T3" fmla="*/ 0 h 20"/>
                    <a:gd name="T4" fmla="*/ 0 60000 65536"/>
                    <a:gd name="T5" fmla="*/ 0 60000 65536"/>
                    <a:gd name="T6" fmla="*/ 0 w 64"/>
                    <a:gd name="T7" fmla="*/ 0 h 20"/>
                    <a:gd name="T8" fmla="*/ 64 w 64"/>
                    <a:gd name="T9" fmla="*/ 20 h 2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4" h="20">
                      <a:moveTo>
                        <a:pt x="64" y="20"/>
                      </a:moveTo>
                      <a:cubicBezTo>
                        <a:pt x="41" y="16"/>
                        <a:pt x="20" y="10"/>
                        <a:pt x="0" y="0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7" name="Freeform 98"/>
                <p:cNvSpPr>
                  <a:spLocks/>
                </p:cNvSpPr>
                <p:nvPr/>
              </p:nvSpPr>
              <p:spPr bwMode="auto">
                <a:xfrm>
                  <a:off x="485" y="1796"/>
                  <a:ext cx="6" cy="22"/>
                </a:xfrm>
                <a:custGeom>
                  <a:avLst/>
                  <a:gdLst>
                    <a:gd name="T0" fmla="*/ 6 w 6"/>
                    <a:gd name="T1" fmla="*/ 22 h 22"/>
                    <a:gd name="T2" fmla="*/ 0 w 6"/>
                    <a:gd name="T3" fmla="*/ 0 h 22"/>
                    <a:gd name="T4" fmla="*/ 0 60000 65536"/>
                    <a:gd name="T5" fmla="*/ 0 60000 65536"/>
                    <a:gd name="T6" fmla="*/ 0 w 6"/>
                    <a:gd name="T7" fmla="*/ 0 h 22"/>
                    <a:gd name="T8" fmla="*/ 6 w 6"/>
                    <a:gd name="T9" fmla="*/ 22 h 2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" h="22">
                      <a:moveTo>
                        <a:pt x="6" y="22"/>
                      </a:moveTo>
                      <a:cubicBezTo>
                        <a:pt x="5" y="15"/>
                        <a:pt x="0" y="0"/>
                        <a:pt x="0" y="0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8" name="Freeform 99"/>
                <p:cNvSpPr>
                  <a:spLocks/>
                </p:cNvSpPr>
                <p:nvPr/>
              </p:nvSpPr>
              <p:spPr bwMode="auto">
                <a:xfrm>
                  <a:off x="467" y="1820"/>
                  <a:ext cx="26" cy="8"/>
                </a:xfrm>
                <a:custGeom>
                  <a:avLst/>
                  <a:gdLst>
                    <a:gd name="T0" fmla="*/ 26 w 26"/>
                    <a:gd name="T1" fmla="*/ 0 h 8"/>
                    <a:gd name="T2" fmla="*/ 0 w 26"/>
                    <a:gd name="T3" fmla="*/ 8 h 8"/>
                    <a:gd name="T4" fmla="*/ 0 60000 65536"/>
                    <a:gd name="T5" fmla="*/ 0 60000 65536"/>
                    <a:gd name="T6" fmla="*/ 0 w 26"/>
                    <a:gd name="T7" fmla="*/ 0 h 8"/>
                    <a:gd name="T8" fmla="*/ 26 w 26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6" h="8">
                      <a:moveTo>
                        <a:pt x="26" y="0"/>
                      </a:moveTo>
                      <a:cubicBezTo>
                        <a:pt x="17" y="3"/>
                        <a:pt x="8" y="4"/>
                        <a:pt x="0" y="8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9" name="Freeform 100"/>
                <p:cNvSpPr>
                  <a:spLocks/>
                </p:cNvSpPr>
                <p:nvPr/>
              </p:nvSpPr>
              <p:spPr bwMode="auto">
                <a:xfrm>
                  <a:off x="525" y="1804"/>
                  <a:ext cx="24" cy="32"/>
                </a:xfrm>
                <a:custGeom>
                  <a:avLst/>
                  <a:gdLst>
                    <a:gd name="T0" fmla="*/ 24 w 24"/>
                    <a:gd name="T1" fmla="*/ 32 h 32"/>
                    <a:gd name="T2" fmla="*/ 10 w 24"/>
                    <a:gd name="T3" fmla="*/ 10 h 32"/>
                    <a:gd name="T4" fmla="*/ 0 w 24"/>
                    <a:gd name="T5" fmla="*/ 0 h 32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32"/>
                    <a:gd name="T11" fmla="*/ 24 w 24"/>
                    <a:gd name="T12" fmla="*/ 32 h 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32">
                      <a:moveTo>
                        <a:pt x="24" y="32"/>
                      </a:moveTo>
                      <a:cubicBezTo>
                        <a:pt x="20" y="21"/>
                        <a:pt x="20" y="16"/>
                        <a:pt x="10" y="10"/>
                      </a:cubicBezTo>
                      <a:cubicBezTo>
                        <a:pt x="8" y="7"/>
                        <a:pt x="0" y="2"/>
                        <a:pt x="0" y="0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0" name="Freeform 101"/>
                <p:cNvSpPr>
                  <a:spLocks/>
                </p:cNvSpPr>
                <p:nvPr/>
              </p:nvSpPr>
              <p:spPr bwMode="auto">
                <a:xfrm>
                  <a:off x="507" y="1810"/>
                  <a:ext cx="20" cy="1"/>
                </a:xfrm>
                <a:custGeom>
                  <a:avLst/>
                  <a:gdLst>
                    <a:gd name="T0" fmla="*/ 20 w 20"/>
                    <a:gd name="T1" fmla="*/ 0 h 1"/>
                    <a:gd name="T2" fmla="*/ 0 w 20"/>
                    <a:gd name="T3" fmla="*/ 0 h 1"/>
                    <a:gd name="T4" fmla="*/ 0 60000 65536"/>
                    <a:gd name="T5" fmla="*/ 0 60000 65536"/>
                    <a:gd name="T6" fmla="*/ 0 w 20"/>
                    <a:gd name="T7" fmla="*/ 0 h 1"/>
                    <a:gd name="T8" fmla="*/ 20 w 20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" h="1">
                      <a:moveTo>
                        <a:pt x="20" y="0"/>
                      </a:moveTo>
                      <a:cubicBezTo>
                        <a:pt x="13" y="0"/>
                        <a:pt x="7" y="0"/>
                        <a:pt x="0" y="0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1" name="Freeform 102"/>
                <p:cNvSpPr>
                  <a:spLocks/>
                </p:cNvSpPr>
                <p:nvPr/>
              </p:nvSpPr>
              <p:spPr bwMode="auto">
                <a:xfrm>
                  <a:off x="397" y="1912"/>
                  <a:ext cx="12" cy="38"/>
                </a:xfrm>
                <a:custGeom>
                  <a:avLst/>
                  <a:gdLst>
                    <a:gd name="T0" fmla="*/ 12 w 12"/>
                    <a:gd name="T1" fmla="*/ 0 h 38"/>
                    <a:gd name="T2" fmla="*/ 0 w 12"/>
                    <a:gd name="T3" fmla="*/ 38 h 38"/>
                    <a:gd name="T4" fmla="*/ 0 60000 65536"/>
                    <a:gd name="T5" fmla="*/ 0 60000 65536"/>
                    <a:gd name="T6" fmla="*/ 0 w 12"/>
                    <a:gd name="T7" fmla="*/ 0 h 38"/>
                    <a:gd name="T8" fmla="*/ 12 w 12"/>
                    <a:gd name="T9" fmla="*/ 38 h 3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" h="38">
                      <a:moveTo>
                        <a:pt x="12" y="0"/>
                      </a:moveTo>
                      <a:cubicBezTo>
                        <a:pt x="8" y="11"/>
                        <a:pt x="0" y="27"/>
                        <a:pt x="0" y="38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2" name="Freeform 103"/>
                <p:cNvSpPr>
                  <a:spLocks/>
                </p:cNvSpPr>
                <p:nvPr/>
              </p:nvSpPr>
              <p:spPr bwMode="auto">
                <a:xfrm>
                  <a:off x="401" y="1930"/>
                  <a:ext cx="14" cy="18"/>
                </a:xfrm>
                <a:custGeom>
                  <a:avLst/>
                  <a:gdLst>
                    <a:gd name="T0" fmla="*/ 0 w 14"/>
                    <a:gd name="T1" fmla="*/ 0 h 18"/>
                    <a:gd name="T2" fmla="*/ 14 w 14"/>
                    <a:gd name="T3" fmla="*/ 18 h 18"/>
                    <a:gd name="T4" fmla="*/ 0 60000 65536"/>
                    <a:gd name="T5" fmla="*/ 0 60000 65536"/>
                    <a:gd name="T6" fmla="*/ 0 w 14"/>
                    <a:gd name="T7" fmla="*/ 0 h 18"/>
                    <a:gd name="T8" fmla="*/ 14 w 14"/>
                    <a:gd name="T9" fmla="*/ 18 h 1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4" h="18">
                      <a:moveTo>
                        <a:pt x="0" y="0"/>
                      </a:moveTo>
                      <a:cubicBezTo>
                        <a:pt x="5" y="8"/>
                        <a:pt x="8" y="12"/>
                        <a:pt x="14" y="18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3" name="Freeform 104"/>
                <p:cNvSpPr>
                  <a:spLocks/>
                </p:cNvSpPr>
                <p:nvPr/>
              </p:nvSpPr>
              <p:spPr bwMode="auto">
                <a:xfrm>
                  <a:off x="467" y="1882"/>
                  <a:ext cx="6" cy="46"/>
                </a:xfrm>
                <a:custGeom>
                  <a:avLst/>
                  <a:gdLst>
                    <a:gd name="T0" fmla="*/ 6 w 6"/>
                    <a:gd name="T1" fmla="*/ 0 h 46"/>
                    <a:gd name="T2" fmla="*/ 0 w 6"/>
                    <a:gd name="T3" fmla="*/ 46 h 46"/>
                    <a:gd name="T4" fmla="*/ 0 60000 65536"/>
                    <a:gd name="T5" fmla="*/ 0 60000 65536"/>
                    <a:gd name="T6" fmla="*/ 0 w 6"/>
                    <a:gd name="T7" fmla="*/ 0 h 46"/>
                    <a:gd name="T8" fmla="*/ 6 w 6"/>
                    <a:gd name="T9" fmla="*/ 46 h 4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" h="46">
                      <a:moveTo>
                        <a:pt x="6" y="0"/>
                      </a:moveTo>
                      <a:cubicBezTo>
                        <a:pt x="1" y="15"/>
                        <a:pt x="0" y="30"/>
                        <a:pt x="0" y="46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4" name="Freeform 105"/>
                <p:cNvSpPr>
                  <a:spLocks/>
                </p:cNvSpPr>
                <p:nvPr/>
              </p:nvSpPr>
              <p:spPr bwMode="auto">
                <a:xfrm>
                  <a:off x="467" y="1918"/>
                  <a:ext cx="26" cy="28"/>
                </a:xfrm>
                <a:custGeom>
                  <a:avLst/>
                  <a:gdLst>
                    <a:gd name="T0" fmla="*/ 0 w 26"/>
                    <a:gd name="T1" fmla="*/ 0 h 28"/>
                    <a:gd name="T2" fmla="*/ 18 w 26"/>
                    <a:gd name="T3" fmla="*/ 24 h 28"/>
                    <a:gd name="T4" fmla="*/ 24 w 26"/>
                    <a:gd name="T5" fmla="*/ 26 h 28"/>
                    <a:gd name="T6" fmla="*/ 26 w 26"/>
                    <a:gd name="T7" fmla="*/ 28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"/>
                    <a:gd name="T13" fmla="*/ 0 h 28"/>
                    <a:gd name="T14" fmla="*/ 26 w 26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" h="28">
                      <a:moveTo>
                        <a:pt x="0" y="0"/>
                      </a:moveTo>
                      <a:cubicBezTo>
                        <a:pt x="7" y="7"/>
                        <a:pt x="10" y="18"/>
                        <a:pt x="18" y="24"/>
                      </a:cubicBezTo>
                      <a:cubicBezTo>
                        <a:pt x="20" y="25"/>
                        <a:pt x="22" y="25"/>
                        <a:pt x="24" y="26"/>
                      </a:cubicBezTo>
                      <a:cubicBezTo>
                        <a:pt x="25" y="26"/>
                        <a:pt x="25" y="27"/>
                        <a:pt x="26" y="28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5" name="Freeform 106"/>
                <p:cNvSpPr>
                  <a:spLocks/>
                </p:cNvSpPr>
                <p:nvPr/>
              </p:nvSpPr>
              <p:spPr bwMode="auto">
                <a:xfrm>
                  <a:off x="436" y="1902"/>
                  <a:ext cx="29" cy="34"/>
                </a:xfrm>
                <a:custGeom>
                  <a:avLst/>
                  <a:gdLst>
                    <a:gd name="T0" fmla="*/ 29 w 29"/>
                    <a:gd name="T1" fmla="*/ 0 h 34"/>
                    <a:gd name="T2" fmla="*/ 3 w 29"/>
                    <a:gd name="T3" fmla="*/ 20 h 34"/>
                    <a:gd name="T4" fmla="*/ 1 w 29"/>
                    <a:gd name="T5" fmla="*/ 34 h 3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34"/>
                    <a:gd name="T11" fmla="*/ 29 w 29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34">
                      <a:moveTo>
                        <a:pt x="29" y="0"/>
                      </a:moveTo>
                      <a:cubicBezTo>
                        <a:pt x="20" y="7"/>
                        <a:pt x="12" y="14"/>
                        <a:pt x="3" y="20"/>
                      </a:cubicBezTo>
                      <a:cubicBezTo>
                        <a:pt x="0" y="29"/>
                        <a:pt x="1" y="24"/>
                        <a:pt x="1" y="34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6" name="Freeform 107"/>
                <p:cNvSpPr>
                  <a:spLocks/>
                </p:cNvSpPr>
                <p:nvPr/>
              </p:nvSpPr>
              <p:spPr bwMode="auto">
                <a:xfrm>
                  <a:off x="515" y="1844"/>
                  <a:ext cx="14" cy="56"/>
                </a:xfrm>
                <a:custGeom>
                  <a:avLst/>
                  <a:gdLst>
                    <a:gd name="T0" fmla="*/ 14 w 14"/>
                    <a:gd name="T1" fmla="*/ 0 h 56"/>
                    <a:gd name="T2" fmla="*/ 0 w 14"/>
                    <a:gd name="T3" fmla="*/ 56 h 56"/>
                    <a:gd name="T4" fmla="*/ 0 60000 65536"/>
                    <a:gd name="T5" fmla="*/ 0 60000 65536"/>
                    <a:gd name="T6" fmla="*/ 0 w 14"/>
                    <a:gd name="T7" fmla="*/ 0 h 56"/>
                    <a:gd name="T8" fmla="*/ 14 w 14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4" h="56">
                      <a:moveTo>
                        <a:pt x="14" y="0"/>
                      </a:moveTo>
                      <a:cubicBezTo>
                        <a:pt x="8" y="19"/>
                        <a:pt x="0" y="35"/>
                        <a:pt x="0" y="56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7" name="Freeform 108"/>
                <p:cNvSpPr>
                  <a:spLocks/>
                </p:cNvSpPr>
                <p:nvPr/>
              </p:nvSpPr>
              <p:spPr bwMode="auto">
                <a:xfrm>
                  <a:off x="523" y="1876"/>
                  <a:ext cx="16" cy="28"/>
                </a:xfrm>
                <a:custGeom>
                  <a:avLst/>
                  <a:gdLst>
                    <a:gd name="T0" fmla="*/ 0 w 16"/>
                    <a:gd name="T1" fmla="*/ 0 h 28"/>
                    <a:gd name="T2" fmla="*/ 16 w 16"/>
                    <a:gd name="T3" fmla="*/ 28 h 28"/>
                    <a:gd name="T4" fmla="*/ 0 60000 65536"/>
                    <a:gd name="T5" fmla="*/ 0 60000 65536"/>
                    <a:gd name="T6" fmla="*/ 0 w 16"/>
                    <a:gd name="T7" fmla="*/ 0 h 28"/>
                    <a:gd name="T8" fmla="*/ 16 w 16"/>
                    <a:gd name="T9" fmla="*/ 28 h 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" h="28">
                      <a:moveTo>
                        <a:pt x="0" y="0"/>
                      </a:moveTo>
                      <a:cubicBezTo>
                        <a:pt x="3" y="10"/>
                        <a:pt x="9" y="21"/>
                        <a:pt x="16" y="28"/>
                      </a:cubicBezTo>
                    </a:path>
                  </a:pathLst>
                </a:custGeom>
                <a:noFill/>
                <a:ln w="6350">
                  <a:solidFill>
                    <a:srgbClr val="0B73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72" name="Freeform 109"/>
              <p:cNvSpPr>
                <a:spLocks/>
              </p:cNvSpPr>
              <p:nvPr/>
            </p:nvSpPr>
            <p:spPr bwMode="auto">
              <a:xfrm>
                <a:off x="411" y="1802"/>
                <a:ext cx="86" cy="700"/>
              </a:xfrm>
              <a:custGeom>
                <a:avLst/>
                <a:gdLst>
                  <a:gd name="T0" fmla="*/ 29 w 86"/>
                  <a:gd name="T1" fmla="*/ 0 h 700"/>
                  <a:gd name="T2" fmla="*/ 55 w 86"/>
                  <a:gd name="T3" fmla="*/ 44 h 700"/>
                  <a:gd name="T4" fmla="*/ 53 w 86"/>
                  <a:gd name="T5" fmla="*/ 140 h 700"/>
                  <a:gd name="T6" fmla="*/ 77 w 86"/>
                  <a:gd name="T7" fmla="*/ 256 h 700"/>
                  <a:gd name="T8" fmla="*/ 1 w 86"/>
                  <a:gd name="T9" fmla="*/ 436 h 700"/>
                  <a:gd name="T10" fmla="*/ 71 w 86"/>
                  <a:gd name="T11" fmla="*/ 576 h 700"/>
                  <a:gd name="T12" fmla="*/ 77 w 86"/>
                  <a:gd name="T13" fmla="*/ 616 h 700"/>
                  <a:gd name="T14" fmla="*/ 63 w 86"/>
                  <a:gd name="T15" fmla="*/ 642 h 700"/>
                  <a:gd name="T16" fmla="*/ 61 w 86"/>
                  <a:gd name="T17" fmla="*/ 658 h 700"/>
                  <a:gd name="T18" fmla="*/ 71 w 86"/>
                  <a:gd name="T19" fmla="*/ 700 h 7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00"/>
                  <a:gd name="T32" fmla="*/ 86 w 86"/>
                  <a:gd name="T33" fmla="*/ 700 h 7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00">
                    <a:moveTo>
                      <a:pt x="29" y="0"/>
                    </a:moveTo>
                    <a:cubicBezTo>
                      <a:pt x="33" y="7"/>
                      <a:pt x="51" y="21"/>
                      <a:pt x="55" y="44"/>
                    </a:cubicBezTo>
                    <a:cubicBezTo>
                      <a:pt x="59" y="67"/>
                      <a:pt x="49" y="105"/>
                      <a:pt x="53" y="140"/>
                    </a:cubicBezTo>
                    <a:cubicBezTo>
                      <a:pt x="57" y="175"/>
                      <a:pt x="86" y="207"/>
                      <a:pt x="77" y="256"/>
                    </a:cubicBezTo>
                    <a:cubicBezTo>
                      <a:pt x="68" y="305"/>
                      <a:pt x="2" y="383"/>
                      <a:pt x="1" y="436"/>
                    </a:cubicBezTo>
                    <a:cubicBezTo>
                      <a:pt x="0" y="489"/>
                      <a:pt x="58" y="546"/>
                      <a:pt x="71" y="576"/>
                    </a:cubicBezTo>
                    <a:cubicBezTo>
                      <a:pt x="84" y="606"/>
                      <a:pt x="78" y="605"/>
                      <a:pt x="77" y="616"/>
                    </a:cubicBezTo>
                    <a:cubicBezTo>
                      <a:pt x="76" y="627"/>
                      <a:pt x="66" y="635"/>
                      <a:pt x="63" y="642"/>
                    </a:cubicBezTo>
                    <a:cubicBezTo>
                      <a:pt x="60" y="649"/>
                      <a:pt x="60" y="648"/>
                      <a:pt x="61" y="658"/>
                    </a:cubicBezTo>
                    <a:cubicBezTo>
                      <a:pt x="62" y="668"/>
                      <a:pt x="69" y="691"/>
                      <a:pt x="71" y="7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Freeform 110"/>
              <p:cNvSpPr>
                <a:spLocks/>
              </p:cNvSpPr>
              <p:nvPr/>
            </p:nvSpPr>
            <p:spPr bwMode="auto">
              <a:xfrm>
                <a:off x="421" y="1802"/>
                <a:ext cx="87" cy="694"/>
              </a:xfrm>
              <a:custGeom>
                <a:avLst/>
                <a:gdLst>
                  <a:gd name="T0" fmla="*/ 28 w 87"/>
                  <a:gd name="T1" fmla="*/ 0 h 694"/>
                  <a:gd name="T2" fmla="*/ 54 w 87"/>
                  <a:gd name="T3" fmla="*/ 44 h 694"/>
                  <a:gd name="T4" fmla="*/ 52 w 87"/>
                  <a:gd name="T5" fmla="*/ 140 h 694"/>
                  <a:gd name="T6" fmla="*/ 76 w 87"/>
                  <a:gd name="T7" fmla="*/ 256 h 694"/>
                  <a:gd name="T8" fmla="*/ 0 w 87"/>
                  <a:gd name="T9" fmla="*/ 436 h 694"/>
                  <a:gd name="T10" fmla="*/ 77 w 87"/>
                  <a:gd name="T11" fmla="*/ 586 h 694"/>
                  <a:gd name="T12" fmla="*/ 61 w 87"/>
                  <a:gd name="T13" fmla="*/ 650 h 694"/>
                  <a:gd name="T14" fmla="*/ 63 w 87"/>
                  <a:gd name="T15" fmla="*/ 694 h 6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7"/>
                  <a:gd name="T25" fmla="*/ 0 h 694"/>
                  <a:gd name="T26" fmla="*/ 87 w 87"/>
                  <a:gd name="T27" fmla="*/ 694 h 6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7" h="694">
                    <a:moveTo>
                      <a:pt x="28" y="0"/>
                    </a:moveTo>
                    <a:cubicBezTo>
                      <a:pt x="32" y="7"/>
                      <a:pt x="50" y="21"/>
                      <a:pt x="54" y="44"/>
                    </a:cubicBezTo>
                    <a:cubicBezTo>
                      <a:pt x="58" y="67"/>
                      <a:pt x="48" y="105"/>
                      <a:pt x="52" y="140"/>
                    </a:cubicBezTo>
                    <a:cubicBezTo>
                      <a:pt x="56" y="175"/>
                      <a:pt x="85" y="207"/>
                      <a:pt x="76" y="256"/>
                    </a:cubicBezTo>
                    <a:cubicBezTo>
                      <a:pt x="67" y="305"/>
                      <a:pt x="0" y="381"/>
                      <a:pt x="0" y="436"/>
                    </a:cubicBezTo>
                    <a:cubicBezTo>
                      <a:pt x="0" y="491"/>
                      <a:pt x="67" y="550"/>
                      <a:pt x="77" y="586"/>
                    </a:cubicBezTo>
                    <a:cubicBezTo>
                      <a:pt x="87" y="622"/>
                      <a:pt x="63" y="632"/>
                      <a:pt x="61" y="650"/>
                    </a:cubicBezTo>
                    <a:cubicBezTo>
                      <a:pt x="59" y="668"/>
                      <a:pt x="63" y="685"/>
                      <a:pt x="63" y="69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Oval 111"/>
              <p:cNvSpPr>
                <a:spLocks noChangeArrowheads="1"/>
              </p:cNvSpPr>
              <p:nvPr/>
            </p:nvSpPr>
            <p:spPr bwMode="auto">
              <a:xfrm>
                <a:off x="438" y="1794"/>
                <a:ext cx="12" cy="1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latin typeface="VNI-Times" pitchFamily="2" charset="0"/>
                </a:endParaRPr>
              </a:p>
            </p:txBody>
          </p:sp>
          <p:sp>
            <p:nvSpPr>
              <p:cNvPr id="14575" name="Freeform 112"/>
              <p:cNvSpPr>
                <a:spLocks/>
              </p:cNvSpPr>
              <p:nvPr/>
            </p:nvSpPr>
            <p:spPr bwMode="auto">
              <a:xfrm>
                <a:off x="483" y="1932"/>
                <a:ext cx="67" cy="60"/>
              </a:xfrm>
              <a:custGeom>
                <a:avLst/>
                <a:gdLst>
                  <a:gd name="T0" fmla="*/ 5 w 67"/>
                  <a:gd name="T1" fmla="*/ 50 h 60"/>
                  <a:gd name="T2" fmla="*/ 23 w 67"/>
                  <a:gd name="T3" fmla="*/ 40 h 60"/>
                  <a:gd name="T4" fmla="*/ 39 w 67"/>
                  <a:gd name="T5" fmla="*/ 20 h 60"/>
                  <a:gd name="T6" fmla="*/ 55 w 67"/>
                  <a:gd name="T7" fmla="*/ 0 h 60"/>
                  <a:gd name="T8" fmla="*/ 63 w 67"/>
                  <a:gd name="T9" fmla="*/ 2 h 60"/>
                  <a:gd name="T10" fmla="*/ 67 w 67"/>
                  <a:gd name="T11" fmla="*/ 14 h 60"/>
                  <a:gd name="T12" fmla="*/ 33 w 67"/>
                  <a:gd name="T13" fmla="*/ 36 h 60"/>
                  <a:gd name="T14" fmla="*/ 27 w 67"/>
                  <a:gd name="T15" fmla="*/ 48 h 60"/>
                  <a:gd name="T16" fmla="*/ 9 w 67"/>
                  <a:gd name="T17" fmla="*/ 56 h 60"/>
                  <a:gd name="T18" fmla="*/ 5 w 67"/>
                  <a:gd name="T19" fmla="*/ 5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60"/>
                  <a:gd name="T32" fmla="*/ 67 w 67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60">
                    <a:moveTo>
                      <a:pt x="5" y="50"/>
                    </a:moveTo>
                    <a:cubicBezTo>
                      <a:pt x="12" y="48"/>
                      <a:pt x="23" y="40"/>
                      <a:pt x="23" y="40"/>
                    </a:cubicBezTo>
                    <a:cubicBezTo>
                      <a:pt x="26" y="30"/>
                      <a:pt x="29" y="23"/>
                      <a:pt x="39" y="20"/>
                    </a:cubicBezTo>
                    <a:cubicBezTo>
                      <a:pt x="44" y="13"/>
                      <a:pt x="47" y="3"/>
                      <a:pt x="55" y="0"/>
                    </a:cubicBezTo>
                    <a:cubicBezTo>
                      <a:pt x="58" y="1"/>
                      <a:pt x="61" y="0"/>
                      <a:pt x="63" y="2"/>
                    </a:cubicBezTo>
                    <a:cubicBezTo>
                      <a:pt x="66" y="5"/>
                      <a:pt x="67" y="14"/>
                      <a:pt x="67" y="14"/>
                    </a:cubicBezTo>
                    <a:cubicBezTo>
                      <a:pt x="63" y="25"/>
                      <a:pt x="43" y="29"/>
                      <a:pt x="33" y="36"/>
                    </a:cubicBezTo>
                    <a:cubicBezTo>
                      <a:pt x="31" y="40"/>
                      <a:pt x="30" y="45"/>
                      <a:pt x="27" y="48"/>
                    </a:cubicBezTo>
                    <a:cubicBezTo>
                      <a:pt x="24" y="52"/>
                      <a:pt x="13" y="55"/>
                      <a:pt x="9" y="56"/>
                    </a:cubicBezTo>
                    <a:cubicBezTo>
                      <a:pt x="0" y="59"/>
                      <a:pt x="2" y="60"/>
                      <a:pt x="5" y="50"/>
                    </a:cubicBezTo>
                    <a:close/>
                  </a:path>
                </a:pathLst>
              </a:custGeom>
              <a:solidFill>
                <a:srgbClr val="E3F44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Freeform 113"/>
              <p:cNvSpPr>
                <a:spLocks/>
              </p:cNvSpPr>
              <p:nvPr/>
            </p:nvSpPr>
            <p:spPr bwMode="auto">
              <a:xfrm flipH="1">
                <a:off x="419" y="1930"/>
                <a:ext cx="67" cy="60"/>
              </a:xfrm>
              <a:custGeom>
                <a:avLst/>
                <a:gdLst>
                  <a:gd name="T0" fmla="*/ 5 w 67"/>
                  <a:gd name="T1" fmla="*/ 50 h 60"/>
                  <a:gd name="T2" fmla="*/ 23 w 67"/>
                  <a:gd name="T3" fmla="*/ 40 h 60"/>
                  <a:gd name="T4" fmla="*/ 39 w 67"/>
                  <a:gd name="T5" fmla="*/ 20 h 60"/>
                  <a:gd name="T6" fmla="*/ 55 w 67"/>
                  <a:gd name="T7" fmla="*/ 0 h 60"/>
                  <a:gd name="T8" fmla="*/ 63 w 67"/>
                  <a:gd name="T9" fmla="*/ 2 h 60"/>
                  <a:gd name="T10" fmla="*/ 67 w 67"/>
                  <a:gd name="T11" fmla="*/ 14 h 60"/>
                  <a:gd name="T12" fmla="*/ 33 w 67"/>
                  <a:gd name="T13" fmla="*/ 36 h 60"/>
                  <a:gd name="T14" fmla="*/ 27 w 67"/>
                  <a:gd name="T15" fmla="*/ 48 h 60"/>
                  <a:gd name="T16" fmla="*/ 9 w 67"/>
                  <a:gd name="T17" fmla="*/ 56 h 60"/>
                  <a:gd name="T18" fmla="*/ 5 w 67"/>
                  <a:gd name="T19" fmla="*/ 5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60"/>
                  <a:gd name="T32" fmla="*/ 67 w 67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60">
                    <a:moveTo>
                      <a:pt x="5" y="50"/>
                    </a:moveTo>
                    <a:cubicBezTo>
                      <a:pt x="12" y="48"/>
                      <a:pt x="23" y="40"/>
                      <a:pt x="23" y="40"/>
                    </a:cubicBezTo>
                    <a:cubicBezTo>
                      <a:pt x="26" y="30"/>
                      <a:pt x="29" y="23"/>
                      <a:pt x="39" y="20"/>
                    </a:cubicBezTo>
                    <a:cubicBezTo>
                      <a:pt x="44" y="13"/>
                      <a:pt x="47" y="3"/>
                      <a:pt x="55" y="0"/>
                    </a:cubicBezTo>
                    <a:cubicBezTo>
                      <a:pt x="58" y="1"/>
                      <a:pt x="61" y="0"/>
                      <a:pt x="63" y="2"/>
                    </a:cubicBezTo>
                    <a:cubicBezTo>
                      <a:pt x="66" y="5"/>
                      <a:pt x="67" y="14"/>
                      <a:pt x="67" y="14"/>
                    </a:cubicBezTo>
                    <a:cubicBezTo>
                      <a:pt x="63" y="25"/>
                      <a:pt x="43" y="29"/>
                      <a:pt x="33" y="36"/>
                    </a:cubicBezTo>
                    <a:cubicBezTo>
                      <a:pt x="31" y="40"/>
                      <a:pt x="30" y="45"/>
                      <a:pt x="27" y="48"/>
                    </a:cubicBezTo>
                    <a:cubicBezTo>
                      <a:pt x="24" y="52"/>
                      <a:pt x="13" y="55"/>
                      <a:pt x="9" y="56"/>
                    </a:cubicBezTo>
                    <a:cubicBezTo>
                      <a:pt x="0" y="59"/>
                      <a:pt x="2" y="60"/>
                      <a:pt x="5" y="50"/>
                    </a:cubicBezTo>
                    <a:close/>
                  </a:path>
                </a:pathLst>
              </a:custGeom>
              <a:solidFill>
                <a:srgbClr val="E3F44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577" name="Group 114"/>
              <p:cNvGrpSpPr>
                <a:grpSpLocks/>
              </p:cNvGrpSpPr>
              <p:nvPr/>
            </p:nvGrpSpPr>
            <p:grpSpPr bwMode="auto">
              <a:xfrm rot="-1593903">
                <a:off x="342" y="2302"/>
                <a:ext cx="100" cy="84"/>
                <a:chOff x="3122" y="2426"/>
                <a:chExt cx="100" cy="84"/>
              </a:xfrm>
            </p:grpSpPr>
            <p:sp>
              <p:nvSpPr>
                <p:cNvPr id="14606" name="Freeform 115"/>
                <p:cNvSpPr>
                  <a:spLocks/>
                </p:cNvSpPr>
                <p:nvPr/>
              </p:nvSpPr>
              <p:spPr bwMode="auto">
                <a:xfrm>
                  <a:off x="3152" y="2426"/>
                  <a:ext cx="70" cy="66"/>
                </a:xfrm>
                <a:custGeom>
                  <a:avLst/>
                  <a:gdLst>
                    <a:gd name="T0" fmla="*/ 70 w 70"/>
                    <a:gd name="T1" fmla="*/ 0 h 66"/>
                    <a:gd name="T2" fmla="*/ 26 w 70"/>
                    <a:gd name="T3" fmla="*/ 26 h 66"/>
                    <a:gd name="T4" fmla="*/ 10 w 70"/>
                    <a:gd name="T5" fmla="*/ 54 h 66"/>
                    <a:gd name="T6" fmla="*/ 0 w 70"/>
                    <a:gd name="T7" fmla="*/ 66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0"/>
                    <a:gd name="T13" fmla="*/ 0 h 66"/>
                    <a:gd name="T14" fmla="*/ 70 w 7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0" h="66">
                      <a:moveTo>
                        <a:pt x="70" y="0"/>
                      </a:moveTo>
                      <a:cubicBezTo>
                        <a:pt x="56" y="10"/>
                        <a:pt x="40" y="16"/>
                        <a:pt x="26" y="26"/>
                      </a:cubicBezTo>
                      <a:cubicBezTo>
                        <a:pt x="22" y="37"/>
                        <a:pt x="19" y="47"/>
                        <a:pt x="10" y="54"/>
                      </a:cubicBezTo>
                      <a:cubicBezTo>
                        <a:pt x="6" y="57"/>
                        <a:pt x="0" y="66"/>
                        <a:pt x="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7" name="Freeform 116"/>
                <p:cNvSpPr>
                  <a:spLocks/>
                </p:cNvSpPr>
                <p:nvPr/>
              </p:nvSpPr>
              <p:spPr bwMode="auto">
                <a:xfrm>
                  <a:off x="3168" y="2470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8" name="Freeform 117"/>
                <p:cNvSpPr>
                  <a:spLocks/>
                </p:cNvSpPr>
                <p:nvPr/>
              </p:nvSpPr>
              <p:spPr bwMode="auto">
                <a:xfrm rot="-6101646">
                  <a:off x="3139" y="2463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78" name="Group 118"/>
              <p:cNvGrpSpPr>
                <a:grpSpLocks/>
              </p:cNvGrpSpPr>
              <p:nvPr/>
            </p:nvGrpSpPr>
            <p:grpSpPr bwMode="auto">
              <a:xfrm rot="-1486509">
                <a:off x="409" y="2323"/>
                <a:ext cx="52" cy="84"/>
                <a:chOff x="3122" y="2426"/>
                <a:chExt cx="100" cy="84"/>
              </a:xfrm>
            </p:grpSpPr>
            <p:sp>
              <p:nvSpPr>
                <p:cNvPr id="14603" name="Freeform 119"/>
                <p:cNvSpPr>
                  <a:spLocks/>
                </p:cNvSpPr>
                <p:nvPr/>
              </p:nvSpPr>
              <p:spPr bwMode="auto">
                <a:xfrm>
                  <a:off x="3152" y="2426"/>
                  <a:ext cx="70" cy="66"/>
                </a:xfrm>
                <a:custGeom>
                  <a:avLst/>
                  <a:gdLst>
                    <a:gd name="T0" fmla="*/ 70 w 70"/>
                    <a:gd name="T1" fmla="*/ 0 h 66"/>
                    <a:gd name="T2" fmla="*/ 26 w 70"/>
                    <a:gd name="T3" fmla="*/ 26 h 66"/>
                    <a:gd name="T4" fmla="*/ 10 w 70"/>
                    <a:gd name="T5" fmla="*/ 54 h 66"/>
                    <a:gd name="T6" fmla="*/ 0 w 70"/>
                    <a:gd name="T7" fmla="*/ 66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0"/>
                    <a:gd name="T13" fmla="*/ 0 h 66"/>
                    <a:gd name="T14" fmla="*/ 70 w 7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0" h="66">
                      <a:moveTo>
                        <a:pt x="70" y="0"/>
                      </a:moveTo>
                      <a:cubicBezTo>
                        <a:pt x="56" y="10"/>
                        <a:pt x="40" y="16"/>
                        <a:pt x="26" y="26"/>
                      </a:cubicBezTo>
                      <a:cubicBezTo>
                        <a:pt x="22" y="37"/>
                        <a:pt x="19" y="47"/>
                        <a:pt x="10" y="54"/>
                      </a:cubicBezTo>
                      <a:cubicBezTo>
                        <a:pt x="6" y="57"/>
                        <a:pt x="0" y="66"/>
                        <a:pt x="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4" name="Freeform 120"/>
                <p:cNvSpPr>
                  <a:spLocks/>
                </p:cNvSpPr>
                <p:nvPr/>
              </p:nvSpPr>
              <p:spPr bwMode="auto">
                <a:xfrm>
                  <a:off x="3168" y="2470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5" name="Freeform 121"/>
                <p:cNvSpPr>
                  <a:spLocks/>
                </p:cNvSpPr>
                <p:nvPr/>
              </p:nvSpPr>
              <p:spPr bwMode="auto">
                <a:xfrm rot="-6101646">
                  <a:off x="3139" y="2463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79" name="Group 122"/>
              <p:cNvGrpSpPr>
                <a:grpSpLocks/>
              </p:cNvGrpSpPr>
              <p:nvPr/>
            </p:nvGrpSpPr>
            <p:grpSpPr bwMode="auto">
              <a:xfrm rot="-1067537">
                <a:off x="437" y="2389"/>
                <a:ext cx="51" cy="60"/>
                <a:chOff x="3122" y="2426"/>
                <a:chExt cx="100" cy="84"/>
              </a:xfrm>
            </p:grpSpPr>
            <p:sp>
              <p:nvSpPr>
                <p:cNvPr id="14600" name="Freeform 123"/>
                <p:cNvSpPr>
                  <a:spLocks/>
                </p:cNvSpPr>
                <p:nvPr/>
              </p:nvSpPr>
              <p:spPr bwMode="auto">
                <a:xfrm>
                  <a:off x="3152" y="2426"/>
                  <a:ext cx="70" cy="66"/>
                </a:xfrm>
                <a:custGeom>
                  <a:avLst/>
                  <a:gdLst>
                    <a:gd name="T0" fmla="*/ 70 w 70"/>
                    <a:gd name="T1" fmla="*/ 0 h 66"/>
                    <a:gd name="T2" fmla="*/ 26 w 70"/>
                    <a:gd name="T3" fmla="*/ 26 h 66"/>
                    <a:gd name="T4" fmla="*/ 10 w 70"/>
                    <a:gd name="T5" fmla="*/ 54 h 66"/>
                    <a:gd name="T6" fmla="*/ 0 w 70"/>
                    <a:gd name="T7" fmla="*/ 66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0"/>
                    <a:gd name="T13" fmla="*/ 0 h 66"/>
                    <a:gd name="T14" fmla="*/ 70 w 7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0" h="66">
                      <a:moveTo>
                        <a:pt x="70" y="0"/>
                      </a:moveTo>
                      <a:cubicBezTo>
                        <a:pt x="56" y="10"/>
                        <a:pt x="40" y="16"/>
                        <a:pt x="26" y="26"/>
                      </a:cubicBezTo>
                      <a:cubicBezTo>
                        <a:pt x="22" y="37"/>
                        <a:pt x="19" y="47"/>
                        <a:pt x="10" y="54"/>
                      </a:cubicBezTo>
                      <a:cubicBezTo>
                        <a:pt x="6" y="57"/>
                        <a:pt x="0" y="66"/>
                        <a:pt x="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1" name="Freeform 124"/>
                <p:cNvSpPr>
                  <a:spLocks/>
                </p:cNvSpPr>
                <p:nvPr/>
              </p:nvSpPr>
              <p:spPr bwMode="auto">
                <a:xfrm>
                  <a:off x="3168" y="2470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2" name="Freeform 125"/>
                <p:cNvSpPr>
                  <a:spLocks/>
                </p:cNvSpPr>
                <p:nvPr/>
              </p:nvSpPr>
              <p:spPr bwMode="auto">
                <a:xfrm rot="-6101646">
                  <a:off x="3139" y="2463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80" name="Group 126"/>
              <p:cNvGrpSpPr>
                <a:grpSpLocks/>
              </p:cNvGrpSpPr>
              <p:nvPr/>
            </p:nvGrpSpPr>
            <p:grpSpPr bwMode="auto">
              <a:xfrm rot="-946845">
                <a:off x="336" y="2208"/>
                <a:ext cx="100" cy="84"/>
                <a:chOff x="3122" y="2426"/>
                <a:chExt cx="100" cy="84"/>
              </a:xfrm>
            </p:grpSpPr>
            <p:sp>
              <p:nvSpPr>
                <p:cNvPr id="14597" name="Freeform 127"/>
                <p:cNvSpPr>
                  <a:spLocks/>
                </p:cNvSpPr>
                <p:nvPr/>
              </p:nvSpPr>
              <p:spPr bwMode="auto">
                <a:xfrm>
                  <a:off x="3152" y="2426"/>
                  <a:ext cx="70" cy="66"/>
                </a:xfrm>
                <a:custGeom>
                  <a:avLst/>
                  <a:gdLst>
                    <a:gd name="T0" fmla="*/ 70 w 70"/>
                    <a:gd name="T1" fmla="*/ 0 h 66"/>
                    <a:gd name="T2" fmla="*/ 26 w 70"/>
                    <a:gd name="T3" fmla="*/ 26 h 66"/>
                    <a:gd name="T4" fmla="*/ 10 w 70"/>
                    <a:gd name="T5" fmla="*/ 54 h 66"/>
                    <a:gd name="T6" fmla="*/ 0 w 70"/>
                    <a:gd name="T7" fmla="*/ 66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0"/>
                    <a:gd name="T13" fmla="*/ 0 h 66"/>
                    <a:gd name="T14" fmla="*/ 70 w 7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0" h="66">
                      <a:moveTo>
                        <a:pt x="70" y="0"/>
                      </a:moveTo>
                      <a:cubicBezTo>
                        <a:pt x="56" y="10"/>
                        <a:pt x="40" y="16"/>
                        <a:pt x="26" y="26"/>
                      </a:cubicBezTo>
                      <a:cubicBezTo>
                        <a:pt x="22" y="37"/>
                        <a:pt x="19" y="47"/>
                        <a:pt x="10" y="54"/>
                      </a:cubicBezTo>
                      <a:cubicBezTo>
                        <a:pt x="6" y="57"/>
                        <a:pt x="0" y="66"/>
                        <a:pt x="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8" name="Freeform 128"/>
                <p:cNvSpPr>
                  <a:spLocks/>
                </p:cNvSpPr>
                <p:nvPr/>
              </p:nvSpPr>
              <p:spPr bwMode="auto">
                <a:xfrm>
                  <a:off x="3168" y="2470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9" name="Freeform 129"/>
                <p:cNvSpPr>
                  <a:spLocks/>
                </p:cNvSpPr>
                <p:nvPr/>
              </p:nvSpPr>
              <p:spPr bwMode="auto">
                <a:xfrm rot="-6101646">
                  <a:off x="3139" y="2463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81" name="Group 130"/>
              <p:cNvGrpSpPr>
                <a:grpSpLocks/>
              </p:cNvGrpSpPr>
              <p:nvPr/>
            </p:nvGrpSpPr>
            <p:grpSpPr bwMode="auto">
              <a:xfrm rot="-5189442">
                <a:off x="418" y="2214"/>
                <a:ext cx="100" cy="84"/>
                <a:chOff x="3122" y="2426"/>
                <a:chExt cx="100" cy="84"/>
              </a:xfrm>
            </p:grpSpPr>
            <p:sp>
              <p:nvSpPr>
                <p:cNvPr id="14594" name="Freeform 131"/>
                <p:cNvSpPr>
                  <a:spLocks/>
                </p:cNvSpPr>
                <p:nvPr/>
              </p:nvSpPr>
              <p:spPr bwMode="auto">
                <a:xfrm>
                  <a:off x="3152" y="2426"/>
                  <a:ext cx="70" cy="66"/>
                </a:xfrm>
                <a:custGeom>
                  <a:avLst/>
                  <a:gdLst>
                    <a:gd name="T0" fmla="*/ 70 w 70"/>
                    <a:gd name="T1" fmla="*/ 0 h 66"/>
                    <a:gd name="T2" fmla="*/ 26 w 70"/>
                    <a:gd name="T3" fmla="*/ 26 h 66"/>
                    <a:gd name="T4" fmla="*/ 10 w 70"/>
                    <a:gd name="T5" fmla="*/ 54 h 66"/>
                    <a:gd name="T6" fmla="*/ 0 w 70"/>
                    <a:gd name="T7" fmla="*/ 66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0"/>
                    <a:gd name="T13" fmla="*/ 0 h 66"/>
                    <a:gd name="T14" fmla="*/ 70 w 7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0" h="66">
                      <a:moveTo>
                        <a:pt x="70" y="0"/>
                      </a:moveTo>
                      <a:cubicBezTo>
                        <a:pt x="56" y="10"/>
                        <a:pt x="40" y="16"/>
                        <a:pt x="26" y="26"/>
                      </a:cubicBezTo>
                      <a:cubicBezTo>
                        <a:pt x="22" y="37"/>
                        <a:pt x="19" y="47"/>
                        <a:pt x="10" y="54"/>
                      </a:cubicBezTo>
                      <a:cubicBezTo>
                        <a:pt x="6" y="57"/>
                        <a:pt x="0" y="66"/>
                        <a:pt x="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5" name="Freeform 132"/>
                <p:cNvSpPr>
                  <a:spLocks/>
                </p:cNvSpPr>
                <p:nvPr/>
              </p:nvSpPr>
              <p:spPr bwMode="auto">
                <a:xfrm>
                  <a:off x="3168" y="2470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6" name="Freeform 133"/>
                <p:cNvSpPr>
                  <a:spLocks/>
                </p:cNvSpPr>
                <p:nvPr/>
              </p:nvSpPr>
              <p:spPr bwMode="auto">
                <a:xfrm rot="-6101646">
                  <a:off x="3139" y="2463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82" name="Group 134"/>
              <p:cNvGrpSpPr>
                <a:grpSpLocks/>
              </p:cNvGrpSpPr>
              <p:nvPr/>
            </p:nvGrpSpPr>
            <p:grpSpPr bwMode="auto">
              <a:xfrm rot="-6893024">
                <a:off x="456" y="2286"/>
                <a:ext cx="100" cy="84"/>
                <a:chOff x="3122" y="2426"/>
                <a:chExt cx="100" cy="84"/>
              </a:xfrm>
            </p:grpSpPr>
            <p:sp>
              <p:nvSpPr>
                <p:cNvPr id="14591" name="Freeform 135"/>
                <p:cNvSpPr>
                  <a:spLocks/>
                </p:cNvSpPr>
                <p:nvPr/>
              </p:nvSpPr>
              <p:spPr bwMode="auto">
                <a:xfrm>
                  <a:off x="3152" y="2426"/>
                  <a:ext cx="70" cy="66"/>
                </a:xfrm>
                <a:custGeom>
                  <a:avLst/>
                  <a:gdLst>
                    <a:gd name="T0" fmla="*/ 70 w 70"/>
                    <a:gd name="T1" fmla="*/ 0 h 66"/>
                    <a:gd name="T2" fmla="*/ 26 w 70"/>
                    <a:gd name="T3" fmla="*/ 26 h 66"/>
                    <a:gd name="T4" fmla="*/ 10 w 70"/>
                    <a:gd name="T5" fmla="*/ 54 h 66"/>
                    <a:gd name="T6" fmla="*/ 0 w 70"/>
                    <a:gd name="T7" fmla="*/ 66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0"/>
                    <a:gd name="T13" fmla="*/ 0 h 66"/>
                    <a:gd name="T14" fmla="*/ 70 w 7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0" h="66">
                      <a:moveTo>
                        <a:pt x="70" y="0"/>
                      </a:moveTo>
                      <a:cubicBezTo>
                        <a:pt x="56" y="10"/>
                        <a:pt x="40" y="16"/>
                        <a:pt x="26" y="26"/>
                      </a:cubicBezTo>
                      <a:cubicBezTo>
                        <a:pt x="22" y="37"/>
                        <a:pt x="19" y="47"/>
                        <a:pt x="10" y="54"/>
                      </a:cubicBezTo>
                      <a:cubicBezTo>
                        <a:pt x="6" y="57"/>
                        <a:pt x="0" y="66"/>
                        <a:pt x="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2" name="Freeform 136"/>
                <p:cNvSpPr>
                  <a:spLocks/>
                </p:cNvSpPr>
                <p:nvPr/>
              </p:nvSpPr>
              <p:spPr bwMode="auto">
                <a:xfrm>
                  <a:off x="3168" y="2470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3" name="Freeform 137"/>
                <p:cNvSpPr>
                  <a:spLocks/>
                </p:cNvSpPr>
                <p:nvPr/>
              </p:nvSpPr>
              <p:spPr bwMode="auto">
                <a:xfrm rot="-6101646">
                  <a:off x="3139" y="2463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83" name="Group 138"/>
              <p:cNvGrpSpPr>
                <a:grpSpLocks/>
              </p:cNvGrpSpPr>
              <p:nvPr/>
            </p:nvGrpSpPr>
            <p:grpSpPr bwMode="auto">
              <a:xfrm rot="1067537" flipH="1">
                <a:off x="490" y="2400"/>
                <a:ext cx="51" cy="60"/>
                <a:chOff x="3122" y="2426"/>
                <a:chExt cx="100" cy="84"/>
              </a:xfrm>
            </p:grpSpPr>
            <p:sp>
              <p:nvSpPr>
                <p:cNvPr id="14588" name="Freeform 139"/>
                <p:cNvSpPr>
                  <a:spLocks/>
                </p:cNvSpPr>
                <p:nvPr/>
              </p:nvSpPr>
              <p:spPr bwMode="auto">
                <a:xfrm>
                  <a:off x="3152" y="2426"/>
                  <a:ext cx="70" cy="66"/>
                </a:xfrm>
                <a:custGeom>
                  <a:avLst/>
                  <a:gdLst>
                    <a:gd name="T0" fmla="*/ 70 w 70"/>
                    <a:gd name="T1" fmla="*/ 0 h 66"/>
                    <a:gd name="T2" fmla="*/ 26 w 70"/>
                    <a:gd name="T3" fmla="*/ 26 h 66"/>
                    <a:gd name="T4" fmla="*/ 10 w 70"/>
                    <a:gd name="T5" fmla="*/ 54 h 66"/>
                    <a:gd name="T6" fmla="*/ 0 w 70"/>
                    <a:gd name="T7" fmla="*/ 66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0"/>
                    <a:gd name="T13" fmla="*/ 0 h 66"/>
                    <a:gd name="T14" fmla="*/ 70 w 7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0" h="66">
                      <a:moveTo>
                        <a:pt x="70" y="0"/>
                      </a:moveTo>
                      <a:cubicBezTo>
                        <a:pt x="56" y="10"/>
                        <a:pt x="40" y="16"/>
                        <a:pt x="26" y="26"/>
                      </a:cubicBezTo>
                      <a:cubicBezTo>
                        <a:pt x="22" y="37"/>
                        <a:pt x="19" y="47"/>
                        <a:pt x="10" y="54"/>
                      </a:cubicBezTo>
                      <a:cubicBezTo>
                        <a:pt x="6" y="57"/>
                        <a:pt x="0" y="66"/>
                        <a:pt x="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9" name="Freeform 140"/>
                <p:cNvSpPr>
                  <a:spLocks/>
                </p:cNvSpPr>
                <p:nvPr/>
              </p:nvSpPr>
              <p:spPr bwMode="auto">
                <a:xfrm>
                  <a:off x="3168" y="2470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0" name="Freeform 141"/>
                <p:cNvSpPr>
                  <a:spLocks/>
                </p:cNvSpPr>
                <p:nvPr/>
              </p:nvSpPr>
              <p:spPr bwMode="auto">
                <a:xfrm rot="-6101646">
                  <a:off x="3139" y="2463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84" name="Freeform 142"/>
              <p:cNvSpPr>
                <a:spLocks/>
              </p:cNvSpPr>
              <p:nvPr/>
            </p:nvSpPr>
            <p:spPr bwMode="auto">
              <a:xfrm>
                <a:off x="354" y="2224"/>
                <a:ext cx="36" cy="20"/>
              </a:xfrm>
              <a:custGeom>
                <a:avLst/>
                <a:gdLst>
                  <a:gd name="T0" fmla="*/ 36 w 36"/>
                  <a:gd name="T1" fmla="*/ 0 h 20"/>
                  <a:gd name="T2" fmla="*/ 14 w 36"/>
                  <a:gd name="T3" fmla="*/ 8 h 20"/>
                  <a:gd name="T4" fmla="*/ 0 w 36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20"/>
                  <a:gd name="T11" fmla="*/ 36 w 36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20">
                    <a:moveTo>
                      <a:pt x="36" y="0"/>
                    </a:moveTo>
                    <a:cubicBezTo>
                      <a:pt x="27" y="2"/>
                      <a:pt x="22" y="3"/>
                      <a:pt x="14" y="8"/>
                    </a:cubicBezTo>
                    <a:cubicBezTo>
                      <a:pt x="9" y="15"/>
                      <a:pt x="6" y="14"/>
                      <a:pt x="0" y="2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Freeform 143"/>
              <p:cNvSpPr>
                <a:spLocks/>
              </p:cNvSpPr>
              <p:nvPr/>
            </p:nvSpPr>
            <p:spPr bwMode="auto">
              <a:xfrm>
                <a:off x="442" y="2220"/>
                <a:ext cx="30" cy="18"/>
              </a:xfrm>
              <a:custGeom>
                <a:avLst/>
                <a:gdLst>
                  <a:gd name="T0" fmla="*/ 0 w 30"/>
                  <a:gd name="T1" fmla="*/ 0 h 18"/>
                  <a:gd name="T2" fmla="*/ 30 w 30"/>
                  <a:gd name="T3" fmla="*/ 18 h 18"/>
                  <a:gd name="T4" fmla="*/ 0 60000 65536"/>
                  <a:gd name="T5" fmla="*/ 0 60000 65536"/>
                  <a:gd name="T6" fmla="*/ 0 w 30"/>
                  <a:gd name="T7" fmla="*/ 0 h 18"/>
                  <a:gd name="T8" fmla="*/ 30 w 30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18">
                    <a:moveTo>
                      <a:pt x="0" y="0"/>
                    </a:moveTo>
                    <a:cubicBezTo>
                      <a:pt x="9" y="6"/>
                      <a:pt x="19" y="18"/>
                      <a:pt x="30" y="18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Freeform 144"/>
              <p:cNvSpPr>
                <a:spLocks/>
              </p:cNvSpPr>
              <p:nvPr/>
            </p:nvSpPr>
            <p:spPr bwMode="auto">
              <a:xfrm>
                <a:off x="400" y="1790"/>
                <a:ext cx="40" cy="16"/>
              </a:xfrm>
              <a:custGeom>
                <a:avLst/>
                <a:gdLst>
                  <a:gd name="T0" fmla="*/ 40 w 40"/>
                  <a:gd name="T1" fmla="*/ 16 h 16"/>
                  <a:gd name="T2" fmla="*/ 0 w 40"/>
                  <a:gd name="T3" fmla="*/ 0 h 16"/>
                  <a:gd name="T4" fmla="*/ 0 60000 65536"/>
                  <a:gd name="T5" fmla="*/ 0 60000 65536"/>
                  <a:gd name="T6" fmla="*/ 0 w 40"/>
                  <a:gd name="T7" fmla="*/ 0 h 16"/>
                  <a:gd name="T8" fmla="*/ 40 w 40"/>
                  <a:gd name="T9" fmla="*/ 16 h 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0" h="16">
                    <a:moveTo>
                      <a:pt x="40" y="16"/>
                    </a:moveTo>
                    <a:cubicBezTo>
                      <a:pt x="27" y="12"/>
                      <a:pt x="13" y="0"/>
                      <a:pt x="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Freeform 145"/>
              <p:cNvSpPr>
                <a:spLocks/>
              </p:cNvSpPr>
              <p:nvPr/>
            </p:nvSpPr>
            <p:spPr bwMode="auto">
              <a:xfrm>
                <a:off x="447" y="1794"/>
                <a:ext cx="37" cy="10"/>
              </a:xfrm>
              <a:custGeom>
                <a:avLst/>
                <a:gdLst>
                  <a:gd name="T0" fmla="*/ 37 w 37"/>
                  <a:gd name="T1" fmla="*/ 0 h 10"/>
                  <a:gd name="T2" fmla="*/ 7 w 37"/>
                  <a:gd name="T3" fmla="*/ 10 h 10"/>
                  <a:gd name="T4" fmla="*/ 0 60000 65536"/>
                  <a:gd name="T5" fmla="*/ 0 60000 65536"/>
                  <a:gd name="T6" fmla="*/ 0 w 37"/>
                  <a:gd name="T7" fmla="*/ 0 h 10"/>
                  <a:gd name="T8" fmla="*/ 37 w 37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" h="10">
                    <a:moveTo>
                      <a:pt x="37" y="0"/>
                    </a:moveTo>
                    <a:cubicBezTo>
                      <a:pt x="36" y="0"/>
                      <a:pt x="0" y="10"/>
                      <a:pt x="7" y="1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343" name="Group 147"/>
          <p:cNvGrpSpPr>
            <a:grpSpLocks/>
          </p:cNvGrpSpPr>
          <p:nvPr/>
        </p:nvGrpSpPr>
        <p:grpSpPr bwMode="auto">
          <a:xfrm>
            <a:off x="9148763" y="1284288"/>
            <a:ext cx="1701800" cy="2246312"/>
            <a:chOff x="4371" y="1968"/>
            <a:chExt cx="1037" cy="2256"/>
          </a:xfrm>
        </p:grpSpPr>
        <p:grpSp>
          <p:nvGrpSpPr>
            <p:cNvPr id="14349" name="Group 148"/>
            <p:cNvGrpSpPr>
              <a:grpSpLocks/>
            </p:cNvGrpSpPr>
            <p:nvPr/>
          </p:nvGrpSpPr>
          <p:grpSpPr bwMode="auto">
            <a:xfrm>
              <a:off x="4371" y="1968"/>
              <a:ext cx="1008" cy="2256"/>
              <a:chOff x="2784" y="1248"/>
              <a:chExt cx="768" cy="2064"/>
            </a:xfrm>
          </p:grpSpPr>
          <p:sp>
            <p:nvSpPr>
              <p:cNvPr id="14566" name="Rectangle 149"/>
              <p:cNvSpPr>
                <a:spLocks noChangeArrowheads="1"/>
              </p:cNvSpPr>
              <p:nvPr/>
            </p:nvSpPr>
            <p:spPr bwMode="auto">
              <a:xfrm>
                <a:off x="2784" y="2352"/>
                <a:ext cx="768" cy="960"/>
              </a:xfrm>
              <a:prstGeom prst="rect">
                <a:avLst/>
              </a:prstGeom>
              <a:solidFill>
                <a:srgbClr val="C3864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latin typeface="VNI-Times" pitchFamily="2" charset="0"/>
                </a:endParaRPr>
              </a:p>
            </p:txBody>
          </p:sp>
          <p:sp>
            <p:nvSpPr>
              <p:cNvPr id="14567" name="Rectangle 150"/>
              <p:cNvSpPr>
                <a:spLocks noChangeArrowheads="1"/>
              </p:cNvSpPr>
              <p:nvPr/>
            </p:nvSpPr>
            <p:spPr bwMode="auto">
              <a:xfrm>
                <a:off x="2784" y="1248"/>
                <a:ext cx="768" cy="1104"/>
              </a:xfrm>
              <a:prstGeom prst="rect">
                <a:avLst/>
              </a:prstGeom>
              <a:solidFill>
                <a:srgbClr val="B8C4D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latin typeface="VNI-Times" pitchFamily="2" charset="0"/>
                </a:endParaRPr>
              </a:p>
            </p:txBody>
          </p:sp>
        </p:grpSp>
        <p:grpSp>
          <p:nvGrpSpPr>
            <p:cNvPr id="14350" name="Group 151"/>
            <p:cNvGrpSpPr>
              <a:grpSpLocks/>
            </p:cNvGrpSpPr>
            <p:nvPr/>
          </p:nvGrpSpPr>
          <p:grpSpPr bwMode="auto">
            <a:xfrm>
              <a:off x="4479" y="1995"/>
              <a:ext cx="929" cy="1602"/>
              <a:chOff x="1437" y="747"/>
              <a:chExt cx="929" cy="1559"/>
            </a:xfrm>
          </p:grpSpPr>
          <p:grpSp>
            <p:nvGrpSpPr>
              <p:cNvPr id="14351" name="Group 152"/>
              <p:cNvGrpSpPr>
                <a:grpSpLocks/>
              </p:cNvGrpSpPr>
              <p:nvPr/>
            </p:nvGrpSpPr>
            <p:grpSpPr bwMode="auto">
              <a:xfrm rot="14454202" flipV="1">
                <a:off x="1485" y="820"/>
                <a:ext cx="343" cy="198"/>
                <a:chOff x="831" y="1970"/>
                <a:chExt cx="344" cy="198"/>
              </a:xfrm>
            </p:grpSpPr>
            <p:grpSp>
              <p:nvGrpSpPr>
                <p:cNvPr id="14545" name="Group 153"/>
                <p:cNvGrpSpPr>
                  <a:grpSpLocks/>
                </p:cNvGrpSpPr>
                <p:nvPr/>
              </p:nvGrpSpPr>
              <p:grpSpPr bwMode="auto">
                <a:xfrm flipH="1">
                  <a:off x="832" y="1970"/>
                  <a:ext cx="343" cy="198"/>
                  <a:chOff x="288" y="1776"/>
                  <a:chExt cx="343" cy="198"/>
                </a:xfrm>
              </p:grpSpPr>
              <p:sp>
                <p:nvSpPr>
                  <p:cNvPr id="14547" name="Freeform 154"/>
                  <p:cNvSpPr>
                    <a:spLocks/>
                  </p:cNvSpPr>
                  <p:nvPr/>
                </p:nvSpPr>
                <p:spPr bwMode="auto">
                  <a:xfrm>
                    <a:off x="288" y="1776"/>
                    <a:ext cx="313" cy="198"/>
                  </a:xfrm>
                  <a:custGeom>
                    <a:avLst/>
                    <a:gdLst>
                      <a:gd name="T0" fmla="*/ 251 w 313"/>
                      <a:gd name="T1" fmla="*/ 180 h 198"/>
                      <a:gd name="T2" fmla="*/ 297 w 313"/>
                      <a:gd name="T3" fmla="*/ 144 h 198"/>
                      <a:gd name="T4" fmla="*/ 297 w 313"/>
                      <a:gd name="T5" fmla="*/ 48 h 198"/>
                      <a:gd name="T6" fmla="*/ 201 w 313"/>
                      <a:gd name="T7" fmla="*/ 0 h 198"/>
                      <a:gd name="T8" fmla="*/ 105 w 313"/>
                      <a:gd name="T9" fmla="*/ 48 h 198"/>
                      <a:gd name="T10" fmla="*/ 57 w 313"/>
                      <a:gd name="T11" fmla="*/ 144 h 198"/>
                      <a:gd name="T12" fmla="*/ 9 w 313"/>
                      <a:gd name="T13" fmla="*/ 192 h 198"/>
                      <a:gd name="T14" fmla="*/ 111 w 313"/>
                      <a:gd name="T15" fmla="*/ 180 h 198"/>
                      <a:gd name="T16" fmla="*/ 175 w 313"/>
                      <a:gd name="T17" fmla="*/ 186 h 198"/>
                      <a:gd name="T18" fmla="*/ 251 w 313"/>
                      <a:gd name="T19" fmla="*/ 180 h 19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13"/>
                      <a:gd name="T31" fmla="*/ 0 h 198"/>
                      <a:gd name="T32" fmla="*/ 313 w 313"/>
                      <a:gd name="T33" fmla="*/ 198 h 19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13" h="198">
                        <a:moveTo>
                          <a:pt x="251" y="180"/>
                        </a:moveTo>
                        <a:cubicBezTo>
                          <a:pt x="275" y="172"/>
                          <a:pt x="289" y="166"/>
                          <a:pt x="297" y="144"/>
                        </a:cubicBezTo>
                        <a:cubicBezTo>
                          <a:pt x="305" y="122"/>
                          <a:pt x="313" y="72"/>
                          <a:pt x="297" y="48"/>
                        </a:cubicBezTo>
                        <a:cubicBezTo>
                          <a:pt x="281" y="24"/>
                          <a:pt x="233" y="0"/>
                          <a:pt x="201" y="0"/>
                        </a:cubicBezTo>
                        <a:cubicBezTo>
                          <a:pt x="169" y="0"/>
                          <a:pt x="129" y="24"/>
                          <a:pt x="105" y="48"/>
                        </a:cubicBezTo>
                        <a:cubicBezTo>
                          <a:pt x="81" y="72"/>
                          <a:pt x="73" y="120"/>
                          <a:pt x="57" y="144"/>
                        </a:cubicBezTo>
                        <a:cubicBezTo>
                          <a:pt x="41" y="168"/>
                          <a:pt x="0" y="186"/>
                          <a:pt x="9" y="192"/>
                        </a:cubicBezTo>
                        <a:cubicBezTo>
                          <a:pt x="18" y="198"/>
                          <a:pt x="83" y="181"/>
                          <a:pt x="111" y="180"/>
                        </a:cubicBezTo>
                        <a:cubicBezTo>
                          <a:pt x="139" y="179"/>
                          <a:pt x="152" y="186"/>
                          <a:pt x="175" y="186"/>
                        </a:cubicBezTo>
                        <a:cubicBezTo>
                          <a:pt x="198" y="186"/>
                          <a:pt x="235" y="181"/>
                          <a:pt x="251" y="180"/>
                        </a:cubicBezTo>
                        <a:close/>
                      </a:path>
                    </a:pathLst>
                  </a:custGeom>
                  <a:solidFill>
                    <a:srgbClr val="73F17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48" name="Freeform 155"/>
                  <p:cNvSpPr>
                    <a:spLocks/>
                  </p:cNvSpPr>
                  <p:nvPr/>
                </p:nvSpPr>
                <p:spPr bwMode="auto">
                  <a:xfrm>
                    <a:off x="353" y="1834"/>
                    <a:ext cx="278" cy="98"/>
                  </a:xfrm>
                  <a:custGeom>
                    <a:avLst/>
                    <a:gdLst>
                      <a:gd name="T0" fmla="*/ 278 w 278"/>
                      <a:gd name="T1" fmla="*/ 18 h 98"/>
                      <a:gd name="T2" fmla="*/ 236 w 278"/>
                      <a:gd name="T3" fmla="*/ 0 h 98"/>
                      <a:gd name="T4" fmla="*/ 180 w 278"/>
                      <a:gd name="T5" fmla="*/ 8 h 98"/>
                      <a:gd name="T6" fmla="*/ 144 w 278"/>
                      <a:gd name="T7" fmla="*/ 30 h 98"/>
                      <a:gd name="T8" fmla="*/ 76 w 278"/>
                      <a:gd name="T9" fmla="*/ 62 h 98"/>
                      <a:gd name="T10" fmla="*/ 18 w 278"/>
                      <a:gd name="T11" fmla="*/ 98 h 98"/>
                      <a:gd name="T12" fmla="*/ 0 w 278"/>
                      <a:gd name="T13" fmla="*/ 94 h 9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78"/>
                      <a:gd name="T22" fmla="*/ 0 h 98"/>
                      <a:gd name="T23" fmla="*/ 278 w 278"/>
                      <a:gd name="T24" fmla="*/ 98 h 9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78" h="98">
                        <a:moveTo>
                          <a:pt x="278" y="18"/>
                        </a:moveTo>
                        <a:cubicBezTo>
                          <a:pt x="263" y="13"/>
                          <a:pt x="250" y="5"/>
                          <a:pt x="236" y="0"/>
                        </a:cubicBezTo>
                        <a:cubicBezTo>
                          <a:pt x="220" y="1"/>
                          <a:pt x="196" y="0"/>
                          <a:pt x="180" y="8"/>
                        </a:cubicBezTo>
                        <a:cubicBezTo>
                          <a:pt x="168" y="14"/>
                          <a:pt x="156" y="26"/>
                          <a:pt x="144" y="30"/>
                        </a:cubicBezTo>
                        <a:cubicBezTo>
                          <a:pt x="127" y="47"/>
                          <a:pt x="98" y="55"/>
                          <a:pt x="76" y="62"/>
                        </a:cubicBezTo>
                        <a:cubicBezTo>
                          <a:pt x="62" y="83"/>
                          <a:pt x="37" y="85"/>
                          <a:pt x="18" y="98"/>
                        </a:cubicBezTo>
                        <a:cubicBezTo>
                          <a:pt x="12" y="97"/>
                          <a:pt x="0" y="94"/>
                          <a:pt x="0" y="94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49" name="Freeform 156"/>
                  <p:cNvSpPr>
                    <a:spLocks/>
                  </p:cNvSpPr>
                  <p:nvPr/>
                </p:nvSpPr>
                <p:spPr bwMode="auto">
                  <a:xfrm>
                    <a:off x="361" y="1934"/>
                    <a:ext cx="6" cy="16"/>
                  </a:xfrm>
                  <a:custGeom>
                    <a:avLst/>
                    <a:gdLst>
                      <a:gd name="T0" fmla="*/ 6 w 6"/>
                      <a:gd name="T1" fmla="*/ 0 h 16"/>
                      <a:gd name="T2" fmla="*/ 0 w 6"/>
                      <a:gd name="T3" fmla="*/ 16 h 16"/>
                      <a:gd name="T4" fmla="*/ 0 60000 65536"/>
                      <a:gd name="T5" fmla="*/ 0 60000 65536"/>
                      <a:gd name="T6" fmla="*/ 0 w 6"/>
                      <a:gd name="T7" fmla="*/ 0 h 16"/>
                      <a:gd name="T8" fmla="*/ 6 w 6"/>
                      <a:gd name="T9" fmla="*/ 16 h 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6">
                        <a:moveTo>
                          <a:pt x="6" y="0"/>
                        </a:moveTo>
                        <a:cubicBezTo>
                          <a:pt x="5" y="6"/>
                          <a:pt x="0" y="16"/>
                          <a:pt x="0" y="1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50" name="Freeform 157"/>
                  <p:cNvSpPr>
                    <a:spLocks/>
                  </p:cNvSpPr>
                  <p:nvPr/>
                </p:nvSpPr>
                <p:spPr bwMode="auto">
                  <a:xfrm>
                    <a:off x="375" y="1896"/>
                    <a:ext cx="50" cy="4"/>
                  </a:xfrm>
                  <a:custGeom>
                    <a:avLst/>
                    <a:gdLst>
                      <a:gd name="T0" fmla="*/ 50 w 50"/>
                      <a:gd name="T1" fmla="*/ 4 h 4"/>
                      <a:gd name="T2" fmla="*/ 0 w 50"/>
                      <a:gd name="T3" fmla="*/ 0 h 4"/>
                      <a:gd name="T4" fmla="*/ 0 60000 65536"/>
                      <a:gd name="T5" fmla="*/ 0 60000 65536"/>
                      <a:gd name="T6" fmla="*/ 0 w 50"/>
                      <a:gd name="T7" fmla="*/ 0 h 4"/>
                      <a:gd name="T8" fmla="*/ 50 w 50"/>
                      <a:gd name="T9" fmla="*/ 4 h 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0" h="4">
                        <a:moveTo>
                          <a:pt x="50" y="4"/>
                        </a:moveTo>
                        <a:cubicBezTo>
                          <a:pt x="32" y="2"/>
                          <a:pt x="18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51" name="Freeform 158"/>
                  <p:cNvSpPr>
                    <a:spLocks/>
                  </p:cNvSpPr>
                  <p:nvPr/>
                </p:nvSpPr>
                <p:spPr bwMode="auto">
                  <a:xfrm>
                    <a:off x="383" y="1878"/>
                    <a:ext cx="10" cy="18"/>
                  </a:xfrm>
                  <a:custGeom>
                    <a:avLst/>
                    <a:gdLst>
                      <a:gd name="T0" fmla="*/ 10 w 10"/>
                      <a:gd name="T1" fmla="*/ 18 h 18"/>
                      <a:gd name="T2" fmla="*/ 0 w 10"/>
                      <a:gd name="T3" fmla="*/ 0 h 18"/>
                      <a:gd name="T4" fmla="*/ 0 60000 65536"/>
                      <a:gd name="T5" fmla="*/ 0 60000 65536"/>
                      <a:gd name="T6" fmla="*/ 0 w 10"/>
                      <a:gd name="T7" fmla="*/ 0 h 18"/>
                      <a:gd name="T8" fmla="*/ 10 w 10"/>
                      <a:gd name="T9" fmla="*/ 18 h 1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0" h="18">
                        <a:moveTo>
                          <a:pt x="10" y="18"/>
                        </a:moveTo>
                        <a:cubicBezTo>
                          <a:pt x="8" y="10"/>
                          <a:pt x="6" y="6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52" name="Freeform 159"/>
                  <p:cNvSpPr>
                    <a:spLocks/>
                  </p:cNvSpPr>
                  <p:nvPr/>
                </p:nvSpPr>
                <p:spPr bwMode="auto">
                  <a:xfrm>
                    <a:off x="423" y="1852"/>
                    <a:ext cx="68" cy="16"/>
                  </a:xfrm>
                  <a:custGeom>
                    <a:avLst/>
                    <a:gdLst>
                      <a:gd name="T0" fmla="*/ 68 w 68"/>
                      <a:gd name="T1" fmla="*/ 16 h 16"/>
                      <a:gd name="T2" fmla="*/ 0 w 68"/>
                      <a:gd name="T3" fmla="*/ 0 h 16"/>
                      <a:gd name="T4" fmla="*/ 0 60000 65536"/>
                      <a:gd name="T5" fmla="*/ 0 60000 65536"/>
                      <a:gd name="T6" fmla="*/ 0 w 68"/>
                      <a:gd name="T7" fmla="*/ 0 h 16"/>
                      <a:gd name="T8" fmla="*/ 68 w 68"/>
                      <a:gd name="T9" fmla="*/ 16 h 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8" h="16">
                        <a:moveTo>
                          <a:pt x="68" y="16"/>
                        </a:moveTo>
                        <a:cubicBezTo>
                          <a:pt x="44" y="11"/>
                          <a:pt x="25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53" name="Freeform 160"/>
                  <p:cNvSpPr>
                    <a:spLocks/>
                  </p:cNvSpPr>
                  <p:nvPr/>
                </p:nvSpPr>
                <p:spPr bwMode="auto">
                  <a:xfrm>
                    <a:off x="435" y="1824"/>
                    <a:ext cx="18" cy="32"/>
                  </a:xfrm>
                  <a:custGeom>
                    <a:avLst/>
                    <a:gdLst>
                      <a:gd name="T0" fmla="*/ 18 w 18"/>
                      <a:gd name="T1" fmla="*/ 32 h 32"/>
                      <a:gd name="T2" fmla="*/ 0 w 18"/>
                      <a:gd name="T3" fmla="*/ 0 h 32"/>
                      <a:gd name="T4" fmla="*/ 0 60000 65536"/>
                      <a:gd name="T5" fmla="*/ 0 60000 65536"/>
                      <a:gd name="T6" fmla="*/ 0 w 18"/>
                      <a:gd name="T7" fmla="*/ 0 h 32"/>
                      <a:gd name="T8" fmla="*/ 18 w 18"/>
                      <a:gd name="T9" fmla="*/ 32 h 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8" h="32">
                        <a:moveTo>
                          <a:pt x="18" y="32"/>
                        </a:moveTo>
                        <a:cubicBezTo>
                          <a:pt x="11" y="22"/>
                          <a:pt x="9" y="9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54" name="Freeform 161"/>
                  <p:cNvSpPr>
                    <a:spLocks/>
                  </p:cNvSpPr>
                  <p:nvPr/>
                </p:nvSpPr>
                <p:spPr bwMode="auto">
                  <a:xfrm>
                    <a:off x="483" y="1816"/>
                    <a:ext cx="64" cy="20"/>
                  </a:xfrm>
                  <a:custGeom>
                    <a:avLst/>
                    <a:gdLst>
                      <a:gd name="T0" fmla="*/ 64 w 64"/>
                      <a:gd name="T1" fmla="*/ 20 h 20"/>
                      <a:gd name="T2" fmla="*/ 0 w 64"/>
                      <a:gd name="T3" fmla="*/ 0 h 20"/>
                      <a:gd name="T4" fmla="*/ 0 60000 65536"/>
                      <a:gd name="T5" fmla="*/ 0 60000 65536"/>
                      <a:gd name="T6" fmla="*/ 0 w 64"/>
                      <a:gd name="T7" fmla="*/ 0 h 20"/>
                      <a:gd name="T8" fmla="*/ 64 w 64"/>
                      <a:gd name="T9" fmla="*/ 20 h 2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4" h="20">
                        <a:moveTo>
                          <a:pt x="64" y="20"/>
                        </a:moveTo>
                        <a:cubicBezTo>
                          <a:pt x="41" y="16"/>
                          <a:pt x="20" y="1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55" name="Freeform 162"/>
                  <p:cNvSpPr>
                    <a:spLocks/>
                  </p:cNvSpPr>
                  <p:nvPr/>
                </p:nvSpPr>
                <p:spPr bwMode="auto">
                  <a:xfrm>
                    <a:off x="485" y="1796"/>
                    <a:ext cx="6" cy="22"/>
                  </a:xfrm>
                  <a:custGeom>
                    <a:avLst/>
                    <a:gdLst>
                      <a:gd name="T0" fmla="*/ 6 w 6"/>
                      <a:gd name="T1" fmla="*/ 22 h 22"/>
                      <a:gd name="T2" fmla="*/ 0 w 6"/>
                      <a:gd name="T3" fmla="*/ 0 h 22"/>
                      <a:gd name="T4" fmla="*/ 0 60000 65536"/>
                      <a:gd name="T5" fmla="*/ 0 60000 65536"/>
                      <a:gd name="T6" fmla="*/ 0 w 6"/>
                      <a:gd name="T7" fmla="*/ 0 h 22"/>
                      <a:gd name="T8" fmla="*/ 6 w 6"/>
                      <a:gd name="T9" fmla="*/ 22 h 2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22">
                        <a:moveTo>
                          <a:pt x="6" y="22"/>
                        </a:moveTo>
                        <a:cubicBezTo>
                          <a:pt x="5" y="15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56" name="Freeform 163"/>
                  <p:cNvSpPr>
                    <a:spLocks/>
                  </p:cNvSpPr>
                  <p:nvPr/>
                </p:nvSpPr>
                <p:spPr bwMode="auto">
                  <a:xfrm>
                    <a:off x="467" y="1820"/>
                    <a:ext cx="26" cy="8"/>
                  </a:xfrm>
                  <a:custGeom>
                    <a:avLst/>
                    <a:gdLst>
                      <a:gd name="T0" fmla="*/ 26 w 26"/>
                      <a:gd name="T1" fmla="*/ 0 h 8"/>
                      <a:gd name="T2" fmla="*/ 0 w 26"/>
                      <a:gd name="T3" fmla="*/ 8 h 8"/>
                      <a:gd name="T4" fmla="*/ 0 60000 65536"/>
                      <a:gd name="T5" fmla="*/ 0 60000 65536"/>
                      <a:gd name="T6" fmla="*/ 0 w 26"/>
                      <a:gd name="T7" fmla="*/ 0 h 8"/>
                      <a:gd name="T8" fmla="*/ 26 w 26"/>
                      <a:gd name="T9" fmla="*/ 8 h 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6" h="8">
                        <a:moveTo>
                          <a:pt x="26" y="0"/>
                        </a:moveTo>
                        <a:cubicBezTo>
                          <a:pt x="17" y="3"/>
                          <a:pt x="8" y="4"/>
                          <a:pt x="0" y="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57" name="Freeform 164"/>
                  <p:cNvSpPr>
                    <a:spLocks/>
                  </p:cNvSpPr>
                  <p:nvPr/>
                </p:nvSpPr>
                <p:spPr bwMode="auto">
                  <a:xfrm>
                    <a:off x="525" y="1804"/>
                    <a:ext cx="24" cy="32"/>
                  </a:xfrm>
                  <a:custGeom>
                    <a:avLst/>
                    <a:gdLst>
                      <a:gd name="T0" fmla="*/ 24 w 24"/>
                      <a:gd name="T1" fmla="*/ 32 h 32"/>
                      <a:gd name="T2" fmla="*/ 10 w 24"/>
                      <a:gd name="T3" fmla="*/ 10 h 32"/>
                      <a:gd name="T4" fmla="*/ 0 w 24"/>
                      <a:gd name="T5" fmla="*/ 0 h 32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32"/>
                      <a:gd name="T11" fmla="*/ 24 w 24"/>
                      <a:gd name="T12" fmla="*/ 32 h 3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32">
                        <a:moveTo>
                          <a:pt x="24" y="32"/>
                        </a:moveTo>
                        <a:cubicBezTo>
                          <a:pt x="20" y="21"/>
                          <a:pt x="20" y="16"/>
                          <a:pt x="10" y="10"/>
                        </a:cubicBezTo>
                        <a:cubicBezTo>
                          <a:pt x="8" y="7"/>
                          <a:pt x="0" y="2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58" name="Freeform 165"/>
                  <p:cNvSpPr>
                    <a:spLocks/>
                  </p:cNvSpPr>
                  <p:nvPr/>
                </p:nvSpPr>
                <p:spPr bwMode="auto">
                  <a:xfrm>
                    <a:off x="507" y="1810"/>
                    <a:ext cx="20" cy="1"/>
                  </a:xfrm>
                  <a:custGeom>
                    <a:avLst/>
                    <a:gdLst>
                      <a:gd name="T0" fmla="*/ 20 w 20"/>
                      <a:gd name="T1" fmla="*/ 0 h 1"/>
                      <a:gd name="T2" fmla="*/ 0 w 20"/>
                      <a:gd name="T3" fmla="*/ 0 h 1"/>
                      <a:gd name="T4" fmla="*/ 0 60000 65536"/>
                      <a:gd name="T5" fmla="*/ 0 60000 65536"/>
                      <a:gd name="T6" fmla="*/ 0 w 20"/>
                      <a:gd name="T7" fmla="*/ 0 h 1"/>
                      <a:gd name="T8" fmla="*/ 20 w 20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0" h="1">
                        <a:moveTo>
                          <a:pt x="20" y="0"/>
                        </a:moveTo>
                        <a:cubicBezTo>
                          <a:pt x="13" y="0"/>
                          <a:pt x="7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59" name="Freeform 166"/>
                  <p:cNvSpPr>
                    <a:spLocks/>
                  </p:cNvSpPr>
                  <p:nvPr/>
                </p:nvSpPr>
                <p:spPr bwMode="auto">
                  <a:xfrm>
                    <a:off x="397" y="1912"/>
                    <a:ext cx="12" cy="38"/>
                  </a:xfrm>
                  <a:custGeom>
                    <a:avLst/>
                    <a:gdLst>
                      <a:gd name="T0" fmla="*/ 12 w 12"/>
                      <a:gd name="T1" fmla="*/ 0 h 38"/>
                      <a:gd name="T2" fmla="*/ 0 w 12"/>
                      <a:gd name="T3" fmla="*/ 38 h 38"/>
                      <a:gd name="T4" fmla="*/ 0 60000 65536"/>
                      <a:gd name="T5" fmla="*/ 0 60000 65536"/>
                      <a:gd name="T6" fmla="*/ 0 w 12"/>
                      <a:gd name="T7" fmla="*/ 0 h 38"/>
                      <a:gd name="T8" fmla="*/ 12 w 12"/>
                      <a:gd name="T9" fmla="*/ 38 h 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2" h="38">
                        <a:moveTo>
                          <a:pt x="12" y="0"/>
                        </a:moveTo>
                        <a:cubicBezTo>
                          <a:pt x="8" y="11"/>
                          <a:pt x="0" y="27"/>
                          <a:pt x="0" y="3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60" name="Freeform 167"/>
                  <p:cNvSpPr>
                    <a:spLocks/>
                  </p:cNvSpPr>
                  <p:nvPr/>
                </p:nvSpPr>
                <p:spPr bwMode="auto">
                  <a:xfrm>
                    <a:off x="401" y="1930"/>
                    <a:ext cx="14" cy="18"/>
                  </a:xfrm>
                  <a:custGeom>
                    <a:avLst/>
                    <a:gdLst>
                      <a:gd name="T0" fmla="*/ 0 w 14"/>
                      <a:gd name="T1" fmla="*/ 0 h 18"/>
                      <a:gd name="T2" fmla="*/ 14 w 14"/>
                      <a:gd name="T3" fmla="*/ 18 h 18"/>
                      <a:gd name="T4" fmla="*/ 0 60000 65536"/>
                      <a:gd name="T5" fmla="*/ 0 60000 65536"/>
                      <a:gd name="T6" fmla="*/ 0 w 14"/>
                      <a:gd name="T7" fmla="*/ 0 h 18"/>
                      <a:gd name="T8" fmla="*/ 14 w 14"/>
                      <a:gd name="T9" fmla="*/ 18 h 1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4" h="18">
                        <a:moveTo>
                          <a:pt x="0" y="0"/>
                        </a:moveTo>
                        <a:cubicBezTo>
                          <a:pt x="5" y="8"/>
                          <a:pt x="8" y="12"/>
                          <a:pt x="14" y="1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61" name="Freeform 168"/>
                  <p:cNvSpPr>
                    <a:spLocks/>
                  </p:cNvSpPr>
                  <p:nvPr/>
                </p:nvSpPr>
                <p:spPr bwMode="auto">
                  <a:xfrm>
                    <a:off x="467" y="1882"/>
                    <a:ext cx="6" cy="46"/>
                  </a:xfrm>
                  <a:custGeom>
                    <a:avLst/>
                    <a:gdLst>
                      <a:gd name="T0" fmla="*/ 6 w 6"/>
                      <a:gd name="T1" fmla="*/ 0 h 46"/>
                      <a:gd name="T2" fmla="*/ 0 w 6"/>
                      <a:gd name="T3" fmla="*/ 46 h 46"/>
                      <a:gd name="T4" fmla="*/ 0 60000 65536"/>
                      <a:gd name="T5" fmla="*/ 0 60000 65536"/>
                      <a:gd name="T6" fmla="*/ 0 w 6"/>
                      <a:gd name="T7" fmla="*/ 0 h 46"/>
                      <a:gd name="T8" fmla="*/ 6 w 6"/>
                      <a:gd name="T9" fmla="*/ 46 h 4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46">
                        <a:moveTo>
                          <a:pt x="6" y="0"/>
                        </a:moveTo>
                        <a:cubicBezTo>
                          <a:pt x="1" y="15"/>
                          <a:pt x="0" y="30"/>
                          <a:pt x="0" y="4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62" name="Freeform 169"/>
                  <p:cNvSpPr>
                    <a:spLocks/>
                  </p:cNvSpPr>
                  <p:nvPr/>
                </p:nvSpPr>
                <p:spPr bwMode="auto">
                  <a:xfrm>
                    <a:off x="467" y="1918"/>
                    <a:ext cx="26" cy="28"/>
                  </a:xfrm>
                  <a:custGeom>
                    <a:avLst/>
                    <a:gdLst>
                      <a:gd name="T0" fmla="*/ 0 w 26"/>
                      <a:gd name="T1" fmla="*/ 0 h 28"/>
                      <a:gd name="T2" fmla="*/ 18 w 26"/>
                      <a:gd name="T3" fmla="*/ 24 h 28"/>
                      <a:gd name="T4" fmla="*/ 24 w 26"/>
                      <a:gd name="T5" fmla="*/ 26 h 28"/>
                      <a:gd name="T6" fmla="*/ 26 w 26"/>
                      <a:gd name="T7" fmla="*/ 28 h 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6"/>
                      <a:gd name="T13" fmla="*/ 0 h 28"/>
                      <a:gd name="T14" fmla="*/ 26 w 26"/>
                      <a:gd name="T15" fmla="*/ 28 h 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6" h="28">
                        <a:moveTo>
                          <a:pt x="0" y="0"/>
                        </a:moveTo>
                        <a:cubicBezTo>
                          <a:pt x="7" y="7"/>
                          <a:pt x="10" y="18"/>
                          <a:pt x="18" y="24"/>
                        </a:cubicBezTo>
                        <a:cubicBezTo>
                          <a:pt x="20" y="25"/>
                          <a:pt x="22" y="25"/>
                          <a:pt x="24" y="26"/>
                        </a:cubicBezTo>
                        <a:cubicBezTo>
                          <a:pt x="25" y="26"/>
                          <a:pt x="25" y="27"/>
                          <a:pt x="26" y="2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63" name="Freeform 170"/>
                  <p:cNvSpPr>
                    <a:spLocks/>
                  </p:cNvSpPr>
                  <p:nvPr/>
                </p:nvSpPr>
                <p:spPr bwMode="auto">
                  <a:xfrm>
                    <a:off x="436" y="1902"/>
                    <a:ext cx="29" cy="34"/>
                  </a:xfrm>
                  <a:custGeom>
                    <a:avLst/>
                    <a:gdLst>
                      <a:gd name="T0" fmla="*/ 29 w 29"/>
                      <a:gd name="T1" fmla="*/ 0 h 34"/>
                      <a:gd name="T2" fmla="*/ 3 w 29"/>
                      <a:gd name="T3" fmla="*/ 20 h 34"/>
                      <a:gd name="T4" fmla="*/ 1 w 29"/>
                      <a:gd name="T5" fmla="*/ 34 h 34"/>
                      <a:gd name="T6" fmla="*/ 0 60000 65536"/>
                      <a:gd name="T7" fmla="*/ 0 60000 65536"/>
                      <a:gd name="T8" fmla="*/ 0 60000 65536"/>
                      <a:gd name="T9" fmla="*/ 0 w 29"/>
                      <a:gd name="T10" fmla="*/ 0 h 34"/>
                      <a:gd name="T11" fmla="*/ 29 w 29"/>
                      <a:gd name="T12" fmla="*/ 34 h 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" h="34">
                        <a:moveTo>
                          <a:pt x="29" y="0"/>
                        </a:moveTo>
                        <a:cubicBezTo>
                          <a:pt x="20" y="7"/>
                          <a:pt x="12" y="14"/>
                          <a:pt x="3" y="20"/>
                        </a:cubicBezTo>
                        <a:cubicBezTo>
                          <a:pt x="0" y="29"/>
                          <a:pt x="1" y="24"/>
                          <a:pt x="1" y="34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64" name="Freeform 171"/>
                  <p:cNvSpPr>
                    <a:spLocks/>
                  </p:cNvSpPr>
                  <p:nvPr/>
                </p:nvSpPr>
                <p:spPr bwMode="auto">
                  <a:xfrm>
                    <a:off x="515" y="1844"/>
                    <a:ext cx="14" cy="56"/>
                  </a:xfrm>
                  <a:custGeom>
                    <a:avLst/>
                    <a:gdLst>
                      <a:gd name="T0" fmla="*/ 14 w 14"/>
                      <a:gd name="T1" fmla="*/ 0 h 56"/>
                      <a:gd name="T2" fmla="*/ 0 w 14"/>
                      <a:gd name="T3" fmla="*/ 56 h 56"/>
                      <a:gd name="T4" fmla="*/ 0 60000 65536"/>
                      <a:gd name="T5" fmla="*/ 0 60000 65536"/>
                      <a:gd name="T6" fmla="*/ 0 w 14"/>
                      <a:gd name="T7" fmla="*/ 0 h 56"/>
                      <a:gd name="T8" fmla="*/ 14 w 14"/>
                      <a:gd name="T9" fmla="*/ 56 h 5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4" h="56">
                        <a:moveTo>
                          <a:pt x="14" y="0"/>
                        </a:moveTo>
                        <a:cubicBezTo>
                          <a:pt x="8" y="19"/>
                          <a:pt x="0" y="35"/>
                          <a:pt x="0" y="5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65" name="Freeform 172"/>
                  <p:cNvSpPr>
                    <a:spLocks/>
                  </p:cNvSpPr>
                  <p:nvPr/>
                </p:nvSpPr>
                <p:spPr bwMode="auto">
                  <a:xfrm>
                    <a:off x="523" y="1876"/>
                    <a:ext cx="16" cy="28"/>
                  </a:xfrm>
                  <a:custGeom>
                    <a:avLst/>
                    <a:gdLst>
                      <a:gd name="T0" fmla="*/ 0 w 16"/>
                      <a:gd name="T1" fmla="*/ 0 h 28"/>
                      <a:gd name="T2" fmla="*/ 16 w 16"/>
                      <a:gd name="T3" fmla="*/ 28 h 28"/>
                      <a:gd name="T4" fmla="*/ 0 60000 65536"/>
                      <a:gd name="T5" fmla="*/ 0 60000 65536"/>
                      <a:gd name="T6" fmla="*/ 0 w 16"/>
                      <a:gd name="T7" fmla="*/ 0 h 28"/>
                      <a:gd name="T8" fmla="*/ 16 w 16"/>
                      <a:gd name="T9" fmla="*/ 28 h 2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" h="28">
                        <a:moveTo>
                          <a:pt x="0" y="0"/>
                        </a:moveTo>
                        <a:cubicBezTo>
                          <a:pt x="3" y="10"/>
                          <a:pt x="9" y="21"/>
                          <a:pt x="16" y="2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46" name="Freeform 173"/>
                <p:cNvSpPr>
                  <a:spLocks/>
                </p:cNvSpPr>
                <p:nvPr/>
              </p:nvSpPr>
              <p:spPr bwMode="auto">
                <a:xfrm>
                  <a:off x="831" y="2034"/>
                  <a:ext cx="37" cy="10"/>
                </a:xfrm>
                <a:custGeom>
                  <a:avLst/>
                  <a:gdLst>
                    <a:gd name="T0" fmla="*/ 37 w 37"/>
                    <a:gd name="T1" fmla="*/ 0 h 10"/>
                    <a:gd name="T2" fmla="*/ 7 w 37"/>
                    <a:gd name="T3" fmla="*/ 10 h 10"/>
                    <a:gd name="T4" fmla="*/ 0 60000 65536"/>
                    <a:gd name="T5" fmla="*/ 0 60000 65536"/>
                    <a:gd name="T6" fmla="*/ 0 w 37"/>
                    <a:gd name="T7" fmla="*/ 0 h 10"/>
                    <a:gd name="T8" fmla="*/ 37 w 37"/>
                    <a:gd name="T9" fmla="*/ 10 h 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7" h="10">
                      <a:moveTo>
                        <a:pt x="37" y="0"/>
                      </a:moveTo>
                      <a:cubicBezTo>
                        <a:pt x="36" y="0"/>
                        <a:pt x="0" y="10"/>
                        <a:pt x="7" y="1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52" name="Group 174"/>
              <p:cNvGrpSpPr>
                <a:grpSpLocks/>
              </p:cNvGrpSpPr>
              <p:nvPr/>
            </p:nvGrpSpPr>
            <p:grpSpPr bwMode="auto">
              <a:xfrm rot="19394814" flipV="1">
                <a:off x="1714" y="827"/>
                <a:ext cx="344" cy="197"/>
                <a:chOff x="831" y="1970"/>
                <a:chExt cx="344" cy="198"/>
              </a:xfrm>
            </p:grpSpPr>
            <p:grpSp>
              <p:nvGrpSpPr>
                <p:cNvPr id="14524" name="Group 175"/>
                <p:cNvGrpSpPr>
                  <a:grpSpLocks/>
                </p:cNvGrpSpPr>
                <p:nvPr/>
              </p:nvGrpSpPr>
              <p:grpSpPr bwMode="auto">
                <a:xfrm flipH="1">
                  <a:off x="832" y="1970"/>
                  <a:ext cx="343" cy="198"/>
                  <a:chOff x="288" y="1776"/>
                  <a:chExt cx="343" cy="198"/>
                </a:xfrm>
              </p:grpSpPr>
              <p:sp>
                <p:nvSpPr>
                  <p:cNvPr id="14526" name="Freeform 176"/>
                  <p:cNvSpPr>
                    <a:spLocks/>
                  </p:cNvSpPr>
                  <p:nvPr/>
                </p:nvSpPr>
                <p:spPr bwMode="auto">
                  <a:xfrm>
                    <a:off x="288" y="1776"/>
                    <a:ext cx="313" cy="198"/>
                  </a:xfrm>
                  <a:custGeom>
                    <a:avLst/>
                    <a:gdLst>
                      <a:gd name="T0" fmla="*/ 251 w 313"/>
                      <a:gd name="T1" fmla="*/ 180 h 198"/>
                      <a:gd name="T2" fmla="*/ 297 w 313"/>
                      <a:gd name="T3" fmla="*/ 144 h 198"/>
                      <a:gd name="T4" fmla="*/ 297 w 313"/>
                      <a:gd name="T5" fmla="*/ 48 h 198"/>
                      <a:gd name="T6" fmla="*/ 201 w 313"/>
                      <a:gd name="T7" fmla="*/ 0 h 198"/>
                      <a:gd name="T8" fmla="*/ 105 w 313"/>
                      <a:gd name="T9" fmla="*/ 48 h 198"/>
                      <a:gd name="T10" fmla="*/ 57 w 313"/>
                      <a:gd name="T11" fmla="*/ 144 h 198"/>
                      <a:gd name="T12" fmla="*/ 9 w 313"/>
                      <a:gd name="T13" fmla="*/ 192 h 198"/>
                      <a:gd name="T14" fmla="*/ 111 w 313"/>
                      <a:gd name="T15" fmla="*/ 180 h 198"/>
                      <a:gd name="T16" fmla="*/ 175 w 313"/>
                      <a:gd name="T17" fmla="*/ 186 h 198"/>
                      <a:gd name="T18" fmla="*/ 251 w 313"/>
                      <a:gd name="T19" fmla="*/ 180 h 19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13"/>
                      <a:gd name="T31" fmla="*/ 0 h 198"/>
                      <a:gd name="T32" fmla="*/ 313 w 313"/>
                      <a:gd name="T33" fmla="*/ 198 h 19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13" h="198">
                        <a:moveTo>
                          <a:pt x="251" y="180"/>
                        </a:moveTo>
                        <a:cubicBezTo>
                          <a:pt x="275" y="172"/>
                          <a:pt x="289" y="166"/>
                          <a:pt x="297" y="144"/>
                        </a:cubicBezTo>
                        <a:cubicBezTo>
                          <a:pt x="305" y="122"/>
                          <a:pt x="313" y="72"/>
                          <a:pt x="297" y="48"/>
                        </a:cubicBezTo>
                        <a:cubicBezTo>
                          <a:pt x="281" y="24"/>
                          <a:pt x="233" y="0"/>
                          <a:pt x="201" y="0"/>
                        </a:cubicBezTo>
                        <a:cubicBezTo>
                          <a:pt x="169" y="0"/>
                          <a:pt x="129" y="24"/>
                          <a:pt x="105" y="48"/>
                        </a:cubicBezTo>
                        <a:cubicBezTo>
                          <a:pt x="81" y="72"/>
                          <a:pt x="73" y="120"/>
                          <a:pt x="57" y="144"/>
                        </a:cubicBezTo>
                        <a:cubicBezTo>
                          <a:pt x="41" y="168"/>
                          <a:pt x="0" y="186"/>
                          <a:pt x="9" y="192"/>
                        </a:cubicBezTo>
                        <a:cubicBezTo>
                          <a:pt x="18" y="198"/>
                          <a:pt x="83" y="181"/>
                          <a:pt x="111" y="180"/>
                        </a:cubicBezTo>
                        <a:cubicBezTo>
                          <a:pt x="139" y="179"/>
                          <a:pt x="152" y="186"/>
                          <a:pt x="175" y="186"/>
                        </a:cubicBezTo>
                        <a:cubicBezTo>
                          <a:pt x="198" y="186"/>
                          <a:pt x="235" y="181"/>
                          <a:pt x="251" y="180"/>
                        </a:cubicBezTo>
                        <a:close/>
                      </a:path>
                    </a:pathLst>
                  </a:custGeom>
                  <a:solidFill>
                    <a:srgbClr val="73F17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27" name="Freeform 177"/>
                  <p:cNvSpPr>
                    <a:spLocks/>
                  </p:cNvSpPr>
                  <p:nvPr/>
                </p:nvSpPr>
                <p:spPr bwMode="auto">
                  <a:xfrm>
                    <a:off x="353" y="1834"/>
                    <a:ext cx="278" cy="98"/>
                  </a:xfrm>
                  <a:custGeom>
                    <a:avLst/>
                    <a:gdLst>
                      <a:gd name="T0" fmla="*/ 278 w 278"/>
                      <a:gd name="T1" fmla="*/ 18 h 98"/>
                      <a:gd name="T2" fmla="*/ 236 w 278"/>
                      <a:gd name="T3" fmla="*/ 0 h 98"/>
                      <a:gd name="T4" fmla="*/ 180 w 278"/>
                      <a:gd name="T5" fmla="*/ 8 h 98"/>
                      <a:gd name="T6" fmla="*/ 144 w 278"/>
                      <a:gd name="T7" fmla="*/ 30 h 98"/>
                      <a:gd name="T8" fmla="*/ 76 w 278"/>
                      <a:gd name="T9" fmla="*/ 62 h 98"/>
                      <a:gd name="T10" fmla="*/ 18 w 278"/>
                      <a:gd name="T11" fmla="*/ 98 h 98"/>
                      <a:gd name="T12" fmla="*/ 0 w 278"/>
                      <a:gd name="T13" fmla="*/ 94 h 9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78"/>
                      <a:gd name="T22" fmla="*/ 0 h 98"/>
                      <a:gd name="T23" fmla="*/ 278 w 278"/>
                      <a:gd name="T24" fmla="*/ 98 h 9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78" h="98">
                        <a:moveTo>
                          <a:pt x="278" y="18"/>
                        </a:moveTo>
                        <a:cubicBezTo>
                          <a:pt x="263" y="13"/>
                          <a:pt x="250" y="5"/>
                          <a:pt x="236" y="0"/>
                        </a:cubicBezTo>
                        <a:cubicBezTo>
                          <a:pt x="220" y="1"/>
                          <a:pt x="196" y="0"/>
                          <a:pt x="180" y="8"/>
                        </a:cubicBezTo>
                        <a:cubicBezTo>
                          <a:pt x="168" y="14"/>
                          <a:pt x="156" y="26"/>
                          <a:pt x="144" y="30"/>
                        </a:cubicBezTo>
                        <a:cubicBezTo>
                          <a:pt x="127" y="47"/>
                          <a:pt x="98" y="55"/>
                          <a:pt x="76" y="62"/>
                        </a:cubicBezTo>
                        <a:cubicBezTo>
                          <a:pt x="62" y="83"/>
                          <a:pt x="37" y="85"/>
                          <a:pt x="18" y="98"/>
                        </a:cubicBezTo>
                        <a:cubicBezTo>
                          <a:pt x="12" y="97"/>
                          <a:pt x="0" y="94"/>
                          <a:pt x="0" y="94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28" name="Freeform 178"/>
                  <p:cNvSpPr>
                    <a:spLocks/>
                  </p:cNvSpPr>
                  <p:nvPr/>
                </p:nvSpPr>
                <p:spPr bwMode="auto">
                  <a:xfrm>
                    <a:off x="361" y="1934"/>
                    <a:ext cx="6" cy="16"/>
                  </a:xfrm>
                  <a:custGeom>
                    <a:avLst/>
                    <a:gdLst>
                      <a:gd name="T0" fmla="*/ 6 w 6"/>
                      <a:gd name="T1" fmla="*/ 0 h 16"/>
                      <a:gd name="T2" fmla="*/ 0 w 6"/>
                      <a:gd name="T3" fmla="*/ 16 h 16"/>
                      <a:gd name="T4" fmla="*/ 0 60000 65536"/>
                      <a:gd name="T5" fmla="*/ 0 60000 65536"/>
                      <a:gd name="T6" fmla="*/ 0 w 6"/>
                      <a:gd name="T7" fmla="*/ 0 h 16"/>
                      <a:gd name="T8" fmla="*/ 6 w 6"/>
                      <a:gd name="T9" fmla="*/ 16 h 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6">
                        <a:moveTo>
                          <a:pt x="6" y="0"/>
                        </a:moveTo>
                        <a:cubicBezTo>
                          <a:pt x="5" y="6"/>
                          <a:pt x="0" y="16"/>
                          <a:pt x="0" y="1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29" name="Freeform 179"/>
                  <p:cNvSpPr>
                    <a:spLocks/>
                  </p:cNvSpPr>
                  <p:nvPr/>
                </p:nvSpPr>
                <p:spPr bwMode="auto">
                  <a:xfrm>
                    <a:off x="375" y="1896"/>
                    <a:ext cx="50" cy="4"/>
                  </a:xfrm>
                  <a:custGeom>
                    <a:avLst/>
                    <a:gdLst>
                      <a:gd name="T0" fmla="*/ 50 w 50"/>
                      <a:gd name="T1" fmla="*/ 4 h 4"/>
                      <a:gd name="T2" fmla="*/ 0 w 50"/>
                      <a:gd name="T3" fmla="*/ 0 h 4"/>
                      <a:gd name="T4" fmla="*/ 0 60000 65536"/>
                      <a:gd name="T5" fmla="*/ 0 60000 65536"/>
                      <a:gd name="T6" fmla="*/ 0 w 50"/>
                      <a:gd name="T7" fmla="*/ 0 h 4"/>
                      <a:gd name="T8" fmla="*/ 50 w 50"/>
                      <a:gd name="T9" fmla="*/ 4 h 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0" h="4">
                        <a:moveTo>
                          <a:pt x="50" y="4"/>
                        </a:moveTo>
                        <a:cubicBezTo>
                          <a:pt x="32" y="2"/>
                          <a:pt x="18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30" name="Freeform 180"/>
                  <p:cNvSpPr>
                    <a:spLocks/>
                  </p:cNvSpPr>
                  <p:nvPr/>
                </p:nvSpPr>
                <p:spPr bwMode="auto">
                  <a:xfrm>
                    <a:off x="383" y="1878"/>
                    <a:ext cx="10" cy="18"/>
                  </a:xfrm>
                  <a:custGeom>
                    <a:avLst/>
                    <a:gdLst>
                      <a:gd name="T0" fmla="*/ 10 w 10"/>
                      <a:gd name="T1" fmla="*/ 18 h 18"/>
                      <a:gd name="T2" fmla="*/ 0 w 10"/>
                      <a:gd name="T3" fmla="*/ 0 h 18"/>
                      <a:gd name="T4" fmla="*/ 0 60000 65536"/>
                      <a:gd name="T5" fmla="*/ 0 60000 65536"/>
                      <a:gd name="T6" fmla="*/ 0 w 10"/>
                      <a:gd name="T7" fmla="*/ 0 h 18"/>
                      <a:gd name="T8" fmla="*/ 10 w 10"/>
                      <a:gd name="T9" fmla="*/ 18 h 1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0" h="18">
                        <a:moveTo>
                          <a:pt x="10" y="18"/>
                        </a:moveTo>
                        <a:cubicBezTo>
                          <a:pt x="8" y="10"/>
                          <a:pt x="6" y="6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31" name="Freeform 181"/>
                  <p:cNvSpPr>
                    <a:spLocks/>
                  </p:cNvSpPr>
                  <p:nvPr/>
                </p:nvSpPr>
                <p:spPr bwMode="auto">
                  <a:xfrm>
                    <a:off x="423" y="1852"/>
                    <a:ext cx="68" cy="16"/>
                  </a:xfrm>
                  <a:custGeom>
                    <a:avLst/>
                    <a:gdLst>
                      <a:gd name="T0" fmla="*/ 68 w 68"/>
                      <a:gd name="T1" fmla="*/ 16 h 16"/>
                      <a:gd name="T2" fmla="*/ 0 w 68"/>
                      <a:gd name="T3" fmla="*/ 0 h 16"/>
                      <a:gd name="T4" fmla="*/ 0 60000 65536"/>
                      <a:gd name="T5" fmla="*/ 0 60000 65536"/>
                      <a:gd name="T6" fmla="*/ 0 w 68"/>
                      <a:gd name="T7" fmla="*/ 0 h 16"/>
                      <a:gd name="T8" fmla="*/ 68 w 68"/>
                      <a:gd name="T9" fmla="*/ 16 h 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8" h="16">
                        <a:moveTo>
                          <a:pt x="68" y="16"/>
                        </a:moveTo>
                        <a:cubicBezTo>
                          <a:pt x="44" y="11"/>
                          <a:pt x="25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32" name="Freeform 182"/>
                  <p:cNvSpPr>
                    <a:spLocks/>
                  </p:cNvSpPr>
                  <p:nvPr/>
                </p:nvSpPr>
                <p:spPr bwMode="auto">
                  <a:xfrm>
                    <a:off x="435" y="1824"/>
                    <a:ext cx="18" cy="32"/>
                  </a:xfrm>
                  <a:custGeom>
                    <a:avLst/>
                    <a:gdLst>
                      <a:gd name="T0" fmla="*/ 18 w 18"/>
                      <a:gd name="T1" fmla="*/ 32 h 32"/>
                      <a:gd name="T2" fmla="*/ 0 w 18"/>
                      <a:gd name="T3" fmla="*/ 0 h 32"/>
                      <a:gd name="T4" fmla="*/ 0 60000 65536"/>
                      <a:gd name="T5" fmla="*/ 0 60000 65536"/>
                      <a:gd name="T6" fmla="*/ 0 w 18"/>
                      <a:gd name="T7" fmla="*/ 0 h 32"/>
                      <a:gd name="T8" fmla="*/ 18 w 18"/>
                      <a:gd name="T9" fmla="*/ 32 h 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8" h="32">
                        <a:moveTo>
                          <a:pt x="18" y="32"/>
                        </a:moveTo>
                        <a:cubicBezTo>
                          <a:pt x="11" y="22"/>
                          <a:pt x="9" y="9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33" name="Freeform 183"/>
                  <p:cNvSpPr>
                    <a:spLocks/>
                  </p:cNvSpPr>
                  <p:nvPr/>
                </p:nvSpPr>
                <p:spPr bwMode="auto">
                  <a:xfrm>
                    <a:off x="483" y="1816"/>
                    <a:ext cx="64" cy="20"/>
                  </a:xfrm>
                  <a:custGeom>
                    <a:avLst/>
                    <a:gdLst>
                      <a:gd name="T0" fmla="*/ 64 w 64"/>
                      <a:gd name="T1" fmla="*/ 20 h 20"/>
                      <a:gd name="T2" fmla="*/ 0 w 64"/>
                      <a:gd name="T3" fmla="*/ 0 h 20"/>
                      <a:gd name="T4" fmla="*/ 0 60000 65536"/>
                      <a:gd name="T5" fmla="*/ 0 60000 65536"/>
                      <a:gd name="T6" fmla="*/ 0 w 64"/>
                      <a:gd name="T7" fmla="*/ 0 h 20"/>
                      <a:gd name="T8" fmla="*/ 64 w 64"/>
                      <a:gd name="T9" fmla="*/ 20 h 2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4" h="20">
                        <a:moveTo>
                          <a:pt x="64" y="20"/>
                        </a:moveTo>
                        <a:cubicBezTo>
                          <a:pt x="41" y="16"/>
                          <a:pt x="20" y="1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34" name="Freeform 184"/>
                  <p:cNvSpPr>
                    <a:spLocks/>
                  </p:cNvSpPr>
                  <p:nvPr/>
                </p:nvSpPr>
                <p:spPr bwMode="auto">
                  <a:xfrm>
                    <a:off x="485" y="1796"/>
                    <a:ext cx="6" cy="22"/>
                  </a:xfrm>
                  <a:custGeom>
                    <a:avLst/>
                    <a:gdLst>
                      <a:gd name="T0" fmla="*/ 6 w 6"/>
                      <a:gd name="T1" fmla="*/ 22 h 22"/>
                      <a:gd name="T2" fmla="*/ 0 w 6"/>
                      <a:gd name="T3" fmla="*/ 0 h 22"/>
                      <a:gd name="T4" fmla="*/ 0 60000 65536"/>
                      <a:gd name="T5" fmla="*/ 0 60000 65536"/>
                      <a:gd name="T6" fmla="*/ 0 w 6"/>
                      <a:gd name="T7" fmla="*/ 0 h 22"/>
                      <a:gd name="T8" fmla="*/ 6 w 6"/>
                      <a:gd name="T9" fmla="*/ 22 h 2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22">
                        <a:moveTo>
                          <a:pt x="6" y="22"/>
                        </a:moveTo>
                        <a:cubicBezTo>
                          <a:pt x="5" y="15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35" name="Freeform 185"/>
                  <p:cNvSpPr>
                    <a:spLocks/>
                  </p:cNvSpPr>
                  <p:nvPr/>
                </p:nvSpPr>
                <p:spPr bwMode="auto">
                  <a:xfrm>
                    <a:off x="467" y="1820"/>
                    <a:ext cx="26" cy="8"/>
                  </a:xfrm>
                  <a:custGeom>
                    <a:avLst/>
                    <a:gdLst>
                      <a:gd name="T0" fmla="*/ 26 w 26"/>
                      <a:gd name="T1" fmla="*/ 0 h 8"/>
                      <a:gd name="T2" fmla="*/ 0 w 26"/>
                      <a:gd name="T3" fmla="*/ 8 h 8"/>
                      <a:gd name="T4" fmla="*/ 0 60000 65536"/>
                      <a:gd name="T5" fmla="*/ 0 60000 65536"/>
                      <a:gd name="T6" fmla="*/ 0 w 26"/>
                      <a:gd name="T7" fmla="*/ 0 h 8"/>
                      <a:gd name="T8" fmla="*/ 26 w 26"/>
                      <a:gd name="T9" fmla="*/ 8 h 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6" h="8">
                        <a:moveTo>
                          <a:pt x="26" y="0"/>
                        </a:moveTo>
                        <a:cubicBezTo>
                          <a:pt x="17" y="3"/>
                          <a:pt x="8" y="4"/>
                          <a:pt x="0" y="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36" name="Freeform 186"/>
                  <p:cNvSpPr>
                    <a:spLocks/>
                  </p:cNvSpPr>
                  <p:nvPr/>
                </p:nvSpPr>
                <p:spPr bwMode="auto">
                  <a:xfrm>
                    <a:off x="525" y="1804"/>
                    <a:ext cx="24" cy="32"/>
                  </a:xfrm>
                  <a:custGeom>
                    <a:avLst/>
                    <a:gdLst>
                      <a:gd name="T0" fmla="*/ 24 w 24"/>
                      <a:gd name="T1" fmla="*/ 32 h 32"/>
                      <a:gd name="T2" fmla="*/ 10 w 24"/>
                      <a:gd name="T3" fmla="*/ 10 h 32"/>
                      <a:gd name="T4" fmla="*/ 0 w 24"/>
                      <a:gd name="T5" fmla="*/ 0 h 32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32"/>
                      <a:gd name="T11" fmla="*/ 24 w 24"/>
                      <a:gd name="T12" fmla="*/ 32 h 3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32">
                        <a:moveTo>
                          <a:pt x="24" y="32"/>
                        </a:moveTo>
                        <a:cubicBezTo>
                          <a:pt x="20" y="21"/>
                          <a:pt x="20" y="16"/>
                          <a:pt x="10" y="10"/>
                        </a:cubicBezTo>
                        <a:cubicBezTo>
                          <a:pt x="8" y="7"/>
                          <a:pt x="0" y="2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37" name="Freeform 187"/>
                  <p:cNvSpPr>
                    <a:spLocks/>
                  </p:cNvSpPr>
                  <p:nvPr/>
                </p:nvSpPr>
                <p:spPr bwMode="auto">
                  <a:xfrm>
                    <a:off x="507" y="1810"/>
                    <a:ext cx="20" cy="1"/>
                  </a:xfrm>
                  <a:custGeom>
                    <a:avLst/>
                    <a:gdLst>
                      <a:gd name="T0" fmla="*/ 20 w 20"/>
                      <a:gd name="T1" fmla="*/ 0 h 1"/>
                      <a:gd name="T2" fmla="*/ 0 w 20"/>
                      <a:gd name="T3" fmla="*/ 0 h 1"/>
                      <a:gd name="T4" fmla="*/ 0 60000 65536"/>
                      <a:gd name="T5" fmla="*/ 0 60000 65536"/>
                      <a:gd name="T6" fmla="*/ 0 w 20"/>
                      <a:gd name="T7" fmla="*/ 0 h 1"/>
                      <a:gd name="T8" fmla="*/ 20 w 20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0" h="1">
                        <a:moveTo>
                          <a:pt x="20" y="0"/>
                        </a:moveTo>
                        <a:cubicBezTo>
                          <a:pt x="13" y="0"/>
                          <a:pt x="7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38" name="Freeform 188"/>
                  <p:cNvSpPr>
                    <a:spLocks/>
                  </p:cNvSpPr>
                  <p:nvPr/>
                </p:nvSpPr>
                <p:spPr bwMode="auto">
                  <a:xfrm>
                    <a:off x="397" y="1912"/>
                    <a:ext cx="12" cy="38"/>
                  </a:xfrm>
                  <a:custGeom>
                    <a:avLst/>
                    <a:gdLst>
                      <a:gd name="T0" fmla="*/ 12 w 12"/>
                      <a:gd name="T1" fmla="*/ 0 h 38"/>
                      <a:gd name="T2" fmla="*/ 0 w 12"/>
                      <a:gd name="T3" fmla="*/ 38 h 38"/>
                      <a:gd name="T4" fmla="*/ 0 60000 65536"/>
                      <a:gd name="T5" fmla="*/ 0 60000 65536"/>
                      <a:gd name="T6" fmla="*/ 0 w 12"/>
                      <a:gd name="T7" fmla="*/ 0 h 38"/>
                      <a:gd name="T8" fmla="*/ 12 w 12"/>
                      <a:gd name="T9" fmla="*/ 38 h 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2" h="38">
                        <a:moveTo>
                          <a:pt x="12" y="0"/>
                        </a:moveTo>
                        <a:cubicBezTo>
                          <a:pt x="8" y="11"/>
                          <a:pt x="0" y="27"/>
                          <a:pt x="0" y="3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39" name="Freeform 189"/>
                  <p:cNvSpPr>
                    <a:spLocks/>
                  </p:cNvSpPr>
                  <p:nvPr/>
                </p:nvSpPr>
                <p:spPr bwMode="auto">
                  <a:xfrm>
                    <a:off x="401" y="1930"/>
                    <a:ext cx="14" cy="18"/>
                  </a:xfrm>
                  <a:custGeom>
                    <a:avLst/>
                    <a:gdLst>
                      <a:gd name="T0" fmla="*/ 0 w 14"/>
                      <a:gd name="T1" fmla="*/ 0 h 18"/>
                      <a:gd name="T2" fmla="*/ 14 w 14"/>
                      <a:gd name="T3" fmla="*/ 18 h 18"/>
                      <a:gd name="T4" fmla="*/ 0 60000 65536"/>
                      <a:gd name="T5" fmla="*/ 0 60000 65536"/>
                      <a:gd name="T6" fmla="*/ 0 w 14"/>
                      <a:gd name="T7" fmla="*/ 0 h 18"/>
                      <a:gd name="T8" fmla="*/ 14 w 14"/>
                      <a:gd name="T9" fmla="*/ 18 h 1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4" h="18">
                        <a:moveTo>
                          <a:pt x="0" y="0"/>
                        </a:moveTo>
                        <a:cubicBezTo>
                          <a:pt x="5" y="8"/>
                          <a:pt x="8" y="12"/>
                          <a:pt x="14" y="1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40" name="Freeform 190"/>
                  <p:cNvSpPr>
                    <a:spLocks/>
                  </p:cNvSpPr>
                  <p:nvPr/>
                </p:nvSpPr>
                <p:spPr bwMode="auto">
                  <a:xfrm>
                    <a:off x="467" y="1882"/>
                    <a:ext cx="6" cy="46"/>
                  </a:xfrm>
                  <a:custGeom>
                    <a:avLst/>
                    <a:gdLst>
                      <a:gd name="T0" fmla="*/ 6 w 6"/>
                      <a:gd name="T1" fmla="*/ 0 h 46"/>
                      <a:gd name="T2" fmla="*/ 0 w 6"/>
                      <a:gd name="T3" fmla="*/ 46 h 46"/>
                      <a:gd name="T4" fmla="*/ 0 60000 65536"/>
                      <a:gd name="T5" fmla="*/ 0 60000 65536"/>
                      <a:gd name="T6" fmla="*/ 0 w 6"/>
                      <a:gd name="T7" fmla="*/ 0 h 46"/>
                      <a:gd name="T8" fmla="*/ 6 w 6"/>
                      <a:gd name="T9" fmla="*/ 46 h 4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46">
                        <a:moveTo>
                          <a:pt x="6" y="0"/>
                        </a:moveTo>
                        <a:cubicBezTo>
                          <a:pt x="1" y="15"/>
                          <a:pt x="0" y="30"/>
                          <a:pt x="0" y="4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41" name="Freeform 191"/>
                  <p:cNvSpPr>
                    <a:spLocks/>
                  </p:cNvSpPr>
                  <p:nvPr/>
                </p:nvSpPr>
                <p:spPr bwMode="auto">
                  <a:xfrm>
                    <a:off x="467" y="1918"/>
                    <a:ext cx="26" cy="28"/>
                  </a:xfrm>
                  <a:custGeom>
                    <a:avLst/>
                    <a:gdLst>
                      <a:gd name="T0" fmla="*/ 0 w 26"/>
                      <a:gd name="T1" fmla="*/ 0 h 28"/>
                      <a:gd name="T2" fmla="*/ 18 w 26"/>
                      <a:gd name="T3" fmla="*/ 24 h 28"/>
                      <a:gd name="T4" fmla="*/ 24 w 26"/>
                      <a:gd name="T5" fmla="*/ 26 h 28"/>
                      <a:gd name="T6" fmla="*/ 26 w 26"/>
                      <a:gd name="T7" fmla="*/ 28 h 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6"/>
                      <a:gd name="T13" fmla="*/ 0 h 28"/>
                      <a:gd name="T14" fmla="*/ 26 w 26"/>
                      <a:gd name="T15" fmla="*/ 28 h 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6" h="28">
                        <a:moveTo>
                          <a:pt x="0" y="0"/>
                        </a:moveTo>
                        <a:cubicBezTo>
                          <a:pt x="7" y="7"/>
                          <a:pt x="10" y="18"/>
                          <a:pt x="18" y="24"/>
                        </a:cubicBezTo>
                        <a:cubicBezTo>
                          <a:pt x="20" y="25"/>
                          <a:pt x="22" y="25"/>
                          <a:pt x="24" y="26"/>
                        </a:cubicBezTo>
                        <a:cubicBezTo>
                          <a:pt x="25" y="26"/>
                          <a:pt x="25" y="27"/>
                          <a:pt x="26" y="2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42" name="Freeform 192"/>
                  <p:cNvSpPr>
                    <a:spLocks/>
                  </p:cNvSpPr>
                  <p:nvPr/>
                </p:nvSpPr>
                <p:spPr bwMode="auto">
                  <a:xfrm>
                    <a:off x="436" y="1902"/>
                    <a:ext cx="29" cy="34"/>
                  </a:xfrm>
                  <a:custGeom>
                    <a:avLst/>
                    <a:gdLst>
                      <a:gd name="T0" fmla="*/ 29 w 29"/>
                      <a:gd name="T1" fmla="*/ 0 h 34"/>
                      <a:gd name="T2" fmla="*/ 3 w 29"/>
                      <a:gd name="T3" fmla="*/ 20 h 34"/>
                      <a:gd name="T4" fmla="*/ 1 w 29"/>
                      <a:gd name="T5" fmla="*/ 34 h 34"/>
                      <a:gd name="T6" fmla="*/ 0 60000 65536"/>
                      <a:gd name="T7" fmla="*/ 0 60000 65536"/>
                      <a:gd name="T8" fmla="*/ 0 60000 65536"/>
                      <a:gd name="T9" fmla="*/ 0 w 29"/>
                      <a:gd name="T10" fmla="*/ 0 h 34"/>
                      <a:gd name="T11" fmla="*/ 29 w 29"/>
                      <a:gd name="T12" fmla="*/ 34 h 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" h="34">
                        <a:moveTo>
                          <a:pt x="29" y="0"/>
                        </a:moveTo>
                        <a:cubicBezTo>
                          <a:pt x="20" y="7"/>
                          <a:pt x="12" y="14"/>
                          <a:pt x="3" y="20"/>
                        </a:cubicBezTo>
                        <a:cubicBezTo>
                          <a:pt x="0" y="29"/>
                          <a:pt x="1" y="24"/>
                          <a:pt x="1" y="34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43" name="Freeform 193"/>
                  <p:cNvSpPr>
                    <a:spLocks/>
                  </p:cNvSpPr>
                  <p:nvPr/>
                </p:nvSpPr>
                <p:spPr bwMode="auto">
                  <a:xfrm>
                    <a:off x="515" y="1844"/>
                    <a:ext cx="14" cy="56"/>
                  </a:xfrm>
                  <a:custGeom>
                    <a:avLst/>
                    <a:gdLst>
                      <a:gd name="T0" fmla="*/ 14 w 14"/>
                      <a:gd name="T1" fmla="*/ 0 h 56"/>
                      <a:gd name="T2" fmla="*/ 0 w 14"/>
                      <a:gd name="T3" fmla="*/ 56 h 56"/>
                      <a:gd name="T4" fmla="*/ 0 60000 65536"/>
                      <a:gd name="T5" fmla="*/ 0 60000 65536"/>
                      <a:gd name="T6" fmla="*/ 0 w 14"/>
                      <a:gd name="T7" fmla="*/ 0 h 56"/>
                      <a:gd name="T8" fmla="*/ 14 w 14"/>
                      <a:gd name="T9" fmla="*/ 56 h 5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4" h="56">
                        <a:moveTo>
                          <a:pt x="14" y="0"/>
                        </a:moveTo>
                        <a:cubicBezTo>
                          <a:pt x="8" y="19"/>
                          <a:pt x="0" y="35"/>
                          <a:pt x="0" y="5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44" name="Freeform 194"/>
                  <p:cNvSpPr>
                    <a:spLocks/>
                  </p:cNvSpPr>
                  <p:nvPr/>
                </p:nvSpPr>
                <p:spPr bwMode="auto">
                  <a:xfrm>
                    <a:off x="523" y="1876"/>
                    <a:ext cx="16" cy="28"/>
                  </a:xfrm>
                  <a:custGeom>
                    <a:avLst/>
                    <a:gdLst>
                      <a:gd name="T0" fmla="*/ 0 w 16"/>
                      <a:gd name="T1" fmla="*/ 0 h 28"/>
                      <a:gd name="T2" fmla="*/ 16 w 16"/>
                      <a:gd name="T3" fmla="*/ 28 h 28"/>
                      <a:gd name="T4" fmla="*/ 0 60000 65536"/>
                      <a:gd name="T5" fmla="*/ 0 60000 65536"/>
                      <a:gd name="T6" fmla="*/ 0 w 16"/>
                      <a:gd name="T7" fmla="*/ 0 h 28"/>
                      <a:gd name="T8" fmla="*/ 16 w 16"/>
                      <a:gd name="T9" fmla="*/ 28 h 2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" h="28">
                        <a:moveTo>
                          <a:pt x="0" y="0"/>
                        </a:moveTo>
                        <a:cubicBezTo>
                          <a:pt x="3" y="10"/>
                          <a:pt x="9" y="21"/>
                          <a:pt x="16" y="2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25" name="Freeform 195"/>
                <p:cNvSpPr>
                  <a:spLocks/>
                </p:cNvSpPr>
                <p:nvPr/>
              </p:nvSpPr>
              <p:spPr bwMode="auto">
                <a:xfrm>
                  <a:off x="831" y="2034"/>
                  <a:ext cx="37" cy="10"/>
                </a:xfrm>
                <a:custGeom>
                  <a:avLst/>
                  <a:gdLst>
                    <a:gd name="T0" fmla="*/ 37 w 37"/>
                    <a:gd name="T1" fmla="*/ 0 h 10"/>
                    <a:gd name="T2" fmla="*/ 7 w 37"/>
                    <a:gd name="T3" fmla="*/ 10 h 10"/>
                    <a:gd name="T4" fmla="*/ 0 60000 65536"/>
                    <a:gd name="T5" fmla="*/ 0 60000 65536"/>
                    <a:gd name="T6" fmla="*/ 0 w 37"/>
                    <a:gd name="T7" fmla="*/ 0 h 10"/>
                    <a:gd name="T8" fmla="*/ 37 w 37"/>
                    <a:gd name="T9" fmla="*/ 10 h 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7" h="10">
                      <a:moveTo>
                        <a:pt x="37" y="0"/>
                      </a:moveTo>
                      <a:cubicBezTo>
                        <a:pt x="36" y="0"/>
                        <a:pt x="0" y="10"/>
                        <a:pt x="7" y="1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53" name="Group 196"/>
              <p:cNvGrpSpPr>
                <a:grpSpLocks/>
              </p:cNvGrpSpPr>
              <p:nvPr/>
            </p:nvGrpSpPr>
            <p:grpSpPr bwMode="auto">
              <a:xfrm rot="8682221">
                <a:off x="1437" y="1018"/>
                <a:ext cx="344" cy="198"/>
                <a:chOff x="831" y="1970"/>
                <a:chExt cx="344" cy="198"/>
              </a:xfrm>
            </p:grpSpPr>
            <p:grpSp>
              <p:nvGrpSpPr>
                <p:cNvPr id="14503" name="Group 197"/>
                <p:cNvGrpSpPr>
                  <a:grpSpLocks/>
                </p:cNvGrpSpPr>
                <p:nvPr/>
              </p:nvGrpSpPr>
              <p:grpSpPr bwMode="auto">
                <a:xfrm flipH="1">
                  <a:off x="832" y="1970"/>
                  <a:ext cx="343" cy="198"/>
                  <a:chOff x="288" y="1776"/>
                  <a:chExt cx="343" cy="198"/>
                </a:xfrm>
              </p:grpSpPr>
              <p:sp>
                <p:nvSpPr>
                  <p:cNvPr id="14505" name="Freeform 198"/>
                  <p:cNvSpPr>
                    <a:spLocks/>
                  </p:cNvSpPr>
                  <p:nvPr/>
                </p:nvSpPr>
                <p:spPr bwMode="auto">
                  <a:xfrm>
                    <a:off x="288" y="1776"/>
                    <a:ext cx="313" cy="198"/>
                  </a:xfrm>
                  <a:custGeom>
                    <a:avLst/>
                    <a:gdLst>
                      <a:gd name="T0" fmla="*/ 251 w 313"/>
                      <a:gd name="T1" fmla="*/ 180 h 198"/>
                      <a:gd name="T2" fmla="*/ 297 w 313"/>
                      <a:gd name="T3" fmla="*/ 144 h 198"/>
                      <a:gd name="T4" fmla="*/ 297 w 313"/>
                      <a:gd name="T5" fmla="*/ 48 h 198"/>
                      <a:gd name="T6" fmla="*/ 201 w 313"/>
                      <a:gd name="T7" fmla="*/ 0 h 198"/>
                      <a:gd name="T8" fmla="*/ 105 w 313"/>
                      <a:gd name="T9" fmla="*/ 48 h 198"/>
                      <a:gd name="T10" fmla="*/ 57 w 313"/>
                      <a:gd name="T11" fmla="*/ 144 h 198"/>
                      <a:gd name="T12" fmla="*/ 9 w 313"/>
                      <a:gd name="T13" fmla="*/ 192 h 198"/>
                      <a:gd name="T14" fmla="*/ 111 w 313"/>
                      <a:gd name="T15" fmla="*/ 180 h 198"/>
                      <a:gd name="T16" fmla="*/ 175 w 313"/>
                      <a:gd name="T17" fmla="*/ 186 h 198"/>
                      <a:gd name="T18" fmla="*/ 251 w 313"/>
                      <a:gd name="T19" fmla="*/ 180 h 19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13"/>
                      <a:gd name="T31" fmla="*/ 0 h 198"/>
                      <a:gd name="T32" fmla="*/ 313 w 313"/>
                      <a:gd name="T33" fmla="*/ 198 h 19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13" h="198">
                        <a:moveTo>
                          <a:pt x="251" y="180"/>
                        </a:moveTo>
                        <a:cubicBezTo>
                          <a:pt x="275" y="172"/>
                          <a:pt x="289" y="166"/>
                          <a:pt x="297" y="144"/>
                        </a:cubicBezTo>
                        <a:cubicBezTo>
                          <a:pt x="305" y="122"/>
                          <a:pt x="313" y="72"/>
                          <a:pt x="297" y="48"/>
                        </a:cubicBezTo>
                        <a:cubicBezTo>
                          <a:pt x="281" y="24"/>
                          <a:pt x="233" y="0"/>
                          <a:pt x="201" y="0"/>
                        </a:cubicBezTo>
                        <a:cubicBezTo>
                          <a:pt x="169" y="0"/>
                          <a:pt x="129" y="24"/>
                          <a:pt x="105" y="48"/>
                        </a:cubicBezTo>
                        <a:cubicBezTo>
                          <a:pt x="81" y="72"/>
                          <a:pt x="73" y="120"/>
                          <a:pt x="57" y="144"/>
                        </a:cubicBezTo>
                        <a:cubicBezTo>
                          <a:pt x="41" y="168"/>
                          <a:pt x="0" y="186"/>
                          <a:pt x="9" y="192"/>
                        </a:cubicBezTo>
                        <a:cubicBezTo>
                          <a:pt x="18" y="198"/>
                          <a:pt x="83" y="181"/>
                          <a:pt x="111" y="180"/>
                        </a:cubicBezTo>
                        <a:cubicBezTo>
                          <a:pt x="139" y="179"/>
                          <a:pt x="152" y="186"/>
                          <a:pt x="175" y="186"/>
                        </a:cubicBezTo>
                        <a:cubicBezTo>
                          <a:pt x="198" y="186"/>
                          <a:pt x="235" y="181"/>
                          <a:pt x="251" y="180"/>
                        </a:cubicBezTo>
                        <a:close/>
                      </a:path>
                    </a:pathLst>
                  </a:custGeom>
                  <a:solidFill>
                    <a:srgbClr val="73F17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06" name="Freeform 199"/>
                  <p:cNvSpPr>
                    <a:spLocks/>
                  </p:cNvSpPr>
                  <p:nvPr/>
                </p:nvSpPr>
                <p:spPr bwMode="auto">
                  <a:xfrm>
                    <a:off x="353" y="1834"/>
                    <a:ext cx="278" cy="98"/>
                  </a:xfrm>
                  <a:custGeom>
                    <a:avLst/>
                    <a:gdLst>
                      <a:gd name="T0" fmla="*/ 278 w 278"/>
                      <a:gd name="T1" fmla="*/ 18 h 98"/>
                      <a:gd name="T2" fmla="*/ 236 w 278"/>
                      <a:gd name="T3" fmla="*/ 0 h 98"/>
                      <a:gd name="T4" fmla="*/ 180 w 278"/>
                      <a:gd name="T5" fmla="*/ 8 h 98"/>
                      <a:gd name="T6" fmla="*/ 144 w 278"/>
                      <a:gd name="T7" fmla="*/ 30 h 98"/>
                      <a:gd name="T8" fmla="*/ 76 w 278"/>
                      <a:gd name="T9" fmla="*/ 62 h 98"/>
                      <a:gd name="T10" fmla="*/ 18 w 278"/>
                      <a:gd name="T11" fmla="*/ 98 h 98"/>
                      <a:gd name="T12" fmla="*/ 0 w 278"/>
                      <a:gd name="T13" fmla="*/ 94 h 9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78"/>
                      <a:gd name="T22" fmla="*/ 0 h 98"/>
                      <a:gd name="T23" fmla="*/ 278 w 278"/>
                      <a:gd name="T24" fmla="*/ 98 h 9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78" h="98">
                        <a:moveTo>
                          <a:pt x="278" y="18"/>
                        </a:moveTo>
                        <a:cubicBezTo>
                          <a:pt x="263" y="13"/>
                          <a:pt x="250" y="5"/>
                          <a:pt x="236" y="0"/>
                        </a:cubicBezTo>
                        <a:cubicBezTo>
                          <a:pt x="220" y="1"/>
                          <a:pt x="196" y="0"/>
                          <a:pt x="180" y="8"/>
                        </a:cubicBezTo>
                        <a:cubicBezTo>
                          <a:pt x="168" y="14"/>
                          <a:pt x="156" y="26"/>
                          <a:pt x="144" y="30"/>
                        </a:cubicBezTo>
                        <a:cubicBezTo>
                          <a:pt x="127" y="47"/>
                          <a:pt x="98" y="55"/>
                          <a:pt x="76" y="62"/>
                        </a:cubicBezTo>
                        <a:cubicBezTo>
                          <a:pt x="62" y="83"/>
                          <a:pt x="37" y="85"/>
                          <a:pt x="18" y="98"/>
                        </a:cubicBezTo>
                        <a:cubicBezTo>
                          <a:pt x="12" y="97"/>
                          <a:pt x="0" y="94"/>
                          <a:pt x="0" y="94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07" name="Freeform 200"/>
                  <p:cNvSpPr>
                    <a:spLocks/>
                  </p:cNvSpPr>
                  <p:nvPr/>
                </p:nvSpPr>
                <p:spPr bwMode="auto">
                  <a:xfrm>
                    <a:off x="361" y="1934"/>
                    <a:ext cx="6" cy="16"/>
                  </a:xfrm>
                  <a:custGeom>
                    <a:avLst/>
                    <a:gdLst>
                      <a:gd name="T0" fmla="*/ 6 w 6"/>
                      <a:gd name="T1" fmla="*/ 0 h 16"/>
                      <a:gd name="T2" fmla="*/ 0 w 6"/>
                      <a:gd name="T3" fmla="*/ 16 h 16"/>
                      <a:gd name="T4" fmla="*/ 0 60000 65536"/>
                      <a:gd name="T5" fmla="*/ 0 60000 65536"/>
                      <a:gd name="T6" fmla="*/ 0 w 6"/>
                      <a:gd name="T7" fmla="*/ 0 h 16"/>
                      <a:gd name="T8" fmla="*/ 6 w 6"/>
                      <a:gd name="T9" fmla="*/ 16 h 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6">
                        <a:moveTo>
                          <a:pt x="6" y="0"/>
                        </a:moveTo>
                        <a:cubicBezTo>
                          <a:pt x="5" y="6"/>
                          <a:pt x="0" y="16"/>
                          <a:pt x="0" y="1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08" name="Freeform 201"/>
                  <p:cNvSpPr>
                    <a:spLocks/>
                  </p:cNvSpPr>
                  <p:nvPr/>
                </p:nvSpPr>
                <p:spPr bwMode="auto">
                  <a:xfrm>
                    <a:off x="375" y="1896"/>
                    <a:ext cx="50" cy="4"/>
                  </a:xfrm>
                  <a:custGeom>
                    <a:avLst/>
                    <a:gdLst>
                      <a:gd name="T0" fmla="*/ 50 w 50"/>
                      <a:gd name="T1" fmla="*/ 4 h 4"/>
                      <a:gd name="T2" fmla="*/ 0 w 50"/>
                      <a:gd name="T3" fmla="*/ 0 h 4"/>
                      <a:gd name="T4" fmla="*/ 0 60000 65536"/>
                      <a:gd name="T5" fmla="*/ 0 60000 65536"/>
                      <a:gd name="T6" fmla="*/ 0 w 50"/>
                      <a:gd name="T7" fmla="*/ 0 h 4"/>
                      <a:gd name="T8" fmla="*/ 50 w 50"/>
                      <a:gd name="T9" fmla="*/ 4 h 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0" h="4">
                        <a:moveTo>
                          <a:pt x="50" y="4"/>
                        </a:moveTo>
                        <a:cubicBezTo>
                          <a:pt x="32" y="2"/>
                          <a:pt x="18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09" name="Freeform 202"/>
                  <p:cNvSpPr>
                    <a:spLocks/>
                  </p:cNvSpPr>
                  <p:nvPr/>
                </p:nvSpPr>
                <p:spPr bwMode="auto">
                  <a:xfrm>
                    <a:off x="383" y="1878"/>
                    <a:ext cx="10" cy="18"/>
                  </a:xfrm>
                  <a:custGeom>
                    <a:avLst/>
                    <a:gdLst>
                      <a:gd name="T0" fmla="*/ 10 w 10"/>
                      <a:gd name="T1" fmla="*/ 18 h 18"/>
                      <a:gd name="T2" fmla="*/ 0 w 10"/>
                      <a:gd name="T3" fmla="*/ 0 h 18"/>
                      <a:gd name="T4" fmla="*/ 0 60000 65536"/>
                      <a:gd name="T5" fmla="*/ 0 60000 65536"/>
                      <a:gd name="T6" fmla="*/ 0 w 10"/>
                      <a:gd name="T7" fmla="*/ 0 h 18"/>
                      <a:gd name="T8" fmla="*/ 10 w 10"/>
                      <a:gd name="T9" fmla="*/ 18 h 1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0" h="18">
                        <a:moveTo>
                          <a:pt x="10" y="18"/>
                        </a:moveTo>
                        <a:cubicBezTo>
                          <a:pt x="8" y="10"/>
                          <a:pt x="6" y="6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10" name="Freeform 203"/>
                  <p:cNvSpPr>
                    <a:spLocks/>
                  </p:cNvSpPr>
                  <p:nvPr/>
                </p:nvSpPr>
                <p:spPr bwMode="auto">
                  <a:xfrm>
                    <a:off x="423" y="1852"/>
                    <a:ext cx="68" cy="16"/>
                  </a:xfrm>
                  <a:custGeom>
                    <a:avLst/>
                    <a:gdLst>
                      <a:gd name="T0" fmla="*/ 68 w 68"/>
                      <a:gd name="T1" fmla="*/ 16 h 16"/>
                      <a:gd name="T2" fmla="*/ 0 w 68"/>
                      <a:gd name="T3" fmla="*/ 0 h 16"/>
                      <a:gd name="T4" fmla="*/ 0 60000 65536"/>
                      <a:gd name="T5" fmla="*/ 0 60000 65536"/>
                      <a:gd name="T6" fmla="*/ 0 w 68"/>
                      <a:gd name="T7" fmla="*/ 0 h 16"/>
                      <a:gd name="T8" fmla="*/ 68 w 68"/>
                      <a:gd name="T9" fmla="*/ 16 h 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8" h="16">
                        <a:moveTo>
                          <a:pt x="68" y="16"/>
                        </a:moveTo>
                        <a:cubicBezTo>
                          <a:pt x="44" y="11"/>
                          <a:pt x="25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11" name="Freeform 204"/>
                  <p:cNvSpPr>
                    <a:spLocks/>
                  </p:cNvSpPr>
                  <p:nvPr/>
                </p:nvSpPr>
                <p:spPr bwMode="auto">
                  <a:xfrm>
                    <a:off x="435" y="1824"/>
                    <a:ext cx="18" cy="32"/>
                  </a:xfrm>
                  <a:custGeom>
                    <a:avLst/>
                    <a:gdLst>
                      <a:gd name="T0" fmla="*/ 18 w 18"/>
                      <a:gd name="T1" fmla="*/ 32 h 32"/>
                      <a:gd name="T2" fmla="*/ 0 w 18"/>
                      <a:gd name="T3" fmla="*/ 0 h 32"/>
                      <a:gd name="T4" fmla="*/ 0 60000 65536"/>
                      <a:gd name="T5" fmla="*/ 0 60000 65536"/>
                      <a:gd name="T6" fmla="*/ 0 w 18"/>
                      <a:gd name="T7" fmla="*/ 0 h 32"/>
                      <a:gd name="T8" fmla="*/ 18 w 18"/>
                      <a:gd name="T9" fmla="*/ 32 h 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8" h="32">
                        <a:moveTo>
                          <a:pt x="18" y="32"/>
                        </a:moveTo>
                        <a:cubicBezTo>
                          <a:pt x="11" y="22"/>
                          <a:pt x="9" y="9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12" name="Freeform 205"/>
                  <p:cNvSpPr>
                    <a:spLocks/>
                  </p:cNvSpPr>
                  <p:nvPr/>
                </p:nvSpPr>
                <p:spPr bwMode="auto">
                  <a:xfrm>
                    <a:off x="483" y="1816"/>
                    <a:ext cx="64" cy="20"/>
                  </a:xfrm>
                  <a:custGeom>
                    <a:avLst/>
                    <a:gdLst>
                      <a:gd name="T0" fmla="*/ 64 w 64"/>
                      <a:gd name="T1" fmla="*/ 20 h 20"/>
                      <a:gd name="T2" fmla="*/ 0 w 64"/>
                      <a:gd name="T3" fmla="*/ 0 h 20"/>
                      <a:gd name="T4" fmla="*/ 0 60000 65536"/>
                      <a:gd name="T5" fmla="*/ 0 60000 65536"/>
                      <a:gd name="T6" fmla="*/ 0 w 64"/>
                      <a:gd name="T7" fmla="*/ 0 h 20"/>
                      <a:gd name="T8" fmla="*/ 64 w 64"/>
                      <a:gd name="T9" fmla="*/ 20 h 2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4" h="20">
                        <a:moveTo>
                          <a:pt x="64" y="20"/>
                        </a:moveTo>
                        <a:cubicBezTo>
                          <a:pt x="41" y="16"/>
                          <a:pt x="20" y="1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13" name="Freeform 206"/>
                  <p:cNvSpPr>
                    <a:spLocks/>
                  </p:cNvSpPr>
                  <p:nvPr/>
                </p:nvSpPr>
                <p:spPr bwMode="auto">
                  <a:xfrm>
                    <a:off x="485" y="1796"/>
                    <a:ext cx="6" cy="22"/>
                  </a:xfrm>
                  <a:custGeom>
                    <a:avLst/>
                    <a:gdLst>
                      <a:gd name="T0" fmla="*/ 6 w 6"/>
                      <a:gd name="T1" fmla="*/ 22 h 22"/>
                      <a:gd name="T2" fmla="*/ 0 w 6"/>
                      <a:gd name="T3" fmla="*/ 0 h 22"/>
                      <a:gd name="T4" fmla="*/ 0 60000 65536"/>
                      <a:gd name="T5" fmla="*/ 0 60000 65536"/>
                      <a:gd name="T6" fmla="*/ 0 w 6"/>
                      <a:gd name="T7" fmla="*/ 0 h 22"/>
                      <a:gd name="T8" fmla="*/ 6 w 6"/>
                      <a:gd name="T9" fmla="*/ 22 h 2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22">
                        <a:moveTo>
                          <a:pt x="6" y="22"/>
                        </a:moveTo>
                        <a:cubicBezTo>
                          <a:pt x="5" y="15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14" name="Freeform 207"/>
                  <p:cNvSpPr>
                    <a:spLocks/>
                  </p:cNvSpPr>
                  <p:nvPr/>
                </p:nvSpPr>
                <p:spPr bwMode="auto">
                  <a:xfrm>
                    <a:off x="467" y="1820"/>
                    <a:ext cx="26" cy="8"/>
                  </a:xfrm>
                  <a:custGeom>
                    <a:avLst/>
                    <a:gdLst>
                      <a:gd name="T0" fmla="*/ 26 w 26"/>
                      <a:gd name="T1" fmla="*/ 0 h 8"/>
                      <a:gd name="T2" fmla="*/ 0 w 26"/>
                      <a:gd name="T3" fmla="*/ 8 h 8"/>
                      <a:gd name="T4" fmla="*/ 0 60000 65536"/>
                      <a:gd name="T5" fmla="*/ 0 60000 65536"/>
                      <a:gd name="T6" fmla="*/ 0 w 26"/>
                      <a:gd name="T7" fmla="*/ 0 h 8"/>
                      <a:gd name="T8" fmla="*/ 26 w 26"/>
                      <a:gd name="T9" fmla="*/ 8 h 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6" h="8">
                        <a:moveTo>
                          <a:pt x="26" y="0"/>
                        </a:moveTo>
                        <a:cubicBezTo>
                          <a:pt x="17" y="3"/>
                          <a:pt x="8" y="4"/>
                          <a:pt x="0" y="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15" name="Freeform 208"/>
                  <p:cNvSpPr>
                    <a:spLocks/>
                  </p:cNvSpPr>
                  <p:nvPr/>
                </p:nvSpPr>
                <p:spPr bwMode="auto">
                  <a:xfrm>
                    <a:off x="525" y="1804"/>
                    <a:ext cx="24" cy="32"/>
                  </a:xfrm>
                  <a:custGeom>
                    <a:avLst/>
                    <a:gdLst>
                      <a:gd name="T0" fmla="*/ 24 w 24"/>
                      <a:gd name="T1" fmla="*/ 32 h 32"/>
                      <a:gd name="T2" fmla="*/ 10 w 24"/>
                      <a:gd name="T3" fmla="*/ 10 h 32"/>
                      <a:gd name="T4" fmla="*/ 0 w 24"/>
                      <a:gd name="T5" fmla="*/ 0 h 32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32"/>
                      <a:gd name="T11" fmla="*/ 24 w 24"/>
                      <a:gd name="T12" fmla="*/ 32 h 3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32">
                        <a:moveTo>
                          <a:pt x="24" y="32"/>
                        </a:moveTo>
                        <a:cubicBezTo>
                          <a:pt x="20" y="21"/>
                          <a:pt x="20" y="16"/>
                          <a:pt x="10" y="10"/>
                        </a:cubicBezTo>
                        <a:cubicBezTo>
                          <a:pt x="8" y="7"/>
                          <a:pt x="0" y="2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16" name="Freeform 209"/>
                  <p:cNvSpPr>
                    <a:spLocks/>
                  </p:cNvSpPr>
                  <p:nvPr/>
                </p:nvSpPr>
                <p:spPr bwMode="auto">
                  <a:xfrm>
                    <a:off x="507" y="1810"/>
                    <a:ext cx="20" cy="1"/>
                  </a:xfrm>
                  <a:custGeom>
                    <a:avLst/>
                    <a:gdLst>
                      <a:gd name="T0" fmla="*/ 20 w 20"/>
                      <a:gd name="T1" fmla="*/ 0 h 1"/>
                      <a:gd name="T2" fmla="*/ 0 w 20"/>
                      <a:gd name="T3" fmla="*/ 0 h 1"/>
                      <a:gd name="T4" fmla="*/ 0 60000 65536"/>
                      <a:gd name="T5" fmla="*/ 0 60000 65536"/>
                      <a:gd name="T6" fmla="*/ 0 w 20"/>
                      <a:gd name="T7" fmla="*/ 0 h 1"/>
                      <a:gd name="T8" fmla="*/ 20 w 20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0" h="1">
                        <a:moveTo>
                          <a:pt x="20" y="0"/>
                        </a:moveTo>
                        <a:cubicBezTo>
                          <a:pt x="13" y="0"/>
                          <a:pt x="7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17" name="Freeform 210"/>
                  <p:cNvSpPr>
                    <a:spLocks/>
                  </p:cNvSpPr>
                  <p:nvPr/>
                </p:nvSpPr>
                <p:spPr bwMode="auto">
                  <a:xfrm>
                    <a:off x="397" y="1912"/>
                    <a:ext cx="12" cy="38"/>
                  </a:xfrm>
                  <a:custGeom>
                    <a:avLst/>
                    <a:gdLst>
                      <a:gd name="T0" fmla="*/ 12 w 12"/>
                      <a:gd name="T1" fmla="*/ 0 h 38"/>
                      <a:gd name="T2" fmla="*/ 0 w 12"/>
                      <a:gd name="T3" fmla="*/ 38 h 38"/>
                      <a:gd name="T4" fmla="*/ 0 60000 65536"/>
                      <a:gd name="T5" fmla="*/ 0 60000 65536"/>
                      <a:gd name="T6" fmla="*/ 0 w 12"/>
                      <a:gd name="T7" fmla="*/ 0 h 38"/>
                      <a:gd name="T8" fmla="*/ 12 w 12"/>
                      <a:gd name="T9" fmla="*/ 38 h 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2" h="38">
                        <a:moveTo>
                          <a:pt x="12" y="0"/>
                        </a:moveTo>
                        <a:cubicBezTo>
                          <a:pt x="8" y="11"/>
                          <a:pt x="0" y="27"/>
                          <a:pt x="0" y="3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18" name="Freeform 211"/>
                  <p:cNvSpPr>
                    <a:spLocks/>
                  </p:cNvSpPr>
                  <p:nvPr/>
                </p:nvSpPr>
                <p:spPr bwMode="auto">
                  <a:xfrm>
                    <a:off x="401" y="1930"/>
                    <a:ext cx="14" cy="18"/>
                  </a:xfrm>
                  <a:custGeom>
                    <a:avLst/>
                    <a:gdLst>
                      <a:gd name="T0" fmla="*/ 0 w 14"/>
                      <a:gd name="T1" fmla="*/ 0 h 18"/>
                      <a:gd name="T2" fmla="*/ 14 w 14"/>
                      <a:gd name="T3" fmla="*/ 18 h 18"/>
                      <a:gd name="T4" fmla="*/ 0 60000 65536"/>
                      <a:gd name="T5" fmla="*/ 0 60000 65536"/>
                      <a:gd name="T6" fmla="*/ 0 w 14"/>
                      <a:gd name="T7" fmla="*/ 0 h 18"/>
                      <a:gd name="T8" fmla="*/ 14 w 14"/>
                      <a:gd name="T9" fmla="*/ 18 h 1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4" h="18">
                        <a:moveTo>
                          <a:pt x="0" y="0"/>
                        </a:moveTo>
                        <a:cubicBezTo>
                          <a:pt x="5" y="8"/>
                          <a:pt x="8" y="12"/>
                          <a:pt x="14" y="1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19" name="Freeform 212"/>
                  <p:cNvSpPr>
                    <a:spLocks/>
                  </p:cNvSpPr>
                  <p:nvPr/>
                </p:nvSpPr>
                <p:spPr bwMode="auto">
                  <a:xfrm>
                    <a:off x="467" y="1882"/>
                    <a:ext cx="6" cy="46"/>
                  </a:xfrm>
                  <a:custGeom>
                    <a:avLst/>
                    <a:gdLst>
                      <a:gd name="T0" fmla="*/ 6 w 6"/>
                      <a:gd name="T1" fmla="*/ 0 h 46"/>
                      <a:gd name="T2" fmla="*/ 0 w 6"/>
                      <a:gd name="T3" fmla="*/ 46 h 46"/>
                      <a:gd name="T4" fmla="*/ 0 60000 65536"/>
                      <a:gd name="T5" fmla="*/ 0 60000 65536"/>
                      <a:gd name="T6" fmla="*/ 0 w 6"/>
                      <a:gd name="T7" fmla="*/ 0 h 46"/>
                      <a:gd name="T8" fmla="*/ 6 w 6"/>
                      <a:gd name="T9" fmla="*/ 46 h 4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46">
                        <a:moveTo>
                          <a:pt x="6" y="0"/>
                        </a:moveTo>
                        <a:cubicBezTo>
                          <a:pt x="1" y="15"/>
                          <a:pt x="0" y="30"/>
                          <a:pt x="0" y="4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20" name="Freeform 213"/>
                  <p:cNvSpPr>
                    <a:spLocks/>
                  </p:cNvSpPr>
                  <p:nvPr/>
                </p:nvSpPr>
                <p:spPr bwMode="auto">
                  <a:xfrm>
                    <a:off x="467" y="1918"/>
                    <a:ext cx="26" cy="28"/>
                  </a:xfrm>
                  <a:custGeom>
                    <a:avLst/>
                    <a:gdLst>
                      <a:gd name="T0" fmla="*/ 0 w 26"/>
                      <a:gd name="T1" fmla="*/ 0 h 28"/>
                      <a:gd name="T2" fmla="*/ 18 w 26"/>
                      <a:gd name="T3" fmla="*/ 24 h 28"/>
                      <a:gd name="T4" fmla="*/ 24 w 26"/>
                      <a:gd name="T5" fmla="*/ 26 h 28"/>
                      <a:gd name="T6" fmla="*/ 26 w 26"/>
                      <a:gd name="T7" fmla="*/ 28 h 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6"/>
                      <a:gd name="T13" fmla="*/ 0 h 28"/>
                      <a:gd name="T14" fmla="*/ 26 w 26"/>
                      <a:gd name="T15" fmla="*/ 28 h 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6" h="28">
                        <a:moveTo>
                          <a:pt x="0" y="0"/>
                        </a:moveTo>
                        <a:cubicBezTo>
                          <a:pt x="7" y="7"/>
                          <a:pt x="10" y="18"/>
                          <a:pt x="18" y="24"/>
                        </a:cubicBezTo>
                        <a:cubicBezTo>
                          <a:pt x="20" y="25"/>
                          <a:pt x="22" y="25"/>
                          <a:pt x="24" y="26"/>
                        </a:cubicBezTo>
                        <a:cubicBezTo>
                          <a:pt x="25" y="26"/>
                          <a:pt x="25" y="27"/>
                          <a:pt x="26" y="2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21" name="Freeform 214"/>
                  <p:cNvSpPr>
                    <a:spLocks/>
                  </p:cNvSpPr>
                  <p:nvPr/>
                </p:nvSpPr>
                <p:spPr bwMode="auto">
                  <a:xfrm>
                    <a:off x="436" y="1902"/>
                    <a:ext cx="29" cy="34"/>
                  </a:xfrm>
                  <a:custGeom>
                    <a:avLst/>
                    <a:gdLst>
                      <a:gd name="T0" fmla="*/ 29 w 29"/>
                      <a:gd name="T1" fmla="*/ 0 h 34"/>
                      <a:gd name="T2" fmla="*/ 3 w 29"/>
                      <a:gd name="T3" fmla="*/ 20 h 34"/>
                      <a:gd name="T4" fmla="*/ 1 w 29"/>
                      <a:gd name="T5" fmla="*/ 34 h 34"/>
                      <a:gd name="T6" fmla="*/ 0 60000 65536"/>
                      <a:gd name="T7" fmla="*/ 0 60000 65536"/>
                      <a:gd name="T8" fmla="*/ 0 60000 65536"/>
                      <a:gd name="T9" fmla="*/ 0 w 29"/>
                      <a:gd name="T10" fmla="*/ 0 h 34"/>
                      <a:gd name="T11" fmla="*/ 29 w 29"/>
                      <a:gd name="T12" fmla="*/ 34 h 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" h="34">
                        <a:moveTo>
                          <a:pt x="29" y="0"/>
                        </a:moveTo>
                        <a:cubicBezTo>
                          <a:pt x="20" y="7"/>
                          <a:pt x="12" y="14"/>
                          <a:pt x="3" y="20"/>
                        </a:cubicBezTo>
                        <a:cubicBezTo>
                          <a:pt x="0" y="29"/>
                          <a:pt x="1" y="24"/>
                          <a:pt x="1" y="34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22" name="Freeform 215"/>
                  <p:cNvSpPr>
                    <a:spLocks/>
                  </p:cNvSpPr>
                  <p:nvPr/>
                </p:nvSpPr>
                <p:spPr bwMode="auto">
                  <a:xfrm>
                    <a:off x="515" y="1844"/>
                    <a:ext cx="14" cy="56"/>
                  </a:xfrm>
                  <a:custGeom>
                    <a:avLst/>
                    <a:gdLst>
                      <a:gd name="T0" fmla="*/ 14 w 14"/>
                      <a:gd name="T1" fmla="*/ 0 h 56"/>
                      <a:gd name="T2" fmla="*/ 0 w 14"/>
                      <a:gd name="T3" fmla="*/ 56 h 56"/>
                      <a:gd name="T4" fmla="*/ 0 60000 65536"/>
                      <a:gd name="T5" fmla="*/ 0 60000 65536"/>
                      <a:gd name="T6" fmla="*/ 0 w 14"/>
                      <a:gd name="T7" fmla="*/ 0 h 56"/>
                      <a:gd name="T8" fmla="*/ 14 w 14"/>
                      <a:gd name="T9" fmla="*/ 56 h 5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4" h="56">
                        <a:moveTo>
                          <a:pt x="14" y="0"/>
                        </a:moveTo>
                        <a:cubicBezTo>
                          <a:pt x="8" y="19"/>
                          <a:pt x="0" y="35"/>
                          <a:pt x="0" y="5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23" name="Freeform 216"/>
                  <p:cNvSpPr>
                    <a:spLocks/>
                  </p:cNvSpPr>
                  <p:nvPr/>
                </p:nvSpPr>
                <p:spPr bwMode="auto">
                  <a:xfrm>
                    <a:off x="523" y="1876"/>
                    <a:ext cx="16" cy="28"/>
                  </a:xfrm>
                  <a:custGeom>
                    <a:avLst/>
                    <a:gdLst>
                      <a:gd name="T0" fmla="*/ 0 w 16"/>
                      <a:gd name="T1" fmla="*/ 0 h 28"/>
                      <a:gd name="T2" fmla="*/ 16 w 16"/>
                      <a:gd name="T3" fmla="*/ 28 h 28"/>
                      <a:gd name="T4" fmla="*/ 0 60000 65536"/>
                      <a:gd name="T5" fmla="*/ 0 60000 65536"/>
                      <a:gd name="T6" fmla="*/ 0 w 16"/>
                      <a:gd name="T7" fmla="*/ 0 h 28"/>
                      <a:gd name="T8" fmla="*/ 16 w 16"/>
                      <a:gd name="T9" fmla="*/ 28 h 2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" h="28">
                        <a:moveTo>
                          <a:pt x="0" y="0"/>
                        </a:moveTo>
                        <a:cubicBezTo>
                          <a:pt x="3" y="10"/>
                          <a:pt x="9" y="21"/>
                          <a:pt x="16" y="2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04" name="Freeform 217"/>
                <p:cNvSpPr>
                  <a:spLocks/>
                </p:cNvSpPr>
                <p:nvPr/>
              </p:nvSpPr>
              <p:spPr bwMode="auto">
                <a:xfrm>
                  <a:off x="831" y="2034"/>
                  <a:ext cx="37" cy="10"/>
                </a:xfrm>
                <a:custGeom>
                  <a:avLst/>
                  <a:gdLst>
                    <a:gd name="T0" fmla="*/ 37 w 37"/>
                    <a:gd name="T1" fmla="*/ 0 h 10"/>
                    <a:gd name="T2" fmla="*/ 7 w 37"/>
                    <a:gd name="T3" fmla="*/ 10 h 10"/>
                    <a:gd name="T4" fmla="*/ 0 60000 65536"/>
                    <a:gd name="T5" fmla="*/ 0 60000 65536"/>
                    <a:gd name="T6" fmla="*/ 0 w 37"/>
                    <a:gd name="T7" fmla="*/ 0 h 10"/>
                    <a:gd name="T8" fmla="*/ 37 w 37"/>
                    <a:gd name="T9" fmla="*/ 10 h 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7" h="10">
                      <a:moveTo>
                        <a:pt x="37" y="0"/>
                      </a:moveTo>
                      <a:cubicBezTo>
                        <a:pt x="36" y="0"/>
                        <a:pt x="0" y="10"/>
                        <a:pt x="7" y="1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354" name="Oval 218"/>
              <p:cNvSpPr>
                <a:spLocks noChangeArrowheads="1"/>
              </p:cNvSpPr>
              <p:nvPr/>
            </p:nvSpPr>
            <p:spPr bwMode="auto">
              <a:xfrm rot="-1677753">
                <a:off x="2134" y="1035"/>
                <a:ext cx="12" cy="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latin typeface="VNI-Times" pitchFamily="2" charset="0"/>
                </a:endParaRPr>
              </a:p>
            </p:txBody>
          </p:sp>
          <p:grpSp>
            <p:nvGrpSpPr>
              <p:cNvPr id="14355" name="Group 219"/>
              <p:cNvGrpSpPr>
                <a:grpSpLocks/>
              </p:cNvGrpSpPr>
              <p:nvPr/>
            </p:nvGrpSpPr>
            <p:grpSpPr bwMode="auto">
              <a:xfrm rot="727980">
                <a:off x="1934" y="960"/>
                <a:ext cx="432" cy="432"/>
                <a:chOff x="2242" y="912"/>
                <a:chExt cx="632" cy="627"/>
              </a:xfrm>
            </p:grpSpPr>
            <p:grpSp>
              <p:nvGrpSpPr>
                <p:cNvPr id="14440" name="Group 220"/>
                <p:cNvGrpSpPr>
                  <a:grpSpLocks/>
                </p:cNvGrpSpPr>
                <p:nvPr/>
              </p:nvGrpSpPr>
              <p:grpSpPr bwMode="auto">
                <a:xfrm rot="2282823">
                  <a:off x="2588" y="912"/>
                  <a:ext cx="198" cy="348"/>
                  <a:chOff x="2160" y="863"/>
                  <a:chExt cx="198" cy="349"/>
                </a:xfrm>
              </p:grpSpPr>
              <p:sp>
                <p:nvSpPr>
                  <p:cNvPr id="14484" name="Freeform 221"/>
                  <p:cNvSpPr>
                    <a:spLocks/>
                  </p:cNvSpPr>
                  <p:nvPr/>
                </p:nvSpPr>
                <p:spPr bwMode="auto">
                  <a:xfrm rot="-5257833" flipH="1" flipV="1">
                    <a:off x="2102" y="921"/>
                    <a:ext cx="313" cy="198"/>
                  </a:xfrm>
                  <a:custGeom>
                    <a:avLst/>
                    <a:gdLst>
                      <a:gd name="T0" fmla="*/ 251 w 313"/>
                      <a:gd name="T1" fmla="*/ 180 h 198"/>
                      <a:gd name="T2" fmla="*/ 297 w 313"/>
                      <a:gd name="T3" fmla="*/ 144 h 198"/>
                      <a:gd name="T4" fmla="*/ 297 w 313"/>
                      <a:gd name="T5" fmla="*/ 48 h 198"/>
                      <a:gd name="T6" fmla="*/ 201 w 313"/>
                      <a:gd name="T7" fmla="*/ 0 h 198"/>
                      <a:gd name="T8" fmla="*/ 105 w 313"/>
                      <a:gd name="T9" fmla="*/ 48 h 198"/>
                      <a:gd name="T10" fmla="*/ 57 w 313"/>
                      <a:gd name="T11" fmla="*/ 144 h 198"/>
                      <a:gd name="T12" fmla="*/ 9 w 313"/>
                      <a:gd name="T13" fmla="*/ 192 h 198"/>
                      <a:gd name="T14" fmla="*/ 111 w 313"/>
                      <a:gd name="T15" fmla="*/ 180 h 198"/>
                      <a:gd name="T16" fmla="*/ 175 w 313"/>
                      <a:gd name="T17" fmla="*/ 186 h 198"/>
                      <a:gd name="T18" fmla="*/ 251 w 313"/>
                      <a:gd name="T19" fmla="*/ 180 h 19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13"/>
                      <a:gd name="T31" fmla="*/ 0 h 198"/>
                      <a:gd name="T32" fmla="*/ 313 w 313"/>
                      <a:gd name="T33" fmla="*/ 198 h 19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13" h="198">
                        <a:moveTo>
                          <a:pt x="251" y="180"/>
                        </a:moveTo>
                        <a:cubicBezTo>
                          <a:pt x="275" y="172"/>
                          <a:pt x="289" y="166"/>
                          <a:pt x="297" y="144"/>
                        </a:cubicBezTo>
                        <a:cubicBezTo>
                          <a:pt x="305" y="122"/>
                          <a:pt x="313" y="72"/>
                          <a:pt x="297" y="48"/>
                        </a:cubicBezTo>
                        <a:cubicBezTo>
                          <a:pt x="281" y="24"/>
                          <a:pt x="233" y="0"/>
                          <a:pt x="201" y="0"/>
                        </a:cubicBezTo>
                        <a:cubicBezTo>
                          <a:pt x="169" y="0"/>
                          <a:pt x="129" y="24"/>
                          <a:pt x="105" y="48"/>
                        </a:cubicBezTo>
                        <a:cubicBezTo>
                          <a:pt x="81" y="72"/>
                          <a:pt x="73" y="120"/>
                          <a:pt x="57" y="144"/>
                        </a:cubicBezTo>
                        <a:cubicBezTo>
                          <a:pt x="41" y="168"/>
                          <a:pt x="0" y="186"/>
                          <a:pt x="9" y="192"/>
                        </a:cubicBezTo>
                        <a:cubicBezTo>
                          <a:pt x="18" y="198"/>
                          <a:pt x="83" y="181"/>
                          <a:pt x="111" y="180"/>
                        </a:cubicBezTo>
                        <a:cubicBezTo>
                          <a:pt x="139" y="179"/>
                          <a:pt x="152" y="186"/>
                          <a:pt x="175" y="186"/>
                        </a:cubicBezTo>
                        <a:cubicBezTo>
                          <a:pt x="198" y="186"/>
                          <a:pt x="235" y="181"/>
                          <a:pt x="251" y="180"/>
                        </a:cubicBezTo>
                        <a:close/>
                      </a:path>
                    </a:pathLst>
                  </a:custGeom>
                  <a:solidFill>
                    <a:srgbClr val="73F17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85" name="Freeform 222"/>
                  <p:cNvSpPr>
                    <a:spLocks/>
                  </p:cNvSpPr>
                  <p:nvPr/>
                </p:nvSpPr>
                <p:spPr bwMode="auto">
                  <a:xfrm>
                    <a:off x="2205" y="926"/>
                    <a:ext cx="94" cy="286"/>
                  </a:xfrm>
                  <a:custGeom>
                    <a:avLst/>
                    <a:gdLst>
                      <a:gd name="T0" fmla="*/ 89 w 94"/>
                      <a:gd name="T1" fmla="*/ 286 h 286"/>
                      <a:gd name="T2" fmla="*/ 88 w 94"/>
                      <a:gd name="T3" fmla="*/ 239 h 286"/>
                      <a:gd name="T4" fmla="*/ 83 w 94"/>
                      <a:gd name="T5" fmla="*/ 183 h 286"/>
                      <a:gd name="T6" fmla="*/ 62 w 94"/>
                      <a:gd name="T7" fmla="*/ 146 h 286"/>
                      <a:gd name="T8" fmla="*/ 33 w 94"/>
                      <a:gd name="T9" fmla="*/ 77 h 286"/>
                      <a:gd name="T10" fmla="*/ 0 w 94"/>
                      <a:gd name="T11" fmla="*/ 18 h 286"/>
                      <a:gd name="T12" fmla="*/ 4 w 94"/>
                      <a:gd name="T13" fmla="*/ 0 h 28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4"/>
                      <a:gd name="T22" fmla="*/ 0 h 286"/>
                      <a:gd name="T23" fmla="*/ 94 w 94"/>
                      <a:gd name="T24" fmla="*/ 286 h 28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4" h="286">
                        <a:moveTo>
                          <a:pt x="89" y="286"/>
                        </a:moveTo>
                        <a:cubicBezTo>
                          <a:pt x="94" y="271"/>
                          <a:pt x="83" y="253"/>
                          <a:pt x="88" y="239"/>
                        </a:cubicBezTo>
                        <a:cubicBezTo>
                          <a:pt x="88" y="223"/>
                          <a:pt x="90" y="199"/>
                          <a:pt x="83" y="183"/>
                        </a:cubicBezTo>
                        <a:cubicBezTo>
                          <a:pt x="77" y="171"/>
                          <a:pt x="66" y="158"/>
                          <a:pt x="62" y="146"/>
                        </a:cubicBezTo>
                        <a:cubicBezTo>
                          <a:pt x="46" y="129"/>
                          <a:pt x="39" y="99"/>
                          <a:pt x="33" y="77"/>
                        </a:cubicBezTo>
                        <a:cubicBezTo>
                          <a:pt x="13" y="62"/>
                          <a:pt x="12" y="37"/>
                          <a:pt x="0" y="18"/>
                        </a:cubicBezTo>
                        <a:cubicBezTo>
                          <a:pt x="1" y="12"/>
                          <a:pt x="4" y="0"/>
                          <a:pt x="4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86" name="Freeform 223"/>
                  <p:cNvSpPr>
                    <a:spLocks/>
                  </p:cNvSpPr>
                  <p:nvPr/>
                </p:nvSpPr>
                <p:spPr bwMode="auto">
                  <a:xfrm rot="-5257833" flipH="1" flipV="1">
                    <a:off x="2192" y="929"/>
                    <a:ext cx="6" cy="16"/>
                  </a:xfrm>
                  <a:custGeom>
                    <a:avLst/>
                    <a:gdLst>
                      <a:gd name="T0" fmla="*/ 6 w 6"/>
                      <a:gd name="T1" fmla="*/ 0 h 16"/>
                      <a:gd name="T2" fmla="*/ 0 w 6"/>
                      <a:gd name="T3" fmla="*/ 16 h 16"/>
                      <a:gd name="T4" fmla="*/ 0 60000 65536"/>
                      <a:gd name="T5" fmla="*/ 0 60000 65536"/>
                      <a:gd name="T6" fmla="*/ 0 w 6"/>
                      <a:gd name="T7" fmla="*/ 0 h 16"/>
                      <a:gd name="T8" fmla="*/ 6 w 6"/>
                      <a:gd name="T9" fmla="*/ 16 h 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6">
                        <a:moveTo>
                          <a:pt x="6" y="0"/>
                        </a:moveTo>
                        <a:cubicBezTo>
                          <a:pt x="5" y="6"/>
                          <a:pt x="0" y="16"/>
                          <a:pt x="0" y="1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87" name="Freeform 224"/>
                  <p:cNvSpPr>
                    <a:spLocks/>
                  </p:cNvSpPr>
                  <p:nvPr/>
                </p:nvSpPr>
                <p:spPr bwMode="auto">
                  <a:xfrm rot="-5257833" flipH="1" flipV="1">
                    <a:off x="2213" y="973"/>
                    <a:ext cx="50" cy="4"/>
                  </a:xfrm>
                  <a:custGeom>
                    <a:avLst/>
                    <a:gdLst>
                      <a:gd name="T0" fmla="*/ 50 w 50"/>
                      <a:gd name="T1" fmla="*/ 4 h 4"/>
                      <a:gd name="T2" fmla="*/ 0 w 50"/>
                      <a:gd name="T3" fmla="*/ 0 h 4"/>
                      <a:gd name="T4" fmla="*/ 0 60000 65536"/>
                      <a:gd name="T5" fmla="*/ 0 60000 65536"/>
                      <a:gd name="T6" fmla="*/ 0 w 50"/>
                      <a:gd name="T7" fmla="*/ 0 h 4"/>
                      <a:gd name="T8" fmla="*/ 50 w 50"/>
                      <a:gd name="T9" fmla="*/ 4 h 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0" h="4">
                        <a:moveTo>
                          <a:pt x="50" y="4"/>
                        </a:moveTo>
                        <a:cubicBezTo>
                          <a:pt x="32" y="2"/>
                          <a:pt x="18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88" name="Freeform 225"/>
                  <p:cNvSpPr>
                    <a:spLocks/>
                  </p:cNvSpPr>
                  <p:nvPr/>
                </p:nvSpPr>
                <p:spPr bwMode="auto">
                  <a:xfrm rot="-5257833" flipH="1" flipV="1">
                    <a:off x="2244" y="954"/>
                    <a:ext cx="10" cy="18"/>
                  </a:xfrm>
                  <a:custGeom>
                    <a:avLst/>
                    <a:gdLst>
                      <a:gd name="T0" fmla="*/ 10 w 10"/>
                      <a:gd name="T1" fmla="*/ 18 h 18"/>
                      <a:gd name="T2" fmla="*/ 0 w 10"/>
                      <a:gd name="T3" fmla="*/ 0 h 18"/>
                      <a:gd name="T4" fmla="*/ 0 60000 65536"/>
                      <a:gd name="T5" fmla="*/ 0 60000 65536"/>
                      <a:gd name="T6" fmla="*/ 0 w 10"/>
                      <a:gd name="T7" fmla="*/ 0 h 18"/>
                      <a:gd name="T8" fmla="*/ 10 w 10"/>
                      <a:gd name="T9" fmla="*/ 18 h 1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0" h="18">
                        <a:moveTo>
                          <a:pt x="10" y="18"/>
                        </a:moveTo>
                        <a:cubicBezTo>
                          <a:pt x="8" y="10"/>
                          <a:pt x="6" y="6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89" name="Freeform 226"/>
                  <p:cNvSpPr>
                    <a:spLocks/>
                  </p:cNvSpPr>
                  <p:nvPr/>
                </p:nvSpPr>
                <p:spPr bwMode="auto">
                  <a:xfrm rot="-5257833" flipH="1" flipV="1">
                    <a:off x="2240" y="1025"/>
                    <a:ext cx="68" cy="16"/>
                  </a:xfrm>
                  <a:custGeom>
                    <a:avLst/>
                    <a:gdLst>
                      <a:gd name="T0" fmla="*/ 68 w 68"/>
                      <a:gd name="T1" fmla="*/ 16 h 16"/>
                      <a:gd name="T2" fmla="*/ 0 w 68"/>
                      <a:gd name="T3" fmla="*/ 0 h 16"/>
                      <a:gd name="T4" fmla="*/ 0 60000 65536"/>
                      <a:gd name="T5" fmla="*/ 0 60000 65536"/>
                      <a:gd name="T6" fmla="*/ 0 w 68"/>
                      <a:gd name="T7" fmla="*/ 0 h 16"/>
                      <a:gd name="T8" fmla="*/ 68 w 68"/>
                      <a:gd name="T9" fmla="*/ 16 h 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8" h="16">
                        <a:moveTo>
                          <a:pt x="68" y="16"/>
                        </a:moveTo>
                        <a:cubicBezTo>
                          <a:pt x="44" y="11"/>
                          <a:pt x="25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90" name="Freeform 227"/>
                  <p:cNvSpPr>
                    <a:spLocks/>
                  </p:cNvSpPr>
                  <p:nvPr/>
                </p:nvSpPr>
                <p:spPr bwMode="auto">
                  <a:xfrm rot="-5257833" flipH="1" flipV="1">
                    <a:off x="2285" y="1005"/>
                    <a:ext cx="18" cy="32"/>
                  </a:xfrm>
                  <a:custGeom>
                    <a:avLst/>
                    <a:gdLst>
                      <a:gd name="T0" fmla="*/ 18 w 18"/>
                      <a:gd name="T1" fmla="*/ 32 h 32"/>
                      <a:gd name="T2" fmla="*/ 0 w 18"/>
                      <a:gd name="T3" fmla="*/ 0 h 32"/>
                      <a:gd name="T4" fmla="*/ 0 60000 65536"/>
                      <a:gd name="T5" fmla="*/ 0 60000 65536"/>
                      <a:gd name="T6" fmla="*/ 0 w 18"/>
                      <a:gd name="T7" fmla="*/ 0 h 32"/>
                      <a:gd name="T8" fmla="*/ 18 w 18"/>
                      <a:gd name="T9" fmla="*/ 32 h 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8" h="32">
                        <a:moveTo>
                          <a:pt x="18" y="32"/>
                        </a:moveTo>
                        <a:cubicBezTo>
                          <a:pt x="11" y="22"/>
                          <a:pt x="9" y="9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91" name="Freeform 228"/>
                  <p:cNvSpPr>
                    <a:spLocks/>
                  </p:cNvSpPr>
                  <p:nvPr/>
                </p:nvSpPr>
                <p:spPr bwMode="auto">
                  <a:xfrm rot="-5257833" flipH="1" flipV="1">
                    <a:off x="2273" y="1082"/>
                    <a:ext cx="64" cy="20"/>
                  </a:xfrm>
                  <a:custGeom>
                    <a:avLst/>
                    <a:gdLst>
                      <a:gd name="T0" fmla="*/ 64 w 64"/>
                      <a:gd name="T1" fmla="*/ 20 h 20"/>
                      <a:gd name="T2" fmla="*/ 0 w 64"/>
                      <a:gd name="T3" fmla="*/ 0 h 20"/>
                      <a:gd name="T4" fmla="*/ 0 60000 65536"/>
                      <a:gd name="T5" fmla="*/ 0 60000 65536"/>
                      <a:gd name="T6" fmla="*/ 0 w 64"/>
                      <a:gd name="T7" fmla="*/ 0 h 20"/>
                      <a:gd name="T8" fmla="*/ 64 w 64"/>
                      <a:gd name="T9" fmla="*/ 20 h 2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4" h="20">
                        <a:moveTo>
                          <a:pt x="64" y="20"/>
                        </a:moveTo>
                        <a:cubicBezTo>
                          <a:pt x="41" y="16"/>
                          <a:pt x="20" y="1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92" name="Freeform 229"/>
                  <p:cNvSpPr>
                    <a:spLocks/>
                  </p:cNvSpPr>
                  <p:nvPr/>
                </p:nvSpPr>
                <p:spPr bwMode="auto">
                  <a:xfrm rot="-5257833" flipH="1" flipV="1">
                    <a:off x="2322" y="1055"/>
                    <a:ext cx="6" cy="22"/>
                  </a:xfrm>
                  <a:custGeom>
                    <a:avLst/>
                    <a:gdLst>
                      <a:gd name="T0" fmla="*/ 6 w 6"/>
                      <a:gd name="T1" fmla="*/ 22 h 22"/>
                      <a:gd name="T2" fmla="*/ 0 w 6"/>
                      <a:gd name="T3" fmla="*/ 0 h 22"/>
                      <a:gd name="T4" fmla="*/ 0 60000 65536"/>
                      <a:gd name="T5" fmla="*/ 0 60000 65536"/>
                      <a:gd name="T6" fmla="*/ 0 w 6"/>
                      <a:gd name="T7" fmla="*/ 0 h 22"/>
                      <a:gd name="T8" fmla="*/ 6 w 6"/>
                      <a:gd name="T9" fmla="*/ 22 h 2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22">
                        <a:moveTo>
                          <a:pt x="6" y="22"/>
                        </a:moveTo>
                        <a:cubicBezTo>
                          <a:pt x="5" y="15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93" name="Freeform 230"/>
                  <p:cNvSpPr>
                    <a:spLocks/>
                  </p:cNvSpPr>
                  <p:nvPr/>
                </p:nvSpPr>
                <p:spPr bwMode="auto">
                  <a:xfrm rot="-5257833" flipH="1" flipV="1">
                    <a:off x="2296" y="1054"/>
                    <a:ext cx="26" cy="8"/>
                  </a:xfrm>
                  <a:custGeom>
                    <a:avLst/>
                    <a:gdLst>
                      <a:gd name="T0" fmla="*/ 26 w 26"/>
                      <a:gd name="T1" fmla="*/ 0 h 8"/>
                      <a:gd name="T2" fmla="*/ 0 w 26"/>
                      <a:gd name="T3" fmla="*/ 8 h 8"/>
                      <a:gd name="T4" fmla="*/ 0 60000 65536"/>
                      <a:gd name="T5" fmla="*/ 0 60000 65536"/>
                      <a:gd name="T6" fmla="*/ 0 w 26"/>
                      <a:gd name="T7" fmla="*/ 0 h 8"/>
                      <a:gd name="T8" fmla="*/ 26 w 26"/>
                      <a:gd name="T9" fmla="*/ 8 h 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6" h="8">
                        <a:moveTo>
                          <a:pt x="26" y="0"/>
                        </a:moveTo>
                        <a:cubicBezTo>
                          <a:pt x="17" y="3"/>
                          <a:pt x="8" y="4"/>
                          <a:pt x="0" y="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94" name="Freeform 231"/>
                  <p:cNvSpPr>
                    <a:spLocks/>
                  </p:cNvSpPr>
                  <p:nvPr/>
                </p:nvSpPr>
                <p:spPr bwMode="auto">
                  <a:xfrm rot="-5257833" flipH="1" flipV="1">
                    <a:off x="2298" y="1099"/>
                    <a:ext cx="24" cy="32"/>
                  </a:xfrm>
                  <a:custGeom>
                    <a:avLst/>
                    <a:gdLst>
                      <a:gd name="T0" fmla="*/ 24 w 24"/>
                      <a:gd name="T1" fmla="*/ 32 h 32"/>
                      <a:gd name="T2" fmla="*/ 10 w 24"/>
                      <a:gd name="T3" fmla="*/ 10 h 32"/>
                      <a:gd name="T4" fmla="*/ 0 w 24"/>
                      <a:gd name="T5" fmla="*/ 0 h 32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32"/>
                      <a:gd name="T11" fmla="*/ 24 w 24"/>
                      <a:gd name="T12" fmla="*/ 32 h 3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32">
                        <a:moveTo>
                          <a:pt x="24" y="32"/>
                        </a:moveTo>
                        <a:cubicBezTo>
                          <a:pt x="20" y="21"/>
                          <a:pt x="20" y="16"/>
                          <a:pt x="10" y="10"/>
                        </a:cubicBezTo>
                        <a:cubicBezTo>
                          <a:pt x="8" y="7"/>
                          <a:pt x="0" y="2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95" name="Freeform 232"/>
                  <p:cNvSpPr>
                    <a:spLocks/>
                  </p:cNvSpPr>
                  <p:nvPr/>
                </p:nvSpPr>
                <p:spPr bwMode="auto">
                  <a:xfrm rot="-5257833" flipH="1" flipV="1">
                    <a:off x="2311" y="1094"/>
                    <a:ext cx="20" cy="1"/>
                  </a:xfrm>
                  <a:custGeom>
                    <a:avLst/>
                    <a:gdLst>
                      <a:gd name="T0" fmla="*/ 20 w 20"/>
                      <a:gd name="T1" fmla="*/ 0 h 1"/>
                      <a:gd name="T2" fmla="*/ 0 w 20"/>
                      <a:gd name="T3" fmla="*/ 0 h 1"/>
                      <a:gd name="T4" fmla="*/ 0 60000 65536"/>
                      <a:gd name="T5" fmla="*/ 0 60000 65536"/>
                      <a:gd name="T6" fmla="*/ 0 w 20"/>
                      <a:gd name="T7" fmla="*/ 0 h 1"/>
                      <a:gd name="T8" fmla="*/ 20 w 20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0" h="1">
                        <a:moveTo>
                          <a:pt x="20" y="0"/>
                        </a:moveTo>
                        <a:cubicBezTo>
                          <a:pt x="13" y="0"/>
                          <a:pt x="7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96" name="Freeform 233"/>
                  <p:cNvSpPr>
                    <a:spLocks/>
                  </p:cNvSpPr>
                  <p:nvPr/>
                </p:nvSpPr>
                <p:spPr bwMode="auto">
                  <a:xfrm rot="-5257833" flipH="1" flipV="1">
                    <a:off x="2199" y="957"/>
                    <a:ext cx="12" cy="38"/>
                  </a:xfrm>
                  <a:custGeom>
                    <a:avLst/>
                    <a:gdLst>
                      <a:gd name="T0" fmla="*/ 12 w 12"/>
                      <a:gd name="T1" fmla="*/ 0 h 38"/>
                      <a:gd name="T2" fmla="*/ 0 w 12"/>
                      <a:gd name="T3" fmla="*/ 38 h 38"/>
                      <a:gd name="T4" fmla="*/ 0 60000 65536"/>
                      <a:gd name="T5" fmla="*/ 0 60000 65536"/>
                      <a:gd name="T6" fmla="*/ 0 w 12"/>
                      <a:gd name="T7" fmla="*/ 0 h 38"/>
                      <a:gd name="T8" fmla="*/ 12 w 12"/>
                      <a:gd name="T9" fmla="*/ 38 h 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2" h="38">
                        <a:moveTo>
                          <a:pt x="12" y="0"/>
                        </a:moveTo>
                        <a:cubicBezTo>
                          <a:pt x="8" y="11"/>
                          <a:pt x="0" y="27"/>
                          <a:pt x="0" y="3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97" name="Freeform 234"/>
                  <p:cNvSpPr>
                    <a:spLocks/>
                  </p:cNvSpPr>
                  <p:nvPr/>
                </p:nvSpPr>
                <p:spPr bwMode="auto">
                  <a:xfrm rot="-5257833" flipH="1" flipV="1">
                    <a:off x="2190" y="972"/>
                    <a:ext cx="14" cy="18"/>
                  </a:xfrm>
                  <a:custGeom>
                    <a:avLst/>
                    <a:gdLst>
                      <a:gd name="T0" fmla="*/ 0 w 14"/>
                      <a:gd name="T1" fmla="*/ 0 h 18"/>
                      <a:gd name="T2" fmla="*/ 14 w 14"/>
                      <a:gd name="T3" fmla="*/ 18 h 18"/>
                      <a:gd name="T4" fmla="*/ 0 60000 65536"/>
                      <a:gd name="T5" fmla="*/ 0 60000 65536"/>
                      <a:gd name="T6" fmla="*/ 0 w 14"/>
                      <a:gd name="T7" fmla="*/ 0 h 18"/>
                      <a:gd name="T8" fmla="*/ 14 w 14"/>
                      <a:gd name="T9" fmla="*/ 18 h 1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4" h="18">
                        <a:moveTo>
                          <a:pt x="0" y="0"/>
                        </a:moveTo>
                        <a:cubicBezTo>
                          <a:pt x="5" y="8"/>
                          <a:pt x="8" y="12"/>
                          <a:pt x="14" y="1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98" name="Freeform 235"/>
                  <p:cNvSpPr>
                    <a:spLocks/>
                  </p:cNvSpPr>
                  <p:nvPr/>
                </p:nvSpPr>
                <p:spPr bwMode="auto">
                  <a:xfrm rot="-5257833" flipH="1" flipV="1">
                    <a:off x="2225" y="1021"/>
                    <a:ext cx="6" cy="46"/>
                  </a:xfrm>
                  <a:custGeom>
                    <a:avLst/>
                    <a:gdLst>
                      <a:gd name="T0" fmla="*/ 6 w 6"/>
                      <a:gd name="T1" fmla="*/ 0 h 46"/>
                      <a:gd name="T2" fmla="*/ 0 w 6"/>
                      <a:gd name="T3" fmla="*/ 46 h 46"/>
                      <a:gd name="T4" fmla="*/ 0 60000 65536"/>
                      <a:gd name="T5" fmla="*/ 0 60000 65536"/>
                      <a:gd name="T6" fmla="*/ 0 w 6"/>
                      <a:gd name="T7" fmla="*/ 0 h 46"/>
                      <a:gd name="T8" fmla="*/ 6 w 6"/>
                      <a:gd name="T9" fmla="*/ 46 h 4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46">
                        <a:moveTo>
                          <a:pt x="6" y="0"/>
                        </a:moveTo>
                        <a:cubicBezTo>
                          <a:pt x="1" y="15"/>
                          <a:pt x="0" y="30"/>
                          <a:pt x="0" y="4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99" name="Freeform 236"/>
                  <p:cNvSpPr>
                    <a:spLocks/>
                  </p:cNvSpPr>
                  <p:nvPr/>
                </p:nvSpPr>
                <p:spPr bwMode="auto">
                  <a:xfrm rot="-5257833" flipH="1" flipV="1">
                    <a:off x="2188" y="1039"/>
                    <a:ext cx="26" cy="28"/>
                  </a:xfrm>
                  <a:custGeom>
                    <a:avLst/>
                    <a:gdLst>
                      <a:gd name="T0" fmla="*/ 0 w 26"/>
                      <a:gd name="T1" fmla="*/ 0 h 28"/>
                      <a:gd name="T2" fmla="*/ 18 w 26"/>
                      <a:gd name="T3" fmla="*/ 24 h 28"/>
                      <a:gd name="T4" fmla="*/ 24 w 26"/>
                      <a:gd name="T5" fmla="*/ 26 h 28"/>
                      <a:gd name="T6" fmla="*/ 26 w 26"/>
                      <a:gd name="T7" fmla="*/ 28 h 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6"/>
                      <a:gd name="T13" fmla="*/ 0 h 28"/>
                      <a:gd name="T14" fmla="*/ 26 w 26"/>
                      <a:gd name="T15" fmla="*/ 28 h 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6" h="28">
                        <a:moveTo>
                          <a:pt x="0" y="0"/>
                        </a:moveTo>
                        <a:cubicBezTo>
                          <a:pt x="7" y="7"/>
                          <a:pt x="10" y="18"/>
                          <a:pt x="18" y="24"/>
                        </a:cubicBezTo>
                        <a:cubicBezTo>
                          <a:pt x="20" y="25"/>
                          <a:pt x="22" y="25"/>
                          <a:pt x="24" y="26"/>
                        </a:cubicBezTo>
                        <a:cubicBezTo>
                          <a:pt x="25" y="26"/>
                          <a:pt x="25" y="27"/>
                          <a:pt x="26" y="2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00" name="Freeform 237"/>
                  <p:cNvSpPr>
                    <a:spLocks/>
                  </p:cNvSpPr>
                  <p:nvPr/>
                </p:nvSpPr>
                <p:spPr bwMode="auto">
                  <a:xfrm rot="-5257833" flipH="1" flipV="1">
                    <a:off x="2200" y="1007"/>
                    <a:ext cx="29" cy="34"/>
                  </a:xfrm>
                  <a:custGeom>
                    <a:avLst/>
                    <a:gdLst>
                      <a:gd name="T0" fmla="*/ 29 w 29"/>
                      <a:gd name="T1" fmla="*/ 0 h 34"/>
                      <a:gd name="T2" fmla="*/ 3 w 29"/>
                      <a:gd name="T3" fmla="*/ 20 h 34"/>
                      <a:gd name="T4" fmla="*/ 1 w 29"/>
                      <a:gd name="T5" fmla="*/ 34 h 34"/>
                      <a:gd name="T6" fmla="*/ 0 60000 65536"/>
                      <a:gd name="T7" fmla="*/ 0 60000 65536"/>
                      <a:gd name="T8" fmla="*/ 0 60000 65536"/>
                      <a:gd name="T9" fmla="*/ 0 w 29"/>
                      <a:gd name="T10" fmla="*/ 0 h 34"/>
                      <a:gd name="T11" fmla="*/ 29 w 29"/>
                      <a:gd name="T12" fmla="*/ 34 h 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" h="34">
                        <a:moveTo>
                          <a:pt x="29" y="0"/>
                        </a:moveTo>
                        <a:cubicBezTo>
                          <a:pt x="20" y="7"/>
                          <a:pt x="12" y="14"/>
                          <a:pt x="3" y="20"/>
                        </a:cubicBezTo>
                        <a:cubicBezTo>
                          <a:pt x="0" y="29"/>
                          <a:pt x="1" y="24"/>
                          <a:pt x="1" y="34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01" name="Freeform 238"/>
                  <p:cNvSpPr>
                    <a:spLocks/>
                  </p:cNvSpPr>
                  <p:nvPr/>
                </p:nvSpPr>
                <p:spPr bwMode="auto">
                  <a:xfrm rot="-5257833" flipH="1" flipV="1">
                    <a:off x="2252" y="1070"/>
                    <a:ext cx="14" cy="56"/>
                  </a:xfrm>
                  <a:custGeom>
                    <a:avLst/>
                    <a:gdLst>
                      <a:gd name="T0" fmla="*/ 14 w 14"/>
                      <a:gd name="T1" fmla="*/ 0 h 56"/>
                      <a:gd name="T2" fmla="*/ 0 w 14"/>
                      <a:gd name="T3" fmla="*/ 56 h 56"/>
                      <a:gd name="T4" fmla="*/ 0 60000 65536"/>
                      <a:gd name="T5" fmla="*/ 0 60000 65536"/>
                      <a:gd name="T6" fmla="*/ 0 w 14"/>
                      <a:gd name="T7" fmla="*/ 0 h 56"/>
                      <a:gd name="T8" fmla="*/ 14 w 14"/>
                      <a:gd name="T9" fmla="*/ 56 h 5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4" h="56">
                        <a:moveTo>
                          <a:pt x="14" y="0"/>
                        </a:moveTo>
                        <a:cubicBezTo>
                          <a:pt x="8" y="19"/>
                          <a:pt x="0" y="35"/>
                          <a:pt x="0" y="5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02" name="Freeform 239"/>
                  <p:cNvSpPr>
                    <a:spLocks/>
                  </p:cNvSpPr>
                  <p:nvPr/>
                </p:nvSpPr>
                <p:spPr bwMode="auto">
                  <a:xfrm rot="-5257833" flipH="1" flipV="1">
                    <a:off x="2233" y="1092"/>
                    <a:ext cx="16" cy="28"/>
                  </a:xfrm>
                  <a:custGeom>
                    <a:avLst/>
                    <a:gdLst>
                      <a:gd name="T0" fmla="*/ 0 w 16"/>
                      <a:gd name="T1" fmla="*/ 0 h 28"/>
                      <a:gd name="T2" fmla="*/ 16 w 16"/>
                      <a:gd name="T3" fmla="*/ 28 h 28"/>
                      <a:gd name="T4" fmla="*/ 0 60000 65536"/>
                      <a:gd name="T5" fmla="*/ 0 60000 65536"/>
                      <a:gd name="T6" fmla="*/ 0 w 16"/>
                      <a:gd name="T7" fmla="*/ 0 h 28"/>
                      <a:gd name="T8" fmla="*/ 16 w 16"/>
                      <a:gd name="T9" fmla="*/ 28 h 2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" h="28">
                        <a:moveTo>
                          <a:pt x="0" y="0"/>
                        </a:moveTo>
                        <a:cubicBezTo>
                          <a:pt x="3" y="10"/>
                          <a:pt x="9" y="21"/>
                          <a:pt x="16" y="2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41" name="Group 240"/>
                <p:cNvGrpSpPr>
                  <a:grpSpLocks/>
                </p:cNvGrpSpPr>
                <p:nvPr/>
              </p:nvGrpSpPr>
              <p:grpSpPr bwMode="auto">
                <a:xfrm rot="1690561">
                  <a:off x="2300" y="1055"/>
                  <a:ext cx="343" cy="198"/>
                  <a:chOff x="1440" y="1297"/>
                  <a:chExt cx="343" cy="198"/>
                </a:xfrm>
              </p:grpSpPr>
              <p:sp>
                <p:nvSpPr>
                  <p:cNvPr id="14464" name="Freeform 241"/>
                  <p:cNvSpPr>
                    <a:spLocks/>
                  </p:cNvSpPr>
                  <p:nvPr/>
                </p:nvSpPr>
                <p:spPr bwMode="auto">
                  <a:xfrm rot="10359975" flipH="1">
                    <a:off x="1440" y="1297"/>
                    <a:ext cx="313" cy="198"/>
                  </a:xfrm>
                  <a:custGeom>
                    <a:avLst/>
                    <a:gdLst>
                      <a:gd name="T0" fmla="*/ 251 w 313"/>
                      <a:gd name="T1" fmla="*/ 180 h 198"/>
                      <a:gd name="T2" fmla="*/ 297 w 313"/>
                      <a:gd name="T3" fmla="*/ 144 h 198"/>
                      <a:gd name="T4" fmla="*/ 297 w 313"/>
                      <a:gd name="T5" fmla="*/ 48 h 198"/>
                      <a:gd name="T6" fmla="*/ 201 w 313"/>
                      <a:gd name="T7" fmla="*/ 0 h 198"/>
                      <a:gd name="T8" fmla="*/ 105 w 313"/>
                      <a:gd name="T9" fmla="*/ 48 h 198"/>
                      <a:gd name="T10" fmla="*/ 57 w 313"/>
                      <a:gd name="T11" fmla="*/ 144 h 198"/>
                      <a:gd name="T12" fmla="*/ 9 w 313"/>
                      <a:gd name="T13" fmla="*/ 192 h 198"/>
                      <a:gd name="T14" fmla="*/ 111 w 313"/>
                      <a:gd name="T15" fmla="*/ 180 h 198"/>
                      <a:gd name="T16" fmla="*/ 175 w 313"/>
                      <a:gd name="T17" fmla="*/ 186 h 198"/>
                      <a:gd name="T18" fmla="*/ 251 w 313"/>
                      <a:gd name="T19" fmla="*/ 180 h 19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13"/>
                      <a:gd name="T31" fmla="*/ 0 h 198"/>
                      <a:gd name="T32" fmla="*/ 313 w 313"/>
                      <a:gd name="T33" fmla="*/ 198 h 19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13" h="198">
                        <a:moveTo>
                          <a:pt x="251" y="180"/>
                        </a:moveTo>
                        <a:cubicBezTo>
                          <a:pt x="275" y="172"/>
                          <a:pt x="289" y="166"/>
                          <a:pt x="297" y="144"/>
                        </a:cubicBezTo>
                        <a:cubicBezTo>
                          <a:pt x="305" y="122"/>
                          <a:pt x="313" y="72"/>
                          <a:pt x="297" y="48"/>
                        </a:cubicBezTo>
                        <a:cubicBezTo>
                          <a:pt x="281" y="24"/>
                          <a:pt x="233" y="0"/>
                          <a:pt x="201" y="0"/>
                        </a:cubicBezTo>
                        <a:cubicBezTo>
                          <a:pt x="169" y="0"/>
                          <a:pt x="129" y="24"/>
                          <a:pt x="105" y="48"/>
                        </a:cubicBezTo>
                        <a:cubicBezTo>
                          <a:pt x="81" y="72"/>
                          <a:pt x="73" y="120"/>
                          <a:pt x="57" y="144"/>
                        </a:cubicBezTo>
                        <a:cubicBezTo>
                          <a:pt x="41" y="168"/>
                          <a:pt x="0" y="186"/>
                          <a:pt x="9" y="192"/>
                        </a:cubicBezTo>
                        <a:cubicBezTo>
                          <a:pt x="18" y="198"/>
                          <a:pt x="83" y="181"/>
                          <a:pt x="111" y="180"/>
                        </a:cubicBezTo>
                        <a:cubicBezTo>
                          <a:pt x="139" y="179"/>
                          <a:pt x="152" y="186"/>
                          <a:pt x="175" y="186"/>
                        </a:cubicBezTo>
                        <a:cubicBezTo>
                          <a:pt x="198" y="186"/>
                          <a:pt x="235" y="181"/>
                          <a:pt x="251" y="180"/>
                        </a:cubicBezTo>
                        <a:close/>
                      </a:path>
                    </a:pathLst>
                  </a:custGeom>
                  <a:solidFill>
                    <a:srgbClr val="73F17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65" name="Freeform 242"/>
                  <p:cNvSpPr>
                    <a:spLocks/>
                  </p:cNvSpPr>
                  <p:nvPr/>
                </p:nvSpPr>
                <p:spPr bwMode="auto">
                  <a:xfrm rot="10359975" flipH="1">
                    <a:off x="1504" y="1333"/>
                    <a:ext cx="278" cy="98"/>
                  </a:xfrm>
                  <a:custGeom>
                    <a:avLst/>
                    <a:gdLst>
                      <a:gd name="T0" fmla="*/ 278 w 278"/>
                      <a:gd name="T1" fmla="*/ 18 h 98"/>
                      <a:gd name="T2" fmla="*/ 236 w 278"/>
                      <a:gd name="T3" fmla="*/ 0 h 98"/>
                      <a:gd name="T4" fmla="*/ 180 w 278"/>
                      <a:gd name="T5" fmla="*/ 8 h 98"/>
                      <a:gd name="T6" fmla="*/ 144 w 278"/>
                      <a:gd name="T7" fmla="*/ 30 h 98"/>
                      <a:gd name="T8" fmla="*/ 76 w 278"/>
                      <a:gd name="T9" fmla="*/ 62 h 98"/>
                      <a:gd name="T10" fmla="*/ 18 w 278"/>
                      <a:gd name="T11" fmla="*/ 98 h 98"/>
                      <a:gd name="T12" fmla="*/ 0 w 278"/>
                      <a:gd name="T13" fmla="*/ 94 h 9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78"/>
                      <a:gd name="T22" fmla="*/ 0 h 98"/>
                      <a:gd name="T23" fmla="*/ 278 w 278"/>
                      <a:gd name="T24" fmla="*/ 98 h 9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78" h="98">
                        <a:moveTo>
                          <a:pt x="278" y="18"/>
                        </a:moveTo>
                        <a:cubicBezTo>
                          <a:pt x="263" y="13"/>
                          <a:pt x="250" y="5"/>
                          <a:pt x="236" y="0"/>
                        </a:cubicBezTo>
                        <a:cubicBezTo>
                          <a:pt x="220" y="1"/>
                          <a:pt x="196" y="0"/>
                          <a:pt x="180" y="8"/>
                        </a:cubicBezTo>
                        <a:cubicBezTo>
                          <a:pt x="168" y="14"/>
                          <a:pt x="156" y="26"/>
                          <a:pt x="144" y="30"/>
                        </a:cubicBezTo>
                        <a:cubicBezTo>
                          <a:pt x="127" y="47"/>
                          <a:pt x="98" y="55"/>
                          <a:pt x="76" y="62"/>
                        </a:cubicBezTo>
                        <a:cubicBezTo>
                          <a:pt x="62" y="83"/>
                          <a:pt x="37" y="85"/>
                          <a:pt x="18" y="98"/>
                        </a:cubicBezTo>
                        <a:cubicBezTo>
                          <a:pt x="12" y="97"/>
                          <a:pt x="0" y="94"/>
                          <a:pt x="0" y="94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66" name="Freeform 243"/>
                  <p:cNvSpPr>
                    <a:spLocks/>
                  </p:cNvSpPr>
                  <p:nvPr/>
                </p:nvSpPr>
                <p:spPr bwMode="auto">
                  <a:xfrm rot="10359975" flipH="1">
                    <a:off x="1506" y="1332"/>
                    <a:ext cx="6" cy="16"/>
                  </a:xfrm>
                  <a:custGeom>
                    <a:avLst/>
                    <a:gdLst>
                      <a:gd name="T0" fmla="*/ 6 w 6"/>
                      <a:gd name="T1" fmla="*/ 0 h 16"/>
                      <a:gd name="T2" fmla="*/ 0 w 6"/>
                      <a:gd name="T3" fmla="*/ 16 h 16"/>
                      <a:gd name="T4" fmla="*/ 0 60000 65536"/>
                      <a:gd name="T5" fmla="*/ 0 60000 65536"/>
                      <a:gd name="T6" fmla="*/ 0 w 6"/>
                      <a:gd name="T7" fmla="*/ 0 h 16"/>
                      <a:gd name="T8" fmla="*/ 6 w 6"/>
                      <a:gd name="T9" fmla="*/ 16 h 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6">
                        <a:moveTo>
                          <a:pt x="6" y="0"/>
                        </a:moveTo>
                        <a:cubicBezTo>
                          <a:pt x="5" y="6"/>
                          <a:pt x="0" y="16"/>
                          <a:pt x="0" y="1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67" name="Freeform 244"/>
                  <p:cNvSpPr>
                    <a:spLocks/>
                  </p:cNvSpPr>
                  <p:nvPr/>
                </p:nvSpPr>
                <p:spPr bwMode="auto">
                  <a:xfrm rot="10359975" flipH="1">
                    <a:off x="1525" y="1377"/>
                    <a:ext cx="50" cy="4"/>
                  </a:xfrm>
                  <a:custGeom>
                    <a:avLst/>
                    <a:gdLst>
                      <a:gd name="T0" fmla="*/ 50 w 50"/>
                      <a:gd name="T1" fmla="*/ 4 h 4"/>
                      <a:gd name="T2" fmla="*/ 0 w 50"/>
                      <a:gd name="T3" fmla="*/ 0 h 4"/>
                      <a:gd name="T4" fmla="*/ 0 60000 65536"/>
                      <a:gd name="T5" fmla="*/ 0 60000 65536"/>
                      <a:gd name="T6" fmla="*/ 0 w 50"/>
                      <a:gd name="T7" fmla="*/ 0 h 4"/>
                      <a:gd name="T8" fmla="*/ 50 w 50"/>
                      <a:gd name="T9" fmla="*/ 4 h 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0" h="4">
                        <a:moveTo>
                          <a:pt x="50" y="4"/>
                        </a:moveTo>
                        <a:cubicBezTo>
                          <a:pt x="32" y="2"/>
                          <a:pt x="18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68" name="Freeform 245"/>
                  <p:cNvSpPr>
                    <a:spLocks/>
                  </p:cNvSpPr>
                  <p:nvPr/>
                </p:nvSpPr>
                <p:spPr bwMode="auto">
                  <a:xfrm rot="10359975" flipH="1">
                    <a:off x="1535" y="1383"/>
                    <a:ext cx="10" cy="18"/>
                  </a:xfrm>
                  <a:custGeom>
                    <a:avLst/>
                    <a:gdLst>
                      <a:gd name="T0" fmla="*/ 10 w 10"/>
                      <a:gd name="T1" fmla="*/ 18 h 18"/>
                      <a:gd name="T2" fmla="*/ 0 w 10"/>
                      <a:gd name="T3" fmla="*/ 0 h 18"/>
                      <a:gd name="T4" fmla="*/ 0 60000 65536"/>
                      <a:gd name="T5" fmla="*/ 0 60000 65536"/>
                      <a:gd name="T6" fmla="*/ 0 w 10"/>
                      <a:gd name="T7" fmla="*/ 0 h 18"/>
                      <a:gd name="T8" fmla="*/ 10 w 10"/>
                      <a:gd name="T9" fmla="*/ 18 h 1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0" h="18">
                        <a:moveTo>
                          <a:pt x="10" y="18"/>
                        </a:moveTo>
                        <a:cubicBezTo>
                          <a:pt x="8" y="10"/>
                          <a:pt x="6" y="6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69" name="Freeform 246"/>
                  <p:cNvSpPr>
                    <a:spLocks/>
                  </p:cNvSpPr>
                  <p:nvPr/>
                </p:nvSpPr>
                <p:spPr bwMode="auto">
                  <a:xfrm rot="10359975" flipH="1">
                    <a:off x="1577" y="1402"/>
                    <a:ext cx="68" cy="16"/>
                  </a:xfrm>
                  <a:custGeom>
                    <a:avLst/>
                    <a:gdLst>
                      <a:gd name="T0" fmla="*/ 68 w 68"/>
                      <a:gd name="T1" fmla="*/ 16 h 16"/>
                      <a:gd name="T2" fmla="*/ 0 w 68"/>
                      <a:gd name="T3" fmla="*/ 0 h 16"/>
                      <a:gd name="T4" fmla="*/ 0 60000 65536"/>
                      <a:gd name="T5" fmla="*/ 0 60000 65536"/>
                      <a:gd name="T6" fmla="*/ 0 w 68"/>
                      <a:gd name="T7" fmla="*/ 0 h 16"/>
                      <a:gd name="T8" fmla="*/ 68 w 68"/>
                      <a:gd name="T9" fmla="*/ 16 h 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8" h="16">
                        <a:moveTo>
                          <a:pt x="68" y="16"/>
                        </a:moveTo>
                        <a:cubicBezTo>
                          <a:pt x="44" y="11"/>
                          <a:pt x="25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70" name="Freeform 247"/>
                  <p:cNvSpPr>
                    <a:spLocks/>
                  </p:cNvSpPr>
                  <p:nvPr/>
                </p:nvSpPr>
                <p:spPr bwMode="auto">
                  <a:xfrm rot="10359975" flipH="1">
                    <a:off x="1592" y="1415"/>
                    <a:ext cx="18" cy="32"/>
                  </a:xfrm>
                  <a:custGeom>
                    <a:avLst/>
                    <a:gdLst>
                      <a:gd name="T0" fmla="*/ 18 w 18"/>
                      <a:gd name="T1" fmla="*/ 32 h 32"/>
                      <a:gd name="T2" fmla="*/ 0 w 18"/>
                      <a:gd name="T3" fmla="*/ 0 h 32"/>
                      <a:gd name="T4" fmla="*/ 0 60000 65536"/>
                      <a:gd name="T5" fmla="*/ 0 60000 65536"/>
                      <a:gd name="T6" fmla="*/ 0 w 18"/>
                      <a:gd name="T7" fmla="*/ 0 h 32"/>
                      <a:gd name="T8" fmla="*/ 18 w 18"/>
                      <a:gd name="T9" fmla="*/ 32 h 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8" h="32">
                        <a:moveTo>
                          <a:pt x="18" y="32"/>
                        </a:moveTo>
                        <a:cubicBezTo>
                          <a:pt x="11" y="22"/>
                          <a:pt x="9" y="9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71" name="Freeform 248"/>
                  <p:cNvSpPr>
                    <a:spLocks/>
                  </p:cNvSpPr>
                  <p:nvPr/>
                </p:nvSpPr>
                <p:spPr bwMode="auto">
                  <a:xfrm rot="10359975" flipH="1">
                    <a:off x="1641" y="1426"/>
                    <a:ext cx="64" cy="20"/>
                  </a:xfrm>
                  <a:custGeom>
                    <a:avLst/>
                    <a:gdLst>
                      <a:gd name="T0" fmla="*/ 64 w 64"/>
                      <a:gd name="T1" fmla="*/ 20 h 20"/>
                      <a:gd name="T2" fmla="*/ 0 w 64"/>
                      <a:gd name="T3" fmla="*/ 0 h 20"/>
                      <a:gd name="T4" fmla="*/ 0 60000 65536"/>
                      <a:gd name="T5" fmla="*/ 0 60000 65536"/>
                      <a:gd name="T6" fmla="*/ 0 w 64"/>
                      <a:gd name="T7" fmla="*/ 0 h 20"/>
                      <a:gd name="T8" fmla="*/ 64 w 64"/>
                      <a:gd name="T9" fmla="*/ 20 h 2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4" h="20">
                        <a:moveTo>
                          <a:pt x="64" y="20"/>
                        </a:moveTo>
                        <a:cubicBezTo>
                          <a:pt x="41" y="16"/>
                          <a:pt x="20" y="1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72" name="Freeform 249"/>
                  <p:cNvSpPr>
                    <a:spLocks/>
                  </p:cNvSpPr>
                  <p:nvPr/>
                </p:nvSpPr>
                <p:spPr bwMode="auto">
                  <a:xfrm rot="10359975" flipH="1">
                    <a:off x="1646" y="1447"/>
                    <a:ext cx="6" cy="22"/>
                  </a:xfrm>
                  <a:custGeom>
                    <a:avLst/>
                    <a:gdLst>
                      <a:gd name="T0" fmla="*/ 6 w 6"/>
                      <a:gd name="T1" fmla="*/ 22 h 22"/>
                      <a:gd name="T2" fmla="*/ 0 w 6"/>
                      <a:gd name="T3" fmla="*/ 0 h 22"/>
                      <a:gd name="T4" fmla="*/ 0 60000 65536"/>
                      <a:gd name="T5" fmla="*/ 0 60000 65536"/>
                      <a:gd name="T6" fmla="*/ 0 w 6"/>
                      <a:gd name="T7" fmla="*/ 0 h 22"/>
                      <a:gd name="T8" fmla="*/ 6 w 6"/>
                      <a:gd name="T9" fmla="*/ 22 h 2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22">
                        <a:moveTo>
                          <a:pt x="6" y="22"/>
                        </a:moveTo>
                        <a:cubicBezTo>
                          <a:pt x="5" y="15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73" name="Freeform 250"/>
                  <p:cNvSpPr>
                    <a:spLocks/>
                  </p:cNvSpPr>
                  <p:nvPr/>
                </p:nvSpPr>
                <p:spPr bwMode="auto">
                  <a:xfrm rot="10359975" flipH="1">
                    <a:off x="1626" y="1438"/>
                    <a:ext cx="26" cy="8"/>
                  </a:xfrm>
                  <a:custGeom>
                    <a:avLst/>
                    <a:gdLst>
                      <a:gd name="T0" fmla="*/ 26 w 26"/>
                      <a:gd name="T1" fmla="*/ 0 h 8"/>
                      <a:gd name="T2" fmla="*/ 0 w 26"/>
                      <a:gd name="T3" fmla="*/ 8 h 8"/>
                      <a:gd name="T4" fmla="*/ 0 60000 65536"/>
                      <a:gd name="T5" fmla="*/ 0 60000 65536"/>
                      <a:gd name="T6" fmla="*/ 0 w 26"/>
                      <a:gd name="T7" fmla="*/ 0 h 8"/>
                      <a:gd name="T8" fmla="*/ 26 w 26"/>
                      <a:gd name="T9" fmla="*/ 8 h 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6" h="8">
                        <a:moveTo>
                          <a:pt x="26" y="0"/>
                        </a:moveTo>
                        <a:cubicBezTo>
                          <a:pt x="17" y="3"/>
                          <a:pt x="8" y="4"/>
                          <a:pt x="0" y="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74" name="Freeform 251"/>
                  <p:cNvSpPr>
                    <a:spLocks/>
                  </p:cNvSpPr>
                  <p:nvPr/>
                </p:nvSpPr>
                <p:spPr bwMode="auto">
                  <a:xfrm rot="10359975" flipH="1">
                    <a:off x="1684" y="1423"/>
                    <a:ext cx="24" cy="32"/>
                  </a:xfrm>
                  <a:custGeom>
                    <a:avLst/>
                    <a:gdLst>
                      <a:gd name="T0" fmla="*/ 24 w 24"/>
                      <a:gd name="T1" fmla="*/ 32 h 32"/>
                      <a:gd name="T2" fmla="*/ 10 w 24"/>
                      <a:gd name="T3" fmla="*/ 10 h 32"/>
                      <a:gd name="T4" fmla="*/ 0 w 24"/>
                      <a:gd name="T5" fmla="*/ 0 h 32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32"/>
                      <a:gd name="T11" fmla="*/ 24 w 24"/>
                      <a:gd name="T12" fmla="*/ 32 h 3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32">
                        <a:moveTo>
                          <a:pt x="24" y="32"/>
                        </a:moveTo>
                        <a:cubicBezTo>
                          <a:pt x="20" y="21"/>
                          <a:pt x="20" y="16"/>
                          <a:pt x="10" y="10"/>
                        </a:cubicBezTo>
                        <a:cubicBezTo>
                          <a:pt x="8" y="7"/>
                          <a:pt x="0" y="2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75" name="Freeform 252"/>
                  <p:cNvSpPr>
                    <a:spLocks/>
                  </p:cNvSpPr>
                  <p:nvPr/>
                </p:nvSpPr>
                <p:spPr bwMode="auto">
                  <a:xfrm rot="10359975" flipH="1">
                    <a:off x="1667" y="1450"/>
                    <a:ext cx="20" cy="1"/>
                  </a:xfrm>
                  <a:custGeom>
                    <a:avLst/>
                    <a:gdLst>
                      <a:gd name="T0" fmla="*/ 20 w 20"/>
                      <a:gd name="T1" fmla="*/ 0 h 1"/>
                      <a:gd name="T2" fmla="*/ 0 w 20"/>
                      <a:gd name="T3" fmla="*/ 0 h 1"/>
                      <a:gd name="T4" fmla="*/ 0 60000 65536"/>
                      <a:gd name="T5" fmla="*/ 0 60000 65536"/>
                      <a:gd name="T6" fmla="*/ 0 w 20"/>
                      <a:gd name="T7" fmla="*/ 0 h 1"/>
                      <a:gd name="T8" fmla="*/ 20 w 20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0" h="1">
                        <a:moveTo>
                          <a:pt x="20" y="0"/>
                        </a:moveTo>
                        <a:cubicBezTo>
                          <a:pt x="13" y="0"/>
                          <a:pt x="7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76" name="Freeform 253"/>
                  <p:cNvSpPr>
                    <a:spLocks/>
                  </p:cNvSpPr>
                  <p:nvPr/>
                </p:nvSpPr>
                <p:spPr bwMode="auto">
                  <a:xfrm rot="10359975" flipH="1">
                    <a:off x="1543" y="1327"/>
                    <a:ext cx="12" cy="38"/>
                  </a:xfrm>
                  <a:custGeom>
                    <a:avLst/>
                    <a:gdLst>
                      <a:gd name="T0" fmla="*/ 12 w 12"/>
                      <a:gd name="T1" fmla="*/ 0 h 38"/>
                      <a:gd name="T2" fmla="*/ 0 w 12"/>
                      <a:gd name="T3" fmla="*/ 38 h 38"/>
                      <a:gd name="T4" fmla="*/ 0 60000 65536"/>
                      <a:gd name="T5" fmla="*/ 0 60000 65536"/>
                      <a:gd name="T6" fmla="*/ 0 w 12"/>
                      <a:gd name="T7" fmla="*/ 0 h 38"/>
                      <a:gd name="T8" fmla="*/ 12 w 12"/>
                      <a:gd name="T9" fmla="*/ 38 h 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2" h="38">
                        <a:moveTo>
                          <a:pt x="12" y="0"/>
                        </a:moveTo>
                        <a:cubicBezTo>
                          <a:pt x="8" y="11"/>
                          <a:pt x="0" y="27"/>
                          <a:pt x="0" y="3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77" name="Freeform 254"/>
                  <p:cNvSpPr>
                    <a:spLocks/>
                  </p:cNvSpPr>
                  <p:nvPr/>
                </p:nvSpPr>
                <p:spPr bwMode="auto">
                  <a:xfrm rot="10359975" flipH="1">
                    <a:off x="1546" y="1329"/>
                    <a:ext cx="14" cy="18"/>
                  </a:xfrm>
                  <a:custGeom>
                    <a:avLst/>
                    <a:gdLst>
                      <a:gd name="T0" fmla="*/ 0 w 14"/>
                      <a:gd name="T1" fmla="*/ 0 h 18"/>
                      <a:gd name="T2" fmla="*/ 14 w 14"/>
                      <a:gd name="T3" fmla="*/ 18 h 18"/>
                      <a:gd name="T4" fmla="*/ 0 60000 65536"/>
                      <a:gd name="T5" fmla="*/ 0 60000 65536"/>
                      <a:gd name="T6" fmla="*/ 0 w 14"/>
                      <a:gd name="T7" fmla="*/ 0 h 18"/>
                      <a:gd name="T8" fmla="*/ 14 w 14"/>
                      <a:gd name="T9" fmla="*/ 18 h 1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4" h="18">
                        <a:moveTo>
                          <a:pt x="0" y="0"/>
                        </a:moveTo>
                        <a:cubicBezTo>
                          <a:pt x="5" y="8"/>
                          <a:pt x="8" y="12"/>
                          <a:pt x="14" y="1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78" name="Freeform 255"/>
                  <p:cNvSpPr>
                    <a:spLocks/>
                  </p:cNvSpPr>
                  <p:nvPr/>
                </p:nvSpPr>
                <p:spPr bwMode="auto">
                  <a:xfrm rot="10359975" flipH="1">
                    <a:off x="1616" y="1340"/>
                    <a:ext cx="6" cy="46"/>
                  </a:xfrm>
                  <a:custGeom>
                    <a:avLst/>
                    <a:gdLst>
                      <a:gd name="T0" fmla="*/ 6 w 6"/>
                      <a:gd name="T1" fmla="*/ 0 h 46"/>
                      <a:gd name="T2" fmla="*/ 0 w 6"/>
                      <a:gd name="T3" fmla="*/ 46 h 46"/>
                      <a:gd name="T4" fmla="*/ 0 60000 65536"/>
                      <a:gd name="T5" fmla="*/ 0 60000 65536"/>
                      <a:gd name="T6" fmla="*/ 0 w 6"/>
                      <a:gd name="T7" fmla="*/ 0 h 46"/>
                      <a:gd name="T8" fmla="*/ 6 w 6"/>
                      <a:gd name="T9" fmla="*/ 46 h 4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46">
                        <a:moveTo>
                          <a:pt x="6" y="0"/>
                        </a:moveTo>
                        <a:cubicBezTo>
                          <a:pt x="1" y="15"/>
                          <a:pt x="0" y="30"/>
                          <a:pt x="0" y="4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79" name="Freeform 256"/>
                  <p:cNvSpPr>
                    <a:spLocks/>
                  </p:cNvSpPr>
                  <p:nvPr/>
                </p:nvSpPr>
                <p:spPr bwMode="auto">
                  <a:xfrm rot="10359975" flipH="1">
                    <a:off x="1612" y="1321"/>
                    <a:ext cx="26" cy="28"/>
                  </a:xfrm>
                  <a:custGeom>
                    <a:avLst/>
                    <a:gdLst>
                      <a:gd name="T0" fmla="*/ 0 w 26"/>
                      <a:gd name="T1" fmla="*/ 0 h 28"/>
                      <a:gd name="T2" fmla="*/ 18 w 26"/>
                      <a:gd name="T3" fmla="*/ 24 h 28"/>
                      <a:gd name="T4" fmla="*/ 24 w 26"/>
                      <a:gd name="T5" fmla="*/ 26 h 28"/>
                      <a:gd name="T6" fmla="*/ 26 w 26"/>
                      <a:gd name="T7" fmla="*/ 28 h 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6"/>
                      <a:gd name="T13" fmla="*/ 0 h 28"/>
                      <a:gd name="T14" fmla="*/ 26 w 26"/>
                      <a:gd name="T15" fmla="*/ 28 h 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6" h="28">
                        <a:moveTo>
                          <a:pt x="0" y="0"/>
                        </a:moveTo>
                        <a:cubicBezTo>
                          <a:pt x="7" y="7"/>
                          <a:pt x="10" y="18"/>
                          <a:pt x="18" y="24"/>
                        </a:cubicBezTo>
                        <a:cubicBezTo>
                          <a:pt x="20" y="25"/>
                          <a:pt x="22" y="25"/>
                          <a:pt x="24" y="26"/>
                        </a:cubicBezTo>
                        <a:cubicBezTo>
                          <a:pt x="25" y="26"/>
                          <a:pt x="25" y="27"/>
                          <a:pt x="26" y="2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80" name="Freeform 257"/>
                  <p:cNvSpPr>
                    <a:spLocks/>
                  </p:cNvSpPr>
                  <p:nvPr/>
                </p:nvSpPr>
                <p:spPr bwMode="auto">
                  <a:xfrm rot="10359975" flipH="1">
                    <a:off x="1582" y="1335"/>
                    <a:ext cx="29" cy="34"/>
                  </a:xfrm>
                  <a:custGeom>
                    <a:avLst/>
                    <a:gdLst>
                      <a:gd name="T0" fmla="*/ 29 w 29"/>
                      <a:gd name="T1" fmla="*/ 0 h 34"/>
                      <a:gd name="T2" fmla="*/ 3 w 29"/>
                      <a:gd name="T3" fmla="*/ 20 h 34"/>
                      <a:gd name="T4" fmla="*/ 1 w 29"/>
                      <a:gd name="T5" fmla="*/ 34 h 34"/>
                      <a:gd name="T6" fmla="*/ 0 60000 65536"/>
                      <a:gd name="T7" fmla="*/ 0 60000 65536"/>
                      <a:gd name="T8" fmla="*/ 0 60000 65536"/>
                      <a:gd name="T9" fmla="*/ 0 w 29"/>
                      <a:gd name="T10" fmla="*/ 0 h 34"/>
                      <a:gd name="T11" fmla="*/ 29 w 29"/>
                      <a:gd name="T12" fmla="*/ 34 h 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" h="34">
                        <a:moveTo>
                          <a:pt x="29" y="0"/>
                        </a:moveTo>
                        <a:cubicBezTo>
                          <a:pt x="20" y="7"/>
                          <a:pt x="12" y="14"/>
                          <a:pt x="3" y="20"/>
                        </a:cubicBezTo>
                        <a:cubicBezTo>
                          <a:pt x="0" y="29"/>
                          <a:pt x="1" y="24"/>
                          <a:pt x="1" y="34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81" name="Freeform 258"/>
                  <p:cNvSpPr>
                    <a:spLocks/>
                  </p:cNvSpPr>
                  <p:nvPr/>
                </p:nvSpPr>
                <p:spPr bwMode="auto">
                  <a:xfrm rot="10359975" flipH="1">
                    <a:off x="1667" y="1361"/>
                    <a:ext cx="14" cy="56"/>
                  </a:xfrm>
                  <a:custGeom>
                    <a:avLst/>
                    <a:gdLst>
                      <a:gd name="T0" fmla="*/ 14 w 14"/>
                      <a:gd name="T1" fmla="*/ 0 h 56"/>
                      <a:gd name="T2" fmla="*/ 0 w 14"/>
                      <a:gd name="T3" fmla="*/ 56 h 56"/>
                      <a:gd name="T4" fmla="*/ 0 60000 65536"/>
                      <a:gd name="T5" fmla="*/ 0 60000 65536"/>
                      <a:gd name="T6" fmla="*/ 0 w 14"/>
                      <a:gd name="T7" fmla="*/ 0 h 56"/>
                      <a:gd name="T8" fmla="*/ 14 w 14"/>
                      <a:gd name="T9" fmla="*/ 56 h 5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4" h="56">
                        <a:moveTo>
                          <a:pt x="14" y="0"/>
                        </a:moveTo>
                        <a:cubicBezTo>
                          <a:pt x="8" y="19"/>
                          <a:pt x="0" y="35"/>
                          <a:pt x="0" y="5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82" name="Freeform 259"/>
                  <p:cNvSpPr>
                    <a:spLocks/>
                  </p:cNvSpPr>
                  <p:nvPr/>
                </p:nvSpPr>
                <p:spPr bwMode="auto">
                  <a:xfrm rot="10359975" flipH="1">
                    <a:off x="1673" y="1356"/>
                    <a:ext cx="16" cy="28"/>
                  </a:xfrm>
                  <a:custGeom>
                    <a:avLst/>
                    <a:gdLst>
                      <a:gd name="T0" fmla="*/ 0 w 16"/>
                      <a:gd name="T1" fmla="*/ 0 h 28"/>
                      <a:gd name="T2" fmla="*/ 16 w 16"/>
                      <a:gd name="T3" fmla="*/ 28 h 28"/>
                      <a:gd name="T4" fmla="*/ 0 60000 65536"/>
                      <a:gd name="T5" fmla="*/ 0 60000 65536"/>
                      <a:gd name="T6" fmla="*/ 0 w 16"/>
                      <a:gd name="T7" fmla="*/ 0 h 28"/>
                      <a:gd name="T8" fmla="*/ 16 w 16"/>
                      <a:gd name="T9" fmla="*/ 28 h 2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" h="28">
                        <a:moveTo>
                          <a:pt x="0" y="0"/>
                        </a:moveTo>
                        <a:cubicBezTo>
                          <a:pt x="3" y="10"/>
                          <a:pt x="9" y="21"/>
                          <a:pt x="16" y="2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83" name="Freeform 260"/>
                  <p:cNvSpPr>
                    <a:spLocks/>
                  </p:cNvSpPr>
                  <p:nvPr/>
                </p:nvSpPr>
                <p:spPr bwMode="auto">
                  <a:xfrm rot="10359975">
                    <a:off x="1746" y="1400"/>
                    <a:ext cx="37" cy="10"/>
                  </a:xfrm>
                  <a:custGeom>
                    <a:avLst/>
                    <a:gdLst>
                      <a:gd name="T0" fmla="*/ 37 w 37"/>
                      <a:gd name="T1" fmla="*/ 0 h 10"/>
                      <a:gd name="T2" fmla="*/ 7 w 37"/>
                      <a:gd name="T3" fmla="*/ 10 h 10"/>
                      <a:gd name="T4" fmla="*/ 0 60000 65536"/>
                      <a:gd name="T5" fmla="*/ 0 60000 65536"/>
                      <a:gd name="T6" fmla="*/ 0 w 37"/>
                      <a:gd name="T7" fmla="*/ 0 h 10"/>
                      <a:gd name="T8" fmla="*/ 37 w 37"/>
                      <a:gd name="T9" fmla="*/ 10 h 1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7" h="10">
                        <a:moveTo>
                          <a:pt x="37" y="0"/>
                        </a:moveTo>
                        <a:cubicBezTo>
                          <a:pt x="36" y="0"/>
                          <a:pt x="0" y="10"/>
                          <a:pt x="7" y="1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42" name="Group 261"/>
                <p:cNvGrpSpPr>
                  <a:grpSpLocks/>
                </p:cNvGrpSpPr>
                <p:nvPr/>
              </p:nvGrpSpPr>
              <p:grpSpPr bwMode="auto">
                <a:xfrm rot="2150851">
                  <a:off x="2586" y="1241"/>
                  <a:ext cx="288" cy="98"/>
                  <a:chOff x="1866" y="1244"/>
                  <a:chExt cx="329" cy="112"/>
                </a:xfrm>
              </p:grpSpPr>
              <p:sp>
                <p:nvSpPr>
                  <p:cNvPr id="14444" name="Freeform 262"/>
                  <p:cNvSpPr>
                    <a:spLocks/>
                  </p:cNvSpPr>
                  <p:nvPr/>
                </p:nvSpPr>
                <p:spPr bwMode="auto">
                  <a:xfrm>
                    <a:off x="1900" y="1244"/>
                    <a:ext cx="295" cy="112"/>
                  </a:xfrm>
                  <a:custGeom>
                    <a:avLst/>
                    <a:gdLst>
                      <a:gd name="T0" fmla="*/ 51 w 295"/>
                      <a:gd name="T1" fmla="*/ 23 h 112"/>
                      <a:gd name="T2" fmla="*/ 8 w 295"/>
                      <a:gd name="T3" fmla="*/ 47 h 112"/>
                      <a:gd name="T4" fmla="*/ 15 w 295"/>
                      <a:gd name="T5" fmla="*/ 94 h 112"/>
                      <a:gd name="T6" fmla="*/ 100 w 295"/>
                      <a:gd name="T7" fmla="*/ 110 h 112"/>
                      <a:gd name="T8" fmla="*/ 176 w 295"/>
                      <a:gd name="T9" fmla="*/ 80 h 112"/>
                      <a:gd name="T10" fmla="*/ 224 w 295"/>
                      <a:gd name="T11" fmla="*/ 66 h 112"/>
                      <a:gd name="T12" fmla="*/ 290 w 295"/>
                      <a:gd name="T13" fmla="*/ 74 h 112"/>
                      <a:gd name="T14" fmla="*/ 254 w 295"/>
                      <a:gd name="T15" fmla="*/ 24 h 112"/>
                      <a:gd name="T16" fmla="*/ 189 w 295"/>
                      <a:gd name="T17" fmla="*/ 2 h 112"/>
                      <a:gd name="T18" fmla="*/ 125 w 295"/>
                      <a:gd name="T19" fmla="*/ 9 h 112"/>
                      <a:gd name="T20" fmla="*/ 51 w 295"/>
                      <a:gd name="T21" fmla="*/ 23 h 11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5"/>
                      <a:gd name="T34" fmla="*/ 0 h 112"/>
                      <a:gd name="T35" fmla="*/ 295 w 295"/>
                      <a:gd name="T36" fmla="*/ 112 h 11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5" h="112">
                        <a:moveTo>
                          <a:pt x="51" y="23"/>
                        </a:moveTo>
                        <a:cubicBezTo>
                          <a:pt x="28" y="31"/>
                          <a:pt x="14" y="36"/>
                          <a:pt x="8" y="47"/>
                        </a:cubicBezTo>
                        <a:cubicBezTo>
                          <a:pt x="2" y="59"/>
                          <a:pt x="0" y="84"/>
                          <a:pt x="15" y="94"/>
                        </a:cubicBezTo>
                        <a:cubicBezTo>
                          <a:pt x="30" y="104"/>
                          <a:pt x="73" y="112"/>
                          <a:pt x="100" y="110"/>
                        </a:cubicBezTo>
                        <a:cubicBezTo>
                          <a:pt x="127" y="108"/>
                          <a:pt x="155" y="87"/>
                          <a:pt x="176" y="80"/>
                        </a:cubicBezTo>
                        <a:cubicBezTo>
                          <a:pt x="197" y="73"/>
                          <a:pt x="205" y="67"/>
                          <a:pt x="224" y="66"/>
                        </a:cubicBezTo>
                        <a:cubicBezTo>
                          <a:pt x="243" y="65"/>
                          <a:pt x="285" y="81"/>
                          <a:pt x="290" y="74"/>
                        </a:cubicBezTo>
                        <a:cubicBezTo>
                          <a:pt x="295" y="67"/>
                          <a:pt x="271" y="36"/>
                          <a:pt x="254" y="24"/>
                        </a:cubicBezTo>
                        <a:cubicBezTo>
                          <a:pt x="237" y="12"/>
                          <a:pt x="210" y="4"/>
                          <a:pt x="189" y="2"/>
                        </a:cubicBezTo>
                        <a:cubicBezTo>
                          <a:pt x="168" y="0"/>
                          <a:pt x="148" y="5"/>
                          <a:pt x="125" y="9"/>
                        </a:cubicBezTo>
                        <a:cubicBezTo>
                          <a:pt x="103" y="12"/>
                          <a:pt x="66" y="20"/>
                          <a:pt x="51" y="23"/>
                        </a:cubicBezTo>
                        <a:close/>
                      </a:path>
                    </a:pathLst>
                  </a:custGeom>
                  <a:solidFill>
                    <a:srgbClr val="73F17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45" name="Freeform 263"/>
                  <p:cNvSpPr>
                    <a:spLocks/>
                  </p:cNvSpPr>
                  <p:nvPr/>
                </p:nvSpPr>
                <p:spPr bwMode="auto">
                  <a:xfrm>
                    <a:off x="1866" y="1267"/>
                    <a:ext cx="320" cy="67"/>
                  </a:xfrm>
                  <a:custGeom>
                    <a:avLst/>
                    <a:gdLst>
                      <a:gd name="T0" fmla="*/ 0 w 320"/>
                      <a:gd name="T1" fmla="*/ 65 h 67"/>
                      <a:gd name="T2" fmla="*/ 43 w 320"/>
                      <a:gd name="T3" fmla="*/ 67 h 67"/>
                      <a:gd name="T4" fmla="*/ 98 w 320"/>
                      <a:gd name="T5" fmla="*/ 55 h 67"/>
                      <a:gd name="T6" fmla="*/ 132 w 320"/>
                      <a:gd name="T7" fmla="*/ 38 h 67"/>
                      <a:gd name="T8" fmla="*/ 197 w 320"/>
                      <a:gd name="T9" fmla="*/ 13 h 67"/>
                      <a:gd name="T10" fmla="*/ 258 w 320"/>
                      <a:gd name="T11" fmla="*/ 7 h 67"/>
                      <a:gd name="T12" fmla="*/ 320 w 320"/>
                      <a:gd name="T13" fmla="*/ 51 h 6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0"/>
                      <a:gd name="T22" fmla="*/ 0 h 67"/>
                      <a:gd name="T23" fmla="*/ 320 w 320"/>
                      <a:gd name="T24" fmla="*/ 67 h 6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0" h="67">
                        <a:moveTo>
                          <a:pt x="0" y="65"/>
                        </a:moveTo>
                        <a:cubicBezTo>
                          <a:pt x="16" y="65"/>
                          <a:pt x="29" y="67"/>
                          <a:pt x="43" y="67"/>
                        </a:cubicBezTo>
                        <a:cubicBezTo>
                          <a:pt x="59" y="65"/>
                          <a:pt x="83" y="61"/>
                          <a:pt x="98" y="55"/>
                        </a:cubicBezTo>
                        <a:cubicBezTo>
                          <a:pt x="109" y="50"/>
                          <a:pt x="120" y="42"/>
                          <a:pt x="132" y="38"/>
                        </a:cubicBezTo>
                        <a:cubicBezTo>
                          <a:pt x="148" y="28"/>
                          <a:pt x="176" y="19"/>
                          <a:pt x="197" y="13"/>
                        </a:cubicBezTo>
                        <a:cubicBezTo>
                          <a:pt x="209" y="0"/>
                          <a:pt x="241" y="16"/>
                          <a:pt x="258" y="7"/>
                        </a:cubicBezTo>
                        <a:cubicBezTo>
                          <a:pt x="264" y="6"/>
                          <a:pt x="320" y="51"/>
                          <a:pt x="320" y="51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46" name="Freeform 264"/>
                  <p:cNvSpPr>
                    <a:spLocks/>
                  </p:cNvSpPr>
                  <p:nvPr/>
                </p:nvSpPr>
                <p:spPr bwMode="auto">
                  <a:xfrm rot="-527433" flipH="1" flipV="1">
                    <a:off x="2005" y="1297"/>
                    <a:ext cx="68" cy="8"/>
                  </a:xfrm>
                  <a:custGeom>
                    <a:avLst/>
                    <a:gdLst>
                      <a:gd name="T0" fmla="*/ 68 w 68"/>
                      <a:gd name="T1" fmla="*/ 1 h 16"/>
                      <a:gd name="T2" fmla="*/ 0 w 68"/>
                      <a:gd name="T3" fmla="*/ 0 h 16"/>
                      <a:gd name="T4" fmla="*/ 0 60000 65536"/>
                      <a:gd name="T5" fmla="*/ 0 60000 65536"/>
                      <a:gd name="T6" fmla="*/ 0 w 68"/>
                      <a:gd name="T7" fmla="*/ 0 h 16"/>
                      <a:gd name="T8" fmla="*/ 68 w 68"/>
                      <a:gd name="T9" fmla="*/ 16 h 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8" h="16">
                        <a:moveTo>
                          <a:pt x="68" y="16"/>
                        </a:moveTo>
                        <a:cubicBezTo>
                          <a:pt x="44" y="11"/>
                          <a:pt x="25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47" name="Freeform 265"/>
                  <p:cNvSpPr>
                    <a:spLocks/>
                  </p:cNvSpPr>
                  <p:nvPr/>
                </p:nvSpPr>
                <p:spPr bwMode="auto">
                  <a:xfrm rot="-527433" flipH="1" flipV="1">
                    <a:off x="2044" y="1301"/>
                    <a:ext cx="18" cy="16"/>
                  </a:xfrm>
                  <a:custGeom>
                    <a:avLst/>
                    <a:gdLst>
                      <a:gd name="T0" fmla="*/ 18 w 18"/>
                      <a:gd name="T1" fmla="*/ 1 h 32"/>
                      <a:gd name="T2" fmla="*/ 0 w 18"/>
                      <a:gd name="T3" fmla="*/ 0 h 32"/>
                      <a:gd name="T4" fmla="*/ 0 60000 65536"/>
                      <a:gd name="T5" fmla="*/ 0 60000 65536"/>
                      <a:gd name="T6" fmla="*/ 0 w 18"/>
                      <a:gd name="T7" fmla="*/ 0 h 32"/>
                      <a:gd name="T8" fmla="*/ 18 w 18"/>
                      <a:gd name="T9" fmla="*/ 32 h 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8" h="32">
                        <a:moveTo>
                          <a:pt x="18" y="32"/>
                        </a:moveTo>
                        <a:cubicBezTo>
                          <a:pt x="11" y="22"/>
                          <a:pt x="9" y="9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48" name="Freeform 266"/>
                  <p:cNvSpPr>
                    <a:spLocks/>
                  </p:cNvSpPr>
                  <p:nvPr/>
                </p:nvSpPr>
                <p:spPr bwMode="auto">
                  <a:xfrm rot="-527433" flipH="1" flipV="1">
                    <a:off x="1952" y="1322"/>
                    <a:ext cx="64" cy="10"/>
                  </a:xfrm>
                  <a:custGeom>
                    <a:avLst/>
                    <a:gdLst>
                      <a:gd name="T0" fmla="*/ 64 w 64"/>
                      <a:gd name="T1" fmla="*/ 1 h 20"/>
                      <a:gd name="T2" fmla="*/ 0 w 64"/>
                      <a:gd name="T3" fmla="*/ 0 h 20"/>
                      <a:gd name="T4" fmla="*/ 0 60000 65536"/>
                      <a:gd name="T5" fmla="*/ 0 60000 65536"/>
                      <a:gd name="T6" fmla="*/ 0 w 64"/>
                      <a:gd name="T7" fmla="*/ 0 h 20"/>
                      <a:gd name="T8" fmla="*/ 64 w 64"/>
                      <a:gd name="T9" fmla="*/ 20 h 2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4" h="20">
                        <a:moveTo>
                          <a:pt x="64" y="20"/>
                        </a:moveTo>
                        <a:cubicBezTo>
                          <a:pt x="41" y="16"/>
                          <a:pt x="20" y="1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49" name="Freeform 267"/>
                  <p:cNvSpPr>
                    <a:spLocks/>
                  </p:cNvSpPr>
                  <p:nvPr/>
                </p:nvSpPr>
                <p:spPr bwMode="auto">
                  <a:xfrm rot="-527433" flipH="1" flipV="1">
                    <a:off x="2009" y="1327"/>
                    <a:ext cx="6" cy="10"/>
                  </a:xfrm>
                  <a:custGeom>
                    <a:avLst/>
                    <a:gdLst>
                      <a:gd name="T0" fmla="*/ 6 w 6"/>
                      <a:gd name="T1" fmla="*/ 0 h 22"/>
                      <a:gd name="T2" fmla="*/ 0 w 6"/>
                      <a:gd name="T3" fmla="*/ 0 h 22"/>
                      <a:gd name="T4" fmla="*/ 0 60000 65536"/>
                      <a:gd name="T5" fmla="*/ 0 60000 65536"/>
                      <a:gd name="T6" fmla="*/ 0 w 6"/>
                      <a:gd name="T7" fmla="*/ 0 h 22"/>
                      <a:gd name="T8" fmla="*/ 6 w 6"/>
                      <a:gd name="T9" fmla="*/ 22 h 2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22">
                        <a:moveTo>
                          <a:pt x="6" y="22"/>
                        </a:moveTo>
                        <a:cubicBezTo>
                          <a:pt x="5" y="15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50" name="Freeform 268"/>
                  <p:cNvSpPr>
                    <a:spLocks/>
                  </p:cNvSpPr>
                  <p:nvPr/>
                </p:nvSpPr>
                <p:spPr bwMode="auto">
                  <a:xfrm rot="-527433" flipH="1" flipV="1">
                    <a:off x="2006" y="1320"/>
                    <a:ext cx="26" cy="4"/>
                  </a:xfrm>
                  <a:custGeom>
                    <a:avLst/>
                    <a:gdLst>
                      <a:gd name="T0" fmla="*/ 26 w 26"/>
                      <a:gd name="T1" fmla="*/ 0 h 8"/>
                      <a:gd name="T2" fmla="*/ 0 w 26"/>
                      <a:gd name="T3" fmla="*/ 1 h 8"/>
                      <a:gd name="T4" fmla="*/ 0 60000 65536"/>
                      <a:gd name="T5" fmla="*/ 0 60000 65536"/>
                      <a:gd name="T6" fmla="*/ 0 w 26"/>
                      <a:gd name="T7" fmla="*/ 0 h 8"/>
                      <a:gd name="T8" fmla="*/ 26 w 26"/>
                      <a:gd name="T9" fmla="*/ 8 h 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6" h="8">
                        <a:moveTo>
                          <a:pt x="26" y="0"/>
                        </a:moveTo>
                        <a:cubicBezTo>
                          <a:pt x="17" y="3"/>
                          <a:pt x="8" y="4"/>
                          <a:pt x="0" y="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51" name="Freeform 269"/>
                  <p:cNvSpPr>
                    <a:spLocks/>
                  </p:cNvSpPr>
                  <p:nvPr/>
                </p:nvSpPr>
                <p:spPr bwMode="auto">
                  <a:xfrm rot="-527433" flipH="1" flipV="1">
                    <a:off x="1951" y="1325"/>
                    <a:ext cx="24" cy="15"/>
                  </a:xfrm>
                  <a:custGeom>
                    <a:avLst/>
                    <a:gdLst>
                      <a:gd name="T0" fmla="*/ 24 w 24"/>
                      <a:gd name="T1" fmla="*/ 0 h 32"/>
                      <a:gd name="T2" fmla="*/ 10 w 24"/>
                      <a:gd name="T3" fmla="*/ 0 h 32"/>
                      <a:gd name="T4" fmla="*/ 0 w 24"/>
                      <a:gd name="T5" fmla="*/ 0 h 32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32"/>
                      <a:gd name="T11" fmla="*/ 24 w 24"/>
                      <a:gd name="T12" fmla="*/ 32 h 3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32">
                        <a:moveTo>
                          <a:pt x="24" y="32"/>
                        </a:moveTo>
                        <a:cubicBezTo>
                          <a:pt x="20" y="21"/>
                          <a:pt x="20" y="16"/>
                          <a:pt x="10" y="10"/>
                        </a:cubicBezTo>
                        <a:cubicBezTo>
                          <a:pt x="8" y="7"/>
                          <a:pt x="0" y="2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52" name="Freeform 270"/>
                  <p:cNvSpPr>
                    <a:spLocks/>
                  </p:cNvSpPr>
                  <p:nvPr/>
                </p:nvSpPr>
                <p:spPr bwMode="auto">
                  <a:xfrm rot="-527433" flipH="1" flipV="1">
                    <a:off x="1973" y="1334"/>
                    <a:ext cx="20" cy="1"/>
                  </a:xfrm>
                  <a:custGeom>
                    <a:avLst/>
                    <a:gdLst>
                      <a:gd name="T0" fmla="*/ 20 w 20"/>
                      <a:gd name="T1" fmla="*/ 0 h 1"/>
                      <a:gd name="T2" fmla="*/ 0 w 20"/>
                      <a:gd name="T3" fmla="*/ 0 h 1"/>
                      <a:gd name="T4" fmla="*/ 0 60000 65536"/>
                      <a:gd name="T5" fmla="*/ 0 60000 65536"/>
                      <a:gd name="T6" fmla="*/ 0 w 20"/>
                      <a:gd name="T7" fmla="*/ 0 h 1"/>
                      <a:gd name="T8" fmla="*/ 20 w 20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0" h="1">
                        <a:moveTo>
                          <a:pt x="20" y="0"/>
                        </a:moveTo>
                        <a:cubicBezTo>
                          <a:pt x="13" y="0"/>
                          <a:pt x="7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53" name="Freeform 271"/>
                  <p:cNvSpPr>
                    <a:spLocks/>
                  </p:cNvSpPr>
                  <p:nvPr/>
                </p:nvSpPr>
                <p:spPr bwMode="auto">
                  <a:xfrm rot="-527433" flipH="1" flipV="1">
                    <a:off x="2019" y="1270"/>
                    <a:ext cx="6" cy="23"/>
                  </a:xfrm>
                  <a:custGeom>
                    <a:avLst/>
                    <a:gdLst>
                      <a:gd name="T0" fmla="*/ 6 w 6"/>
                      <a:gd name="T1" fmla="*/ 0 h 46"/>
                      <a:gd name="T2" fmla="*/ 0 w 6"/>
                      <a:gd name="T3" fmla="*/ 1 h 46"/>
                      <a:gd name="T4" fmla="*/ 0 60000 65536"/>
                      <a:gd name="T5" fmla="*/ 0 60000 65536"/>
                      <a:gd name="T6" fmla="*/ 0 w 6"/>
                      <a:gd name="T7" fmla="*/ 0 h 46"/>
                      <a:gd name="T8" fmla="*/ 6 w 6"/>
                      <a:gd name="T9" fmla="*/ 46 h 4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46">
                        <a:moveTo>
                          <a:pt x="6" y="0"/>
                        </a:moveTo>
                        <a:cubicBezTo>
                          <a:pt x="1" y="15"/>
                          <a:pt x="0" y="30"/>
                          <a:pt x="0" y="4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54" name="Freeform 272"/>
                  <p:cNvSpPr>
                    <a:spLocks/>
                  </p:cNvSpPr>
                  <p:nvPr/>
                </p:nvSpPr>
                <p:spPr bwMode="auto">
                  <a:xfrm rot="-527433" flipH="1" flipV="1">
                    <a:off x="1998" y="1264"/>
                    <a:ext cx="26" cy="13"/>
                  </a:xfrm>
                  <a:custGeom>
                    <a:avLst/>
                    <a:gdLst>
                      <a:gd name="T0" fmla="*/ 0 w 26"/>
                      <a:gd name="T1" fmla="*/ 0 h 28"/>
                      <a:gd name="T2" fmla="*/ 18 w 26"/>
                      <a:gd name="T3" fmla="*/ 0 h 28"/>
                      <a:gd name="T4" fmla="*/ 24 w 26"/>
                      <a:gd name="T5" fmla="*/ 0 h 28"/>
                      <a:gd name="T6" fmla="*/ 26 w 26"/>
                      <a:gd name="T7" fmla="*/ 0 h 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6"/>
                      <a:gd name="T13" fmla="*/ 0 h 28"/>
                      <a:gd name="T14" fmla="*/ 26 w 26"/>
                      <a:gd name="T15" fmla="*/ 28 h 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6" h="28">
                        <a:moveTo>
                          <a:pt x="0" y="0"/>
                        </a:moveTo>
                        <a:cubicBezTo>
                          <a:pt x="7" y="7"/>
                          <a:pt x="10" y="18"/>
                          <a:pt x="18" y="24"/>
                        </a:cubicBezTo>
                        <a:cubicBezTo>
                          <a:pt x="20" y="25"/>
                          <a:pt x="22" y="25"/>
                          <a:pt x="24" y="26"/>
                        </a:cubicBezTo>
                        <a:cubicBezTo>
                          <a:pt x="25" y="26"/>
                          <a:pt x="25" y="27"/>
                          <a:pt x="26" y="2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55" name="Freeform 273"/>
                  <p:cNvSpPr>
                    <a:spLocks/>
                  </p:cNvSpPr>
                  <p:nvPr/>
                </p:nvSpPr>
                <p:spPr bwMode="auto">
                  <a:xfrm rot="-527433" flipH="1" flipV="1">
                    <a:off x="2026" y="1263"/>
                    <a:ext cx="29" cy="17"/>
                  </a:xfrm>
                  <a:custGeom>
                    <a:avLst/>
                    <a:gdLst>
                      <a:gd name="T0" fmla="*/ 29 w 29"/>
                      <a:gd name="T1" fmla="*/ 0 h 34"/>
                      <a:gd name="T2" fmla="*/ 3 w 29"/>
                      <a:gd name="T3" fmla="*/ 1 h 34"/>
                      <a:gd name="T4" fmla="*/ 1 w 29"/>
                      <a:gd name="T5" fmla="*/ 1 h 34"/>
                      <a:gd name="T6" fmla="*/ 0 60000 65536"/>
                      <a:gd name="T7" fmla="*/ 0 60000 65536"/>
                      <a:gd name="T8" fmla="*/ 0 60000 65536"/>
                      <a:gd name="T9" fmla="*/ 0 w 29"/>
                      <a:gd name="T10" fmla="*/ 0 h 34"/>
                      <a:gd name="T11" fmla="*/ 29 w 29"/>
                      <a:gd name="T12" fmla="*/ 34 h 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" h="34">
                        <a:moveTo>
                          <a:pt x="29" y="0"/>
                        </a:moveTo>
                        <a:cubicBezTo>
                          <a:pt x="20" y="7"/>
                          <a:pt x="12" y="14"/>
                          <a:pt x="3" y="20"/>
                        </a:cubicBezTo>
                        <a:cubicBezTo>
                          <a:pt x="0" y="29"/>
                          <a:pt x="1" y="24"/>
                          <a:pt x="1" y="34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56" name="Freeform 274"/>
                  <p:cNvSpPr>
                    <a:spLocks/>
                  </p:cNvSpPr>
                  <p:nvPr/>
                </p:nvSpPr>
                <p:spPr bwMode="auto">
                  <a:xfrm rot="-527433" flipH="1" flipV="1">
                    <a:off x="1967" y="1292"/>
                    <a:ext cx="14" cy="27"/>
                  </a:xfrm>
                  <a:custGeom>
                    <a:avLst/>
                    <a:gdLst>
                      <a:gd name="T0" fmla="*/ 14 w 14"/>
                      <a:gd name="T1" fmla="*/ 0 h 56"/>
                      <a:gd name="T2" fmla="*/ 0 w 14"/>
                      <a:gd name="T3" fmla="*/ 0 h 56"/>
                      <a:gd name="T4" fmla="*/ 0 60000 65536"/>
                      <a:gd name="T5" fmla="*/ 0 60000 65536"/>
                      <a:gd name="T6" fmla="*/ 0 w 14"/>
                      <a:gd name="T7" fmla="*/ 0 h 56"/>
                      <a:gd name="T8" fmla="*/ 14 w 14"/>
                      <a:gd name="T9" fmla="*/ 56 h 5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4" h="56">
                        <a:moveTo>
                          <a:pt x="14" y="0"/>
                        </a:moveTo>
                        <a:cubicBezTo>
                          <a:pt x="8" y="19"/>
                          <a:pt x="0" y="35"/>
                          <a:pt x="0" y="5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57" name="Freeform 275"/>
                  <p:cNvSpPr>
                    <a:spLocks/>
                  </p:cNvSpPr>
                  <p:nvPr/>
                </p:nvSpPr>
                <p:spPr bwMode="auto">
                  <a:xfrm rot="-527433" flipH="1" flipV="1">
                    <a:off x="1955" y="1292"/>
                    <a:ext cx="16" cy="14"/>
                  </a:xfrm>
                  <a:custGeom>
                    <a:avLst/>
                    <a:gdLst>
                      <a:gd name="T0" fmla="*/ 0 w 16"/>
                      <a:gd name="T1" fmla="*/ 0 h 28"/>
                      <a:gd name="T2" fmla="*/ 16 w 16"/>
                      <a:gd name="T3" fmla="*/ 1 h 28"/>
                      <a:gd name="T4" fmla="*/ 0 60000 65536"/>
                      <a:gd name="T5" fmla="*/ 0 60000 65536"/>
                      <a:gd name="T6" fmla="*/ 0 w 16"/>
                      <a:gd name="T7" fmla="*/ 0 h 28"/>
                      <a:gd name="T8" fmla="*/ 16 w 16"/>
                      <a:gd name="T9" fmla="*/ 28 h 2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" h="28">
                        <a:moveTo>
                          <a:pt x="0" y="0"/>
                        </a:moveTo>
                        <a:cubicBezTo>
                          <a:pt x="3" y="10"/>
                          <a:pt x="9" y="21"/>
                          <a:pt x="16" y="2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58" name="Freeform 276"/>
                  <p:cNvSpPr>
                    <a:spLocks/>
                  </p:cNvSpPr>
                  <p:nvPr/>
                </p:nvSpPr>
                <p:spPr bwMode="auto">
                  <a:xfrm rot="21072567" flipV="1">
                    <a:off x="1868" y="1331"/>
                    <a:ext cx="37" cy="5"/>
                  </a:xfrm>
                  <a:custGeom>
                    <a:avLst/>
                    <a:gdLst>
                      <a:gd name="T0" fmla="*/ 37 w 37"/>
                      <a:gd name="T1" fmla="*/ 0 h 10"/>
                      <a:gd name="T2" fmla="*/ 7 w 37"/>
                      <a:gd name="T3" fmla="*/ 1 h 10"/>
                      <a:gd name="T4" fmla="*/ 0 60000 65536"/>
                      <a:gd name="T5" fmla="*/ 0 60000 65536"/>
                      <a:gd name="T6" fmla="*/ 0 w 37"/>
                      <a:gd name="T7" fmla="*/ 0 h 10"/>
                      <a:gd name="T8" fmla="*/ 37 w 37"/>
                      <a:gd name="T9" fmla="*/ 10 h 1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7" h="10">
                        <a:moveTo>
                          <a:pt x="37" y="0"/>
                        </a:moveTo>
                        <a:cubicBezTo>
                          <a:pt x="36" y="0"/>
                          <a:pt x="0" y="10"/>
                          <a:pt x="7" y="1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59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2058" y="1332"/>
                    <a:ext cx="12" cy="1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 eaLnBrk="1" hangingPunct="1"/>
                    <a:endParaRPr lang="vi-VN" altLang="en-US">
                      <a:latin typeface="VNI-Times" pitchFamily="2" charset="0"/>
                    </a:endParaRPr>
                  </a:p>
                </p:txBody>
              </p:sp>
              <p:sp>
                <p:nvSpPr>
                  <p:cNvPr id="14460" name="Freeform 278"/>
                  <p:cNvSpPr>
                    <a:spLocks/>
                  </p:cNvSpPr>
                  <p:nvPr/>
                </p:nvSpPr>
                <p:spPr bwMode="auto">
                  <a:xfrm rot="-527433" flipH="1" flipV="1">
                    <a:off x="2084" y="1274"/>
                    <a:ext cx="18" cy="16"/>
                  </a:xfrm>
                  <a:custGeom>
                    <a:avLst/>
                    <a:gdLst>
                      <a:gd name="T0" fmla="*/ 18 w 18"/>
                      <a:gd name="T1" fmla="*/ 1 h 32"/>
                      <a:gd name="T2" fmla="*/ 0 w 18"/>
                      <a:gd name="T3" fmla="*/ 0 h 32"/>
                      <a:gd name="T4" fmla="*/ 0 60000 65536"/>
                      <a:gd name="T5" fmla="*/ 0 60000 65536"/>
                      <a:gd name="T6" fmla="*/ 0 w 18"/>
                      <a:gd name="T7" fmla="*/ 0 h 32"/>
                      <a:gd name="T8" fmla="*/ 18 w 18"/>
                      <a:gd name="T9" fmla="*/ 32 h 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8" h="32">
                        <a:moveTo>
                          <a:pt x="18" y="32"/>
                        </a:moveTo>
                        <a:cubicBezTo>
                          <a:pt x="11" y="22"/>
                          <a:pt x="9" y="9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61" name="Freeform 279"/>
                  <p:cNvSpPr>
                    <a:spLocks/>
                  </p:cNvSpPr>
                  <p:nvPr/>
                </p:nvSpPr>
                <p:spPr bwMode="auto">
                  <a:xfrm rot="527433" flipV="1">
                    <a:off x="2082" y="1256"/>
                    <a:ext cx="18" cy="16"/>
                  </a:xfrm>
                  <a:custGeom>
                    <a:avLst/>
                    <a:gdLst>
                      <a:gd name="T0" fmla="*/ 18 w 18"/>
                      <a:gd name="T1" fmla="*/ 1 h 32"/>
                      <a:gd name="T2" fmla="*/ 0 w 18"/>
                      <a:gd name="T3" fmla="*/ 0 h 32"/>
                      <a:gd name="T4" fmla="*/ 0 60000 65536"/>
                      <a:gd name="T5" fmla="*/ 0 60000 65536"/>
                      <a:gd name="T6" fmla="*/ 0 w 18"/>
                      <a:gd name="T7" fmla="*/ 0 h 32"/>
                      <a:gd name="T8" fmla="*/ 18 w 18"/>
                      <a:gd name="T9" fmla="*/ 32 h 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8" h="32">
                        <a:moveTo>
                          <a:pt x="18" y="32"/>
                        </a:moveTo>
                        <a:cubicBezTo>
                          <a:pt x="11" y="22"/>
                          <a:pt x="9" y="9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62" name="Freeform 280"/>
                  <p:cNvSpPr>
                    <a:spLocks/>
                  </p:cNvSpPr>
                  <p:nvPr/>
                </p:nvSpPr>
                <p:spPr bwMode="auto">
                  <a:xfrm rot="527433" flipV="1">
                    <a:off x="2112" y="1260"/>
                    <a:ext cx="18" cy="16"/>
                  </a:xfrm>
                  <a:custGeom>
                    <a:avLst/>
                    <a:gdLst>
                      <a:gd name="T0" fmla="*/ 18 w 18"/>
                      <a:gd name="T1" fmla="*/ 1 h 32"/>
                      <a:gd name="T2" fmla="*/ 0 w 18"/>
                      <a:gd name="T3" fmla="*/ 0 h 32"/>
                      <a:gd name="T4" fmla="*/ 0 60000 65536"/>
                      <a:gd name="T5" fmla="*/ 0 60000 65536"/>
                      <a:gd name="T6" fmla="*/ 0 w 18"/>
                      <a:gd name="T7" fmla="*/ 0 h 32"/>
                      <a:gd name="T8" fmla="*/ 18 w 18"/>
                      <a:gd name="T9" fmla="*/ 32 h 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8" h="32">
                        <a:moveTo>
                          <a:pt x="18" y="32"/>
                        </a:moveTo>
                        <a:cubicBezTo>
                          <a:pt x="11" y="22"/>
                          <a:pt x="9" y="9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63" name="Freeform 281"/>
                  <p:cNvSpPr>
                    <a:spLocks/>
                  </p:cNvSpPr>
                  <p:nvPr/>
                </p:nvSpPr>
                <p:spPr bwMode="auto">
                  <a:xfrm rot="-527433" flipH="1" flipV="1">
                    <a:off x="2122" y="1276"/>
                    <a:ext cx="18" cy="16"/>
                  </a:xfrm>
                  <a:custGeom>
                    <a:avLst/>
                    <a:gdLst>
                      <a:gd name="T0" fmla="*/ 18 w 18"/>
                      <a:gd name="T1" fmla="*/ 1 h 32"/>
                      <a:gd name="T2" fmla="*/ 0 w 18"/>
                      <a:gd name="T3" fmla="*/ 0 h 32"/>
                      <a:gd name="T4" fmla="*/ 0 60000 65536"/>
                      <a:gd name="T5" fmla="*/ 0 60000 65536"/>
                      <a:gd name="T6" fmla="*/ 0 w 18"/>
                      <a:gd name="T7" fmla="*/ 0 h 32"/>
                      <a:gd name="T8" fmla="*/ 18 w 18"/>
                      <a:gd name="T9" fmla="*/ 32 h 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8" h="32">
                        <a:moveTo>
                          <a:pt x="18" y="32"/>
                        </a:moveTo>
                        <a:cubicBezTo>
                          <a:pt x="11" y="22"/>
                          <a:pt x="9" y="9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43" name="Freeform 282"/>
                <p:cNvSpPr>
                  <a:spLocks/>
                </p:cNvSpPr>
                <p:nvPr/>
              </p:nvSpPr>
              <p:spPr bwMode="auto">
                <a:xfrm>
                  <a:off x="2242" y="1240"/>
                  <a:ext cx="372" cy="299"/>
                </a:xfrm>
                <a:custGeom>
                  <a:avLst/>
                  <a:gdLst>
                    <a:gd name="T0" fmla="*/ 372 w 372"/>
                    <a:gd name="T1" fmla="*/ 0 h 300"/>
                    <a:gd name="T2" fmla="*/ 298 w 372"/>
                    <a:gd name="T3" fmla="*/ 126 h 300"/>
                    <a:gd name="T4" fmla="*/ 70 w 372"/>
                    <a:gd name="T5" fmla="*/ 203 h 300"/>
                    <a:gd name="T6" fmla="*/ 0 w 372"/>
                    <a:gd name="T7" fmla="*/ 279 h 3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72"/>
                    <a:gd name="T13" fmla="*/ 0 h 300"/>
                    <a:gd name="T14" fmla="*/ 372 w 372"/>
                    <a:gd name="T15" fmla="*/ 300 h 3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72" h="300">
                      <a:moveTo>
                        <a:pt x="372" y="0"/>
                      </a:moveTo>
                      <a:cubicBezTo>
                        <a:pt x="360" y="21"/>
                        <a:pt x="348" y="89"/>
                        <a:pt x="298" y="126"/>
                      </a:cubicBezTo>
                      <a:cubicBezTo>
                        <a:pt x="248" y="163"/>
                        <a:pt x="120" y="195"/>
                        <a:pt x="70" y="224"/>
                      </a:cubicBezTo>
                      <a:cubicBezTo>
                        <a:pt x="20" y="253"/>
                        <a:pt x="15" y="284"/>
                        <a:pt x="0" y="3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56" name="Group 283"/>
              <p:cNvGrpSpPr>
                <a:grpSpLocks/>
              </p:cNvGrpSpPr>
              <p:nvPr/>
            </p:nvGrpSpPr>
            <p:grpSpPr bwMode="auto">
              <a:xfrm>
                <a:off x="1600" y="1294"/>
                <a:ext cx="254" cy="163"/>
                <a:chOff x="1824" y="1584"/>
                <a:chExt cx="254" cy="163"/>
              </a:xfrm>
            </p:grpSpPr>
            <p:grpSp>
              <p:nvGrpSpPr>
                <p:cNvPr id="14431" name="Group 284"/>
                <p:cNvGrpSpPr>
                  <a:grpSpLocks/>
                </p:cNvGrpSpPr>
                <p:nvPr/>
              </p:nvGrpSpPr>
              <p:grpSpPr bwMode="auto">
                <a:xfrm>
                  <a:off x="1824" y="1584"/>
                  <a:ext cx="223" cy="163"/>
                  <a:chOff x="2417" y="1618"/>
                  <a:chExt cx="223" cy="163"/>
                </a:xfrm>
              </p:grpSpPr>
              <p:sp>
                <p:nvSpPr>
                  <p:cNvPr id="14433" name="Freeform 285"/>
                  <p:cNvSpPr>
                    <a:spLocks/>
                  </p:cNvSpPr>
                  <p:nvPr/>
                </p:nvSpPr>
                <p:spPr bwMode="auto">
                  <a:xfrm>
                    <a:off x="2448" y="1618"/>
                    <a:ext cx="190" cy="88"/>
                  </a:xfrm>
                  <a:custGeom>
                    <a:avLst/>
                    <a:gdLst>
                      <a:gd name="T0" fmla="*/ 150 w 192"/>
                      <a:gd name="T1" fmla="*/ 2 h 112"/>
                      <a:gd name="T2" fmla="*/ 123 w 192"/>
                      <a:gd name="T3" fmla="*/ 2 h 112"/>
                      <a:gd name="T4" fmla="*/ 48 w 192"/>
                      <a:gd name="T5" fmla="*/ 2 h 112"/>
                      <a:gd name="T6" fmla="*/ 0 w 192"/>
                      <a:gd name="T7" fmla="*/ 2 h 1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92"/>
                      <a:gd name="T13" fmla="*/ 0 h 112"/>
                      <a:gd name="T14" fmla="*/ 192 w 192"/>
                      <a:gd name="T15" fmla="*/ 112 h 1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92" h="112">
                        <a:moveTo>
                          <a:pt x="192" y="64"/>
                        </a:moveTo>
                        <a:cubicBezTo>
                          <a:pt x="180" y="44"/>
                          <a:pt x="168" y="24"/>
                          <a:pt x="144" y="16"/>
                        </a:cubicBezTo>
                        <a:cubicBezTo>
                          <a:pt x="120" y="8"/>
                          <a:pt x="72" y="0"/>
                          <a:pt x="48" y="16"/>
                        </a:cubicBezTo>
                        <a:cubicBezTo>
                          <a:pt x="24" y="32"/>
                          <a:pt x="12" y="72"/>
                          <a:pt x="0" y="112"/>
                        </a:cubicBezTo>
                      </a:path>
                    </a:pathLst>
                  </a:custGeom>
                  <a:solidFill>
                    <a:srgbClr val="73F17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34" name="Freeform 286"/>
                  <p:cNvSpPr>
                    <a:spLocks/>
                  </p:cNvSpPr>
                  <p:nvPr/>
                </p:nvSpPr>
                <p:spPr bwMode="auto">
                  <a:xfrm>
                    <a:off x="2417" y="1629"/>
                    <a:ext cx="223" cy="152"/>
                  </a:xfrm>
                  <a:custGeom>
                    <a:avLst/>
                    <a:gdLst>
                      <a:gd name="T0" fmla="*/ 223 w 223"/>
                      <a:gd name="T1" fmla="*/ 51 h 152"/>
                      <a:gd name="T2" fmla="*/ 175 w 223"/>
                      <a:gd name="T3" fmla="*/ 3 h 152"/>
                      <a:gd name="T4" fmla="*/ 67 w 223"/>
                      <a:gd name="T5" fmla="*/ 31 h 152"/>
                      <a:gd name="T6" fmla="*/ 3 w 223"/>
                      <a:gd name="T7" fmla="*/ 141 h 152"/>
                      <a:gd name="T8" fmla="*/ 49 w 223"/>
                      <a:gd name="T9" fmla="*/ 97 h 152"/>
                      <a:gd name="T10" fmla="*/ 121 w 223"/>
                      <a:gd name="T11" fmla="*/ 59 h 152"/>
                      <a:gd name="T12" fmla="*/ 175 w 223"/>
                      <a:gd name="T13" fmla="*/ 51 h 152"/>
                      <a:gd name="T14" fmla="*/ 223 w 223"/>
                      <a:gd name="T15" fmla="*/ 51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23"/>
                      <a:gd name="T25" fmla="*/ 0 h 152"/>
                      <a:gd name="T26" fmla="*/ 223 w 223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23" h="152">
                        <a:moveTo>
                          <a:pt x="223" y="51"/>
                        </a:moveTo>
                        <a:cubicBezTo>
                          <a:pt x="223" y="43"/>
                          <a:pt x="201" y="6"/>
                          <a:pt x="175" y="3"/>
                        </a:cubicBezTo>
                        <a:cubicBezTo>
                          <a:pt x="149" y="0"/>
                          <a:pt x="96" y="8"/>
                          <a:pt x="67" y="31"/>
                        </a:cubicBezTo>
                        <a:cubicBezTo>
                          <a:pt x="38" y="54"/>
                          <a:pt x="6" y="130"/>
                          <a:pt x="3" y="141"/>
                        </a:cubicBezTo>
                        <a:cubicBezTo>
                          <a:pt x="0" y="152"/>
                          <a:pt x="29" y="111"/>
                          <a:pt x="49" y="97"/>
                        </a:cubicBezTo>
                        <a:cubicBezTo>
                          <a:pt x="69" y="83"/>
                          <a:pt x="100" y="67"/>
                          <a:pt x="121" y="59"/>
                        </a:cubicBezTo>
                        <a:cubicBezTo>
                          <a:pt x="142" y="51"/>
                          <a:pt x="158" y="52"/>
                          <a:pt x="175" y="51"/>
                        </a:cubicBezTo>
                        <a:cubicBezTo>
                          <a:pt x="192" y="50"/>
                          <a:pt x="223" y="59"/>
                          <a:pt x="223" y="51"/>
                        </a:cubicBezTo>
                        <a:close/>
                      </a:path>
                    </a:pathLst>
                  </a:custGeom>
                  <a:solidFill>
                    <a:srgbClr val="73F17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35" name="Freeform 287"/>
                  <p:cNvSpPr>
                    <a:spLocks/>
                  </p:cNvSpPr>
                  <p:nvPr/>
                </p:nvSpPr>
                <p:spPr bwMode="auto">
                  <a:xfrm>
                    <a:off x="2542" y="1658"/>
                    <a:ext cx="36" cy="22"/>
                  </a:xfrm>
                  <a:custGeom>
                    <a:avLst/>
                    <a:gdLst>
                      <a:gd name="T0" fmla="*/ 36 w 36"/>
                      <a:gd name="T1" fmla="*/ 22 h 22"/>
                      <a:gd name="T2" fmla="*/ 16 w 36"/>
                      <a:gd name="T3" fmla="*/ 4 h 22"/>
                      <a:gd name="T4" fmla="*/ 0 w 36"/>
                      <a:gd name="T5" fmla="*/ 0 h 22"/>
                      <a:gd name="T6" fmla="*/ 0 60000 65536"/>
                      <a:gd name="T7" fmla="*/ 0 60000 65536"/>
                      <a:gd name="T8" fmla="*/ 0 60000 65536"/>
                      <a:gd name="T9" fmla="*/ 0 w 36"/>
                      <a:gd name="T10" fmla="*/ 0 h 22"/>
                      <a:gd name="T11" fmla="*/ 36 w 36"/>
                      <a:gd name="T12" fmla="*/ 22 h 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" h="22">
                        <a:moveTo>
                          <a:pt x="36" y="22"/>
                        </a:moveTo>
                        <a:cubicBezTo>
                          <a:pt x="27" y="19"/>
                          <a:pt x="26" y="8"/>
                          <a:pt x="16" y="4"/>
                        </a:cubicBezTo>
                        <a:cubicBezTo>
                          <a:pt x="11" y="2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36" name="Freeform 288"/>
                  <p:cNvSpPr>
                    <a:spLocks/>
                  </p:cNvSpPr>
                  <p:nvPr/>
                </p:nvSpPr>
                <p:spPr bwMode="auto">
                  <a:xfrm>
                    <a:off x="2502" y="1670"/>
                    <a:ext cx="44" cy="14"/>
                  </a:xfrm>
                  <a:custGeom>
                    <a:avLst/>
                    <a:gdLst>
                      <a:gd name="T0" fmla="*/ 44 w 44"/>
                      <a:gd name="T1" fmla="*/ 14 h 14"/>
                      <a:gd name="T2" fmla="*/ 12 w 44"/>
                      <a:gd name="T3" fmla="*/ 2 h 14"/>
                      <a:gd name="T4" fmla="*/ 0 w 44"/>
                      <a:gd name="T5" fmla="*/ 0 h 14"/>
                      <a:gd name="T6" fmla="*/ 0 60000 65536"/>
                      <a:gd name="T7" fmla="*/ 0 60000 65536"/>
                      <a:gd name="T8" fmla="*/ 0 60000 65536"/>
                      <a:gd name="T9" fmla="*/ 0 w 44"/>
                      <a:gd name="T10" fmla="*/ 0 h 14"/>
                      <a:gd name="T11" fmla="*/ 44 w 44"/>
                      <a:gd name="T12" fmla="*/ 14 h 1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4" h="14">
                        <a:moveTo>
                          <a:pt x="44" y="14"/>
                        </a:moveTo>
                        <a:cubicBezTo>
                          <a:pt x="35" y="8"/>
                          <a:pt x="23" y="4"/>
                          <a:pt x="12" y="2"/>
                        </a:cubicBezTo>
                        <a:cubicBezTo>
                          <a:pt x="8" y="1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37" name="Freeform 289"/>
                  <p:cNvSpPr>
                    <a:spLocks/>
                  </p:cNvSpPr>
                  <p:nvPr/>
                </p:nvSpPr>
                <p:spPr bwMode="auto">
                  <a:xfrm>
                    <a:off x="2556" y="1646"/>
                    <a:ext cx="8" cy="16"/>
                  </a:xfrm>
                  <a:custGeom>
                    <a:avLst/>
                    <a:gdLst>
                      <a:gd name="T0" fmla="*/ 8 w 8"/>
                      <a:gd name="T1" fmla="*/ 16 h 16"/>
                      <a:gd name="T2" fmla="*/ 0 w 8"/>
                      <a:gd name="T3" fmla="*/ 0 h 16"/>
                      <a:gd name="T4" fmla="*/ 0 60000 65536"/>
                      <a:gd name="T5" fmla="*/ 0 60000 65536"/>
                      <a:gd name="T6" fmla="*/ 0 w 8"/>
                      <a:gd name="T7" fmla="*/ 0 h 16"/>
                      <a:gd name="T8" fmla="*/ 8 w 8"/>
                      <a:gd name="T9" fmla="*/ 16 h 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8" h="16">
                        <a:moveTo>
                          <a:pt x="8" y="16"/>
                        </a:moveTo>
                        <a:cubicBezTo>
                          <a:pt x="5" y="12"/>
                          <a:pt x="3" y="0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38" name="Freeform 290"/>
                  <p:cNvSpPr>
                    <a:spLocks/>
                  </p:cNvSpPr>
                  <p:nvPr/>
                </p:nvSpPr>
                <p:spPr bwMode="auto">
                  <a:xfrm>
                    <a:off x="2516" y="1658"/>
                    <a:ext cx="13" cy="16"/>
                  </a:xfrm>
                  <a:custGeom>
                    <a:avLst/>
                    <a:gdLst>
                      <a:gd name="T0" fmla="*/ 12 w 13"/>
                      <a:gd name="T1" fmla="*/ 16 h 16"/>
                      <a:gd name="T2" fmla="*/ 4 w 13"/>
                      <a:gd name="T3" fmla="*/ 6 h 16"/>
                      <a:gd name="T4" fmla="*/ 0 w 13"/>
                      <a:gd name="T5" fmla="*/ 0 h 16"/>
                      <a:gd name="T6" fmla="*/ 0 60000 65536"/>
                      <a:gd name="T7" fmla="*/ 0 60000 65536"/>
                      <a:gd name="T8" fmla="*/ 0 60000 65536"/>
                      <a:gd name="T9" fmla="*/ 0 w 13"/>
                      <a:gd name="T10" fmla="*/ 0 h 16"/>
                      <a:gd name="T11" fmla="*/ 13 w 13"/>
                      <a:gd name="T12" fmla="*/ 16 h 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" h="16">
                        <a:moveTo>
                          <a:pt x="12" y="16"/>
                        </a:moveTo>
                        <a:cubicBezTo>
                          <a:pt x="8" y="4"/>
                          <a:pt x="13" y="15"/>
                          <a:pt x="4" y="6"/>
                        </a:cubicBezTo>
                        <a:cubicBezTo>
                          <a:pt x="2" y="4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39" name="Freeform 291"/>
                  <p:cNvSpPr>
                    <a:spLocks/>
                  </p:cNvSpPr>
                  <p:nvPr/>
                </p:nvSpPr>
                <p:spPr bwMode="auto">
                  <a:xfrm>
                    <a:off x="2466" y="1700"/>
                    <a:ext cx="32" cy="2"/>
                  </a:xfrm>
                  <a:custGeom>
                    <a:avLst/>
                    <a:gdLst>
                      <a:gd name="T0" fmla="*/ 32 w 32"/>
                      <a:gd name="T1" fmla="*/ 2 h 2"/>
                      <a:gd name="T2" fmla="*/ 0 w 32"/>
                      <a:gd name="T3" fmla="*/ 2 h 2"/>
                      <a:gd name="T4" fmla="*/ 0 60000 65536"/>
                      <a:gd name="T5" fmla="*/ 0 60000 65536"/>
                      <a:gd name="T6" fmla="*/ 0 w 32"/>
                      <a:gd name="T7" fmla="*/ 0 h 2"/>
                      <a:gd name="T8" fmla="*/ 32 w 32"/>
                      <a:gd name="T9" fmla="*/ 2 h 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2" h="2">
                        <a:moveTo>
                          <a:pt x="32" y="2"/>
                        </a:moveTo>
                        <a:cubicBezTo>
                          <a:pt x="22" y="0"/>
                          <a:pt x="0" y="2"/>
                          <a:pt x="0" y="2"/>
                        </a:cubicBez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32" name="Freeform 292"/>
                <p:cNvSpPr>
                  <a:spLocks/>
                </p:cNvSpPr>
                <p:nvPr/>
              </p:nvSpPr>
              <p:spPr bwMode="auto">
                <a:xfrm>
                  <a:off x="2048" y="1650"/>
                  <a:ext cx="30" cy="12"/>
                </a:xfrm>
                <a:custGeom>
                  <a:avLst/>
                  <a:gdLst>
                    <a:gd name="T0" fmla="*/ 0 w 30"/>
                    <a:gd name="T1" fmla="*/ 0 h 12"/>
                    <a:gd name="T2" fmla="*/ 30 w 30"/>
                    <a:gd name="T3" fmla="*/ 12 h 12"/>
                    <a:gd name="T4" fmla="*/ 0 60000 65536"/>
                    <a:gd name="T5" fmla="*/ 0 60000 65536"/>
                    <a:gd name="T6" fmla="*/ 0 w 30"/>
                    <a:gd name="T7" fmla="*/ 0 h 12"/>
                    <a:gd name="T8" fmla="*/ 30 w 30"/>
                    <a:gd name="T9" fmla="*/ 12 h 1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0" h="12">
                      <a:moveTo>
                        <a:pt x="0" y="0"/>
                      </a:moveTo>
                      <a:cubicBezTo>
                        <a:pt x="11" y="2"/>
                        <a:pt x="22" y="4"/>
                        <a:pt x="30" y="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57" name="Group 293"/>
              <p:cNvGrpSpPr>
                <a:grpSpLocks/>
              </p:cNvGrpSpPr>
              <p:nvPr/>
            </p:nvGrpSpPr>
            <p:grpSpPr bwMode="auto">
              <a:xfrm>
                <a:off x="1844" y="1384"/>
                <a:ext cx="288" cy="150"/>
                <a:chOff x="2068" y="1686"/>
                <a:chExt cx="288" cy="150"/>
              </a:xfrm>
            </p:grpSpPr>
            <p:grpSp>
              <p:nvGrpSpPr>
                <p:cNvPr id="14410" name="Group 294"/>
                <p:cNvGrpSpPr>
                  <a:grpSpLocks/>
                </p:cNvGrpSpPr>
                <p:nvPr/>
              </p:nvGrpSpPr>
              <p:grpSpPr bwMode="auto">
                <a:xfrm flipH="1">
                  <a:off x="2068" y="1686"/>
                  <a:ext cx="288" cy="150"/>
                  <a:chOff x="288" y="1776"/>
                  <a:chExt cx="343" cy="198"/>
                </a:xfrm>
              </p:grpSpPr>
              <p:sp>
                <p:nvSpPr>
                  <p:cNvPr id="14412" name="Freeform 295"/>
                  <p:cNvSpPr>
                    <a:spLocks/>
                  </p:cNvSpPr>
                  <p:nvPr/>
                </p:nvSpPr>
                <p:spPr bwMode="auto">
                  <a:xfrm>
                    <a:off x="288" y="1776"/>
                    <a:ext cx="313" cy="198"/>
                  </a:xfrm>
                  <a:custGeom>
                    <a:avLst/>
                    <a:gdLst>
                      <a:gd name="T0" fmla="*/ 251 w 313"/>
                      <a:gd name="T1" fmla="*/ 180 h 198"/>
                      <a:gd name="T2" fmla="*/ 297 w 313"/>
                      <a:gd name="T3" fmla="*/ 144 h 198"/>
                      <a:gd name="T4" fmla="*/ 297 w 313"/>
                      <a:gd name="T5" fmla="*/ 48 h 198"/>
                      <a:gd name="T6" fmla="*/ 201 w 313"/>
                      <a:gd name="T7" fmla="*/ 0 h 198"/>
                      <a:gd name="T8" fmla="*/ 105 w 313"/>
                      <a:gd name="T9" fmla="*/ 48 h 198"/>
                      <a:gd name="T10" fmla="*/ 57 w 313"/>
                      <a:gd name="T11" fmla="*/ 144 h 198"/>
                      <a:gd name="T12" fmla="*/ 9 w 313"/>
                      <a:gd name="T13" fmla="*/ 192 h 198"/>
                      <a:gd name="T14" fmla="*/ 111 w 313"/>
                      <a:gd name="T15" fmla="*/ 180 h 198"/>
                      <a:gd name="T16" fmla="*/ 175 w 313"/>
                      <a:gd name="T17" fmla="*/ 186 h 198"/>
                      <a:gd name="T18" fmla="*/ 251 w 313"/>
                      <a:gd name="T19" fmla="*/ 180 h 19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13"/>
                      <a:gd name="T31" fmla="*/ 0 h 198"/>
                      <a:gd name="T32" fmla="*/ 313 w 313"/>
                      <a:gd name="T33" fmla="*/ 198 h 19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13" h="198">
                        <a:moveTo>
                          <a:pt x="251" y="180"/>
                        </a:moveTo>
                        <a:cubicBezTo>
                          <a:pt x="275" y="172"/>
                          <a:pt x="289" y="166"/>
                          <a:pt x="297" y="144"/>
                        </a:cubicBezTo>
                        <a:cubicBezTo>
                          <a:pt x="305" y="122"/>
                          <a:pt x="313" y="72"/>
                          <a:pt x="297" y="48"/>
                        </a:cubicBezTo>
                        <a:cubicBezTo>
                          <a:pt x="281" y="24"/>
                          <a:pt x="233" y="0"/>
                          <a:pt x="201" y="0"/>
                        </a:cubicBezTo>
                        <a:cubicBezTo>
                          <a:pt x="169" y="0"/>
                          <a:pt x="129" y="24"/>
                          <a:pt x="105" y="48"/>
                        </a:cubicBezTo>
                        <a:cubicBezTo>
                          <a:pt x="81" y="72"/>
                          <a:pt x="73" y="120"/>
                          <a:pt x="57" y="144"/>
                        </a:cubicBezTo>
                        <a:cubicBezTo>
                          <a:pt x="41" y="168"/>
                          <a:pt x="0" y="186"/>
                          <a:pt x="9" y="192"/>
                        </a:cubicBezTo>
                        <a:cubicBezTo>
                          <a:pt x="18" y="198"/>
                          <a:pt x="83" y="181"/>
                          <a:pt x="111" y="180"/>
                        </a:cubicBezTo>
                        <a:cubicBezTo>
                          <a:pt x="139" y="179"/>
                          <a:pt x="152" y="186"/>
                          <a:pt x="175" y="186"/>
                        </a:cubicBezTo>
                        <a:cubicBezTo>
                          <a:pt x="198" y="186"/>
                          <a:pt x="235" y="181"/>
                          <a:pt x="251" y="180"/>
                        </a:cubicBezTo>
                        <a:close/>
                      </a:path>
                    </a:pathLst>
                  </a:custGeom>
                  <a:solidFill>
                    <a:srgbClr val="73F17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3" name="Freeform 296"/>
                  <p:cNvSpPr>
                    <a:spLocks/>
                  </p:cNvSpPr>
                  <p:nvPr/>
                </p:nvSpPr>
                <p:spPr bwMode="auto">
                  <a:xfrm>
                    <a:off x="353" y="1834"/>
                    <a:ext cx="278" cy="98"/>
                  </a:xfrm>
                  <a:custGeom>
                    <a:avLst/>
                    <a:gdLst>
                      <a:gd name="T0" fmla="*/ 278 w 278"/>
                      <a:gd name="T1" fmla="*/ 18 h 98"/>
                      <a:gd name="T2" fmla="*/ 236 w 278"/>
                      <a:gd name="T3" fmla="*/ 0 h 98"/>
                      <a:gd name="T4" fmla="*/ 180 w 278"/>
                      <a:gd name="T5" fmla="*/ 8 h 98"/>
                      <a:gd name="T6" fmla="*/ 144 w 278"/>
                      <a:gd name="T7" fmla="*/ 30 h 98"/>
                      <a:gd name="T8" fmla="*/ 76 w 278"/>
                      <a:gd name="T9" fmla="*/ 62 h 98"/>
                      <a:gd name="T10" fmla="*/ 18 w 278"/>
                      <a:gd name="T11" fmla="*/ 98 h 98"/>
                      <a:gd name="T12" fmla="*/ 0 w 278"/>
                      <a:gd name="T13" fmla="*/ 94 h 9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78"/>
                      <a:gd name="T22" fmla="*/ 0 h 98"/>
                      <a:gd name="T23" fmla="*/ 278 w 278"/>
                      <a:gd name="T24" fmla="*/ 98 h 9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78" h="98">
                        <a:moveTo>
                          <a:pt x="278" y="18"/>
                        </a:moveTo>
                        <a:cubicBezTo>
                          <a:pt x="263" y="13"/>
                          <a:pt x="250" y="5"/>
                          <a:pt x="236" y="0"/>
                        </a:cubicBezTo>
                        <a:cubicBezTo>
                          <a:pt x="220" y="1"/>
                          <a:pt x="196" y="0"/>
                          <a:pt x="180" y="8"/>
                        </a:cubicBezTo>
                        <a:cubicBezTo>
                          <a:pt x="168" y="14"/>
                          <a:pt x="156" y="26"/>
                          <a:pt x="144" y="30"/>
                        </a:cubicBezTo>
                        <a:cubicBezTo>
                          <a:pt x="127" y="47"/>
                          <a:pt x="98" y="55"/>
                          <a:pt x="76" y="62"/>
                        </a:cubicBezTo>
                        <a:cubicBezTo>
                          <a:pt x="62" y="83"/>
                          <a:pt x="37" y="85"/>
                          <a:pt x="18" y="98"/>
                        </a:cubicBezTo>
                        <a:cubicBezTo>
                          <a:pt x="12" y="97"/>
                          <a:pt x="0" y="94"/>
                          <a:pt x="0" y="94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4" name="Freeform 297"/>
                  <p:cNvSpPr>
                    <a:spLocks/>
                  </p:cNvSpPr>
                  <p:nvPr/>
                </p:nvSpPr>
                <p:spPr bwMode="auto">
                  <a:xfrm>
                    <a:off x="361" y="1934"/>
                    <a:ext cx="6" cy="16"/>
                  </a:xfrm>
                  <a:custGeom>
                    <a:avLst/>
                    <a:gdLst>
                      <a:gd name="T0" fmla="*/ 6 w 6"/>
                      <a:gd name="T1" fmla="*/ 0 h 16"/>
                      <a:gd name="T2" fmla="*/ 0 w 6"/>
                      <a:gd name="T3" fmla="*/ 16 h 16"/>
                      <a:gd name="T4" fmla="*/ 0 60000 65536"/>
                      <a:gd name="T5" fmla="*/ 0 60000 65536"/>
                      <a:gd name="T6" fmla="*/ 0 w 6"/>
                      <a:gd name="T7" fmla="*/ 0 h 16"/>
                      <a:gd name="T8" fmla="*/ 6 w 6"/>
                      <a:gd name="T9" fmla="*/ 16 h 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6">
                        <a:moveTo>
                          <a:pt x="6" y="0"/>
                        </a:moveTo>
                        <a:cubicBezTo>
                          <a:pt x="5" y="6"/>
                          <a:pt x="0" y="16"/>
                          <a:pt x="0" y="1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5" name="Freeform 298"/>
                  <p:cNvSpPr>
                    <a:spLocks/>
                  </p:cNvSpPr>
                  <p:nvPr/>
                </p:nvSpPr>
                <p:spPr bwMode="auto">
                  <a:xfrm>
                    <a:off x="375" y="1896"/>
                    <a:ext cx="50" cy="4"/>
                  </a:xfrm>
                  <a:custGeom>
                    <a:avLst/>
                    <a:gdLst>
                      <a:gd name="T0" fmla="*/ 50 w 50"/>
                      <a:gd name="T1" fmla="*/ 4 h 4"/>
                      <a:gd name="T2" fmla="*/ 0 w 50"/>
                      <a:gd name="T3" fmla="*/ 0 h 4"/>
                      <a:gd name="T4" fmla="*/ 0 60000 65536"/>
                      <a:gd name="T5" fmla="*/ 0 60000 65536"/>
                      <a:gd name="T6" fmla="*/ 0 w 50"/>
                      <a:gd name="T7" fmla="*/ 0 h 4"/>
                      <a:gd name="T8" fmla="*/ 50 w 50"/>
                      <a:gd name="T9" fmla="*/ 4 h 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0" h="4">
                        <a:moveTo>
                          <a:pt x="50" y="4"/>
                        </a:moveTo>
                        <a:cubicBezTo>
                          <a:pt x="32" y="2"/>
                          <a:pt x="18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6" name="Freeform 299"/>
                  <p:cNvSpPr>
                    <a:spLocks/>
                  </p:cNvSpPr>
                  <p:nvPr/>
                </p:nvSpPr>
                <p:spPr bwMode="auto">
                  <a:xfrm>
                    <a:off x="383" y="1878"/>
                    <a:ext cx="10" cy="18"/>
                  </a:xfrm>
                  <a:custGeom>
                    <a:avLst/>
                    <a:gdLst>
                      <a:gd name="T0" fmla="*/ 10 w 10"/>
                      <a:gd name="T1" fmla="*/ 18 h 18"/>
                      <a:gd name="T2" fmla="*/ 0 w 10"/>
                      <a:gd name="T3" fmla="*/ 0 h 18"/>
                      <a:gd name="T4" fmla="*/ 0 60000 65536"/>
                      <a:gd name="T5" fmla="*/ 0 60000 65536"/>
                      <a:gd name="T6" fmla="*/ 0 w 10"/>
                      <a:gd name="T7" fmla="*/ 0 h 18"/>
                      <a:gd name="T8" fmla="*/ 10 w 10"/>
                      <a:gd name="T9" fmla="*/ 18 h 1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0" h="18">
                        <a:moveTo>
                          <a:pt x="10" y="18"/>
                        </a:moveTo>
                        <a:cubicBezTo>
                          <a:pt x="8" y="10"/>
                          <a:pt x="6" y="6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7" name="Freeform 300"/>
                  <p:cNvSpPr>
                    <a:spLocks/>
                  </p:cNvSpPr>
                  <p:nvPr/>
                </p:nvSpPr>
                <p:spPr bwMode="auto">
                  <a:xfrm>
                    <a:off x="423" y="1852"/>
                    <a:ext cx="68" cy="16"/>
                  </a:xfrm>
                  <a:custGeom>
                    <a:avLst/>
                    <a:gdLst>
                      <a:gd name="T0" fmla="*/ 68 w 68"/>
                      <a:gd name="T1" fmla="*/ 16 h 16"/>
                      <a:gd name="T2" fmla="*/ 0 w 68"/>
                      <a:gd name="T3" fmla="*/ 0 h 16"/>
                      <a:gd name="T4" fmla="*/ 0 60000 65536"/>
                      <a:gd name="T5" fmla="*/ 0 60000 65536"/>
                      <a:gd name="T6" fmla="*/ 0 w 68"/>
                      <a:gd name="T7" fmla="*/ 0 h 16"/>
                      <a:gd name="T8" fmla="*/ 68 w 68"/>
                      <a:gd name="T9" fmla="*/ 16 h 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8" h="16">
                        <a:moveTo>
                          <a:pt x="68" y="16"/>
                        </a:moveTo>
                        <a:cubicBezTo>
                          <a:pt x="44" y="11"/>
                          <a:pt x="25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8" name="Freeform 301"/>
                  <p:cNvSpPr>
                    <a:spLocks/>
                  </p:cNvSpPr>
                  <p:nvPr/>
                </p:nvSpPr>
                <p:spPr bwMode="auto">
                  <a:xfrm>
                    <a:off x="435" y="1824"/>
                    <a:ext cx="18" cy="32"/>
                  </a:xfrm>
                  <a:custGeom>
                    <a:avLst/>
                    <a:gdLst>
                      <a:gd name="T0" fmla="*/ 18 w 18"/>
                      <a:gd name="T1" fmla="*/ 32 h 32"/>
                      <a:gd name="T2" fmla="*/ 0 w 18"/>
                      <a:gd name="T3" fmla="*/ 0 h 32"/>
                      <a:gd name="T4" fmla="*/ 0 60000 65536"/>
                      <a:gd name="T5" fmla="*/ 0 60000 65536"/>
                      <a:gd name="T6" fmla="*/ 0 w 18"/>
                      <a:gd name="T7" fmla="*/ 0 h 32"/>
                      <a:gd name="T8" fmla="*/ 18 w 18"/>
                      <a:gd name="T9" fmla="*/ 32 h 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8" h="32">
                        <a:moveTo>
                          <a:pt x="18" y="32"/>
                        </a:moveTo>
                        <a:cubicBezTo>
                          <a:pt x="11" y="22"/>
                          <a:pt x="9" y="9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9" name="Freeform 302"/>
                  <p:cNvSpPr>
                    <a:spLocks/>
                  </p:cNvSpPr>
                  <p:nvPr/>
                </p:nvSpPr>
                <p:spPr bwMode="auto">
                  <a:xfrm>
                    <a:off x="483" y="1816"/>
                    <a:ext cx="64" cy="20"/>
                  </a:xfrm>
                  <a:custGeom>
                    <a:avLst/>
                    <a:gdLst>
                      <a:gd name="T0" fmla="*/ 64 w 64"/>
                      <a:gd name="T1" fmla="*/ 20 h 20"/>
                      <a:gd name="T2" fmla="*/ 0 w 64"/>
                      <a:gd name="T3" fmla="*/ 0 h 20"/>
                      <a:gd name="T4" fmla="*/ 0 60000 65536"/>
                      <a:gd name="T5" fmla="*/ 0 60000 65536"/>
                      <a:gd name="T6" fmla="*/ 0 w 64"/>
                      <a:gd name="T7" fmla="*/ 0 h 20"/>
                      <a:gd name="T8" fmla="*/ 64 w 64"/>
                      <a:gd name="T9" fmla="*/ 20 h 2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4" h="20">
                        <a:moveTo>
                          <a:pt x="64" y="20"/>
                        </a:moveTo>
                        <a:cubicBezTo>
                          <a:pt x="41" y="16"/>
                          <a:pt x="20" y="1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20" name="Freeform 303"/>
                  <p:cNvSpPr>
                    <a:spLocks/>
                  </p:cNvSpPr>
                  <p:nvPr/>
                </p:nvSpPr>
                <p:spPr bwMode="auto">
                  <a:xfrm>
                    <a:off x="485" y="1796"/>
                    <a:ext cx="6" cy="22"/>
                  </a:xfrm>
                  <a:custGeom>
                    <a:avLst/>
                    <a:gdLst>
                      <a:gd name="T0" fmla="*/ 6 w 6"/>
                      <a:gd name="T1" fmla="*/ 22 h 22"/>
                      <a:gd name="T2" fmla="*/ 0 w 6"/>
                      <a:gd name="T3" fmla="*/ 0 h 22"/>
                      <a:gd name="T4" fmla="*/ 0 60000 65536"/>
                      <a:gd name="T5" fmla="*/ 0 60000 65536"/>
                      <a:gd name="T6" fmla="*/ 0 w 6"/>
                      <a:gd name="T7" fmla="*/ 0 h 22"/>
                      <a:gd name="T8" fmla="*/ 6 w 6"/>
                      <a:gd name="T9" fmla="*/ 22 h 2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22">
                        <a:moveTo>
                          <a:pt x="6" y="22"/>
                        </a:moveTo>
                        <a:cubicBezTo>
                          <a:pt x="5" y="15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21" name="Freeform 304"/>
                  <p:cNvSpPr>
                    <a:spLocks/>
                  </p:cNvSpPr>
                  <p:nvPr/>
                </p:nvSpPr>
                <p:spPr bwMode="auto">
                  <a:xfrm>
                    <a:off x="467" y="1820"/>
                    <a:ext cx="26" cy="8"/>
                  </a:xfrm>
                  <a:custGeom>
                    <a:avLst/>
                    <a:gdLst>
                      <a:gd name="T0" fmla="*/ 26 w 26"/>
                      <a:gd name="T1" fmla="*/ 0 h 8"/>
                      <a:gd name="T2" fmla="*/ 0 w 26"/>
                      <a:gd name="T3" fmla="*/ 8 h 8"/>
                      <a:gd name="T4" fmla="*/ 0 60000 65536"/>
                      <a:gd name="T5" fmla="*/ 0 60000 65536"/>
                      <a:gd name="T6" fmla="*/ 0 w 26"/>
                      <a:gd name="T7" fmla="*/ 0 h 8"/>
                      <a:gd name="T8" fmla="*/ 26 w 26"/>
                      <a:gd name="T9" fmla="*/ 8 h 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6" h="8">
                        <a:moveTo>
                          <a:pt x="26" y="0"/>
                        </a:moveTo>
                        <a:cubicBezTo>
                          <a:pt x="17" y="3"/>
                          <a:pt x="8" y="4"/>
                          <a:pt x="0" y="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22" name="Freeform 305"/>
                  <p:cNvSpPr>
                    <a:spLocks/>
                  </p:cNvSpPr>
                  <p:nvPr/>
                </p:nvSpPr>
                <p:spPr bwMode="auto">
                  <a:xfrm>
                    <a:off x="525" y="1804"/>
                    <a:ext cx="24" cy="32"/>
                  </a:xfrm>
                  <a:custGeom>
                    <a:avLst/>
                    <a:gdLst>
                      <a:gd name="T0" fmla="*/ 24 w 24"/>
                      <a:gd name="T1" fmla="*/ 32 h 32"/>
                      <a:gd name="T2" fmla="*/ 10 w 24"/>
                      <a:gd name="T3" fmla="*/ 10 h 32"/>
                      <a:gd name="T4" fmla="*/ 0 w 24"/>
                      <a:gd name="T5" fmla="*/ 0 h 32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32"/>
                      <a:gd name="T11" fmla="*/ 24 w 24"/>
                      <a:gd name="T12" fmla="*/ 32 h 3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32">
                        <a:moveTo>
                          <a:pt x="24" y="32"/>
                        </a:moveTo>
                        <a:cubicBezTo>
                          <a:pt x="20" y="21"/>
                          <a:pt x="20" y="16"/>
                          <a:pt x="10" y="10"/>
                        </a:cubicBezTo>
                        <a:cubicBezTo>
                          <a:pt x="8" y="7"/>
                          <a:pt x="0" y="2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23" name="Freeform 306"/>
                  <p:cNvSpPr>
                    <a:spLocks/>
                  </p:cNvSpPr>
                  <p:nvPr/>
                </p:nvSpPr>
                <p:spPr bwMode="auto">
                  <a:xfrm>
                    <a:off x="507" y="1810"/>
                    <a:ext cx="20" cy="1"/>
                  </a:xfrm>
                  <a:custGeom>
                    <a:avLst/>
                    <a:gdLst>
                      <a:gd name="T0" fmla="*/ 20 w 20"/>
                      <a:gd name="T1" fmla="*/ 0 h 1"/>
                      <a:gd name="T2" fmla="*/ 0 w 20"/>
                      <a:gd name="T3" fmla="*/ 0 h 1"/>
                      <a:gd name="T4" fmla="*/ 0 60000 65536"/>
                      <a:gd name="T5" fmla="*/ 0 60000 65536"/>
                      <a:gd name="T6" fmla="*/ 0 w 20"/>
                      <a:gd name="T7" fmla="*/ 0 h 1"/>
                      <a:gd name="T8" fmla="*/ 20 w 20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0" h="1">
                        <a:moveTo>
                          <a:pt x="20" y="0"/>
                        </a:moveTo>
                        <a:cubicBezTo>
                          <a:pt x="13" y="0"/>
                          <a:pt x="7" y="0"/>
                          <a:pt x="0" y="0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24" name="Freeform 307"/>
                  <p:cNvSpPr>
                    <a:spLocks/>
                  </p:cNvSpPr>
                  <p:nvPr/>
                </p:nvSpPr>
                <p:spPr bwMode="auto">
                  <a:xfrm>
                    <a:off x="397" y="1912"/>
                    <a:ext cx="12" cy="38"/>
                  </a:xfrm>
                  <a:custGeom>
                    <a:avLst/>
                    <a:gdLst>
                      <a:gd name="T0" fmla="*/ 12 w 12"/>
                      <a:gd name="T1" fmla="*/ 0 h 38"/>
                      <a:gd name="T2" fmla="*/ 0 w 12"/>
                      <a:gd name="T3" fmla="*/ 38 h 38"/>
                      <a:gd name="T4" fmla="*/ 0 60000 65536"/>
                      <a:gd name="T5" fmla="*/ 0 60000 65536"/>
                      <a:gd name="T6" fmla="*/ 0 w 12"/>
                      <a:gd name="T7" fmla="*/ 0 h 38"/>
                      <a:gd name="T8" fmla="*/ 12 w 12"/>
                      <a:gd name="T9" fmla="*/ 38 h 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2" h="38">
                        <a:moveTo>
                          <a:pt x="12" y="0"/>
                        </a:moveTo>
                        <a:cubicBezTo>
                          <a:pt x="8" y="11"/>
                          <a:pt x="0" y="27"/>
                          <a:pt x="0" y="3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25" name="Freeform 308"/>
                  <p:cNvSpPr>
                    <a:spLocks/>
                  </p:cNvSpPr>
                  <p:nvPr/>
                </p:nvSpPr>
                <p:spPr bwMode="auto">
                  <a:xfrm>
                    <a:off x="401" y="1930"/>
                    <a:ext cx="14" cy="18"/>
                  </a:xfrm>
                  <a:custGeom>
                    <a:avLst/>
                    <a:gdLst>
                      <a:gd name="T0" fmla="*/ 0 w 14"/>
                      <a:gd name="T1" fmla="*/ 0 h 18"/>
                      <a:gd name="T2" fmla="*/ 14 w 14"/>
                      <a:gd name="T3" fmla="*/ 18 h 18"/>
                      <a:gd name="T4" fmla="*/ 0 60000 65536"/>
                      <a:gd name="T5" fmla="*/ 0 60000 65536"/>
                      <a:gd name="T6" fmla="*/ 0 w 14"/>
                      <a:gd name="T7" fmla="*/ 0 h 18"/>
                      <a:gd name="T8" fmla="*/ 14 w 14"/>
                      <a:gd name="T9" fmla="*/ 18 h 1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4" h="18">
                        <a:moveTo>
                          <a:pt x="0" y="0"/>
                        </a:moveTo>
                        <a:cubicBezTo>
                          <a:pt x="5" y="8"/>
                          <a:pt x="8" y="12"/>
                          <a:pt x="14" y="1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26" name="Freeform 309"/>
                  <p:cNvSpPr>
                    <a:spLocks/>
                  </p:cNvSpPr>
                  <p:nvPr/>
                </p:nvSpPr>
                <p:spPr bwMode="auto">
                  <a:xfrm>
                    <a:off x="467" y="1882"/>
                    <a:ext cx="6" cy="46"/>
                  </a:xfrm>
                  <a:custGeom>
                    <a:avLst/>
                    <a:gdLst>
                      <a:gd name="T0" fmla="*/ 6 w 6"/>
                      <a:gd name="T1" fmla="*/ 0 h 46"/>
                      <a:gd name="T2" fmla="*/ 0 w 6"/>
                      <a:gd name="T3" fmla="*/ 46 h 46"/>
                      <a:gd name="T4" fmla="*/ 0 60000 65536"/>
                      <a:gd name="T5" fmla="*/ 0 60000 65536"/>
                      <a:gd name="T6" fmla="*/ 0 w 6"/>
                      <a:gd name="T7" fmla="*/ 0 h 46"/>
                      <a:gd name="T8" fmla="*/ 6 w 6"/>
                      <a:gd name="T9" fmla="*/ 46 h 4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46">
                        <a:moveTo>
                          <a:pt x="6" y="0"/>
                        </a:moveTo>
                        <a:cubicBezTo>
                          <a:pt x="1" y="15"/>
                          <a:pt x="0" y="30"/>
                          <a:pt x="0" y="4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27" name="Freeform 310"/>
                  <p:cNvSpPr>
                    <a:spLocks/>
                  </p:cNvSpPr>
                  <p:nvPr/>
                </p:nvSpPr>
                <p:spPr bwMode="auto">
                  <a:xfrm>
                    <a:off x="467" y="1918"/>
                    <a:ext cx="26" cy="28"/>
                  </a:xfrm>
                  <a:custGeom>
                    <a:avLst/>
                    <a:gdLst>
                      <a:gd name="T0" fmla="*/ 0 w 26"/>
                      <a:gd name="T1" fmla="*/ 0 h 28"/>
                      <a:gd name="T2" fmla="*/ 18 w 26"/>
                      <a:gd name="T3" fmla="*/ 24 h 28"/>
                      <a:gd name="T4" fmla="*/ 24 w 26"/>
                      <a:gd name="T5" fmla="*/ 26 h 28"/>
                      <a:gd name="T6" fmla="*/ 26 w 26"/>
                      <a:gd name="T7" fmla="*/ 28 h 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6"/>
                      <a:gd name="T13" fmla="*/ 0 h 28"/>
                      <a:gd name="T14" fmla="*/ 26 w 26"/>
                      <a:gd name="T15" fmla="*/ 28 h 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6" h="28">
                        <a:moveTo>
                          <a:pt x="0" y="0"/>
                        </a:moveTo>
                        <a:cubicBezTo>
                          <a:pt x="7" y="7"/>
                          <a:pt x="10" y="18"/>
                          <a:pt x="18" y="24"/>
                        </a:cubicBezTo>
                        <a:cubicBezTo>
                          <a:pt x="20" y="25"/>
                          <a:pt x="22" y="25"/>
                          <a:pt x="24" y="26"/>
                        </a:cubicBezTo>
                        <a:cubicBezTo>
                          <a:pt x="25" y="26"/>
                          <a:pt x="25" y="27"/>
                          <a:pt x="26" y="2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28" name="Freeform 311"/>
                  <p:cNvSpPr>
                    <a:spLocks/>
                  </p:cNvSpPr>
                  <p:nvPr/>
                </p:nvSpPr>
                <p:spPr bwMode="auto">
                  <a:xfrm>
                    <a:off x="436" y="1902"/>
                    <a:ext cx="29" cy="34"/>
                  </a:xfrm>
                  <a:custGeom>
                    <a:avLst/>
                    <a:gdLst>
                      <a:gd name="T0" fmla="*/ 29 w 29"/>
                      <a:gd name="T1" fmla="*/ 0 h 34"/>
                      <a:gd name="T2" fmla="*/ 3 w 29"/>
                      <a:gd name="T3" fmla="*/ 20 h 34"/>
                      <a:gd name="T4" fmla="*/ 1 w 29"/>
                      <a:gd name="T5" fmla="*/ 34 h 34"/>
                      <a:gd name="T6" fmla="*/ 0 60000 65536"/>
                      <a:gd name="T7" fmla="*/ 0 60000 65536"/>
                      <a:gd name="T8" fmla="*/ 0 60000 65536"/>
                      <a:gd name="T9" fmla="*/ 0 w 29"/>
                      <a:gd name="T10" fmla="*/ 0 h 34"/>
                      <a:gd name="T11" fmla="*/ 29 w 29"/>
                      <a:gd name="T12" fmla="*/ 34 h 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" h="34">
                        <a:moveTo>
                          <a:pt x="29" y="0"/>
                        </a:moveTo>
                        <a:cubicBezTo>
                          <a:pt x="20" y="7"/>
                          <a:pt x="12" y="14"/>
                          <a:pt x="3" y="20"/>
                        </a:cubicBezTo>
                        <a:cubicBezTo>
                          <a:pt x="0" y="29"/>
                          <a:pt x="1" y="24"/>
                          <a:pt x="1" y="34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29" name="Freeform 312"/>
                  <p:cNvSpPr>
                    <a:spLocks/>
                  </p:cNvSpPr>
                  <p:nvPr/>
                </p:nvSpPr>
                <p:spPr bwMode="auto">
                  <a:xfrm>
                    <a:off x="515" y="1844"/>
                    <a:ext cx="14" cy="56"/>
                  </a:xfrm>
                  <a:custGeom>
                    <a:avLst/>
                    <a:gdLst>
                      <a:gd name="T0" fmla="*/ 14 w 14"/>
                      <a:gd name="T1" fmla="*/ 0 h 56"/>
                      <a:gd name="T2" fmla="*/ 0 w 14"/>
                      <a:gd name="T3" fmla="*/ 56 h 56"/>
                      <a:gd name="T4" fmla="*/ 0 60000 65536"/>
                      <a:gd name="T5" fmla="*/ 0 60000 65536"/>
                      <a:gd name="T6" fmla="*/ 0 w 14"/>
                      <a:gd name="T7" fmla="*/ 0 h 56"/>
                      <a:gd name="T8" fmla="*/ 14 w 14"/>
                      <a:gd name="T9" fmla="*/ 56 h 5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4" h="56">
                        <a:moveTo>
                          <a:pt x="14" y="0"/>
                        </a:moveTo>
                        <a:cubicBezTo>
                          <a:pt x="8" y="19"/>
                          <a:pt x="0" y="35"/>
                          <a:pt x="0" y="56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30" name="Freeform 313"/>
                  <p:cNvSpPr>
                    <a:spLocks/>
                  </p:cNvSpPr>
                  <p:nvPr/>
                </p:nvSpPr>
                <p:spPr bwMode="auto">
                  <a:xfrm>
                    <a:off x="523" y="1876"/>
                    <a:ext cx="16" cy="28"/>
                  </a:xfrm>
                  <a:custGeom>
                    <a:avLst/>
                    <a:gdLst>
                      <a:gd name="T0" fmla="*/ 0 w 16"/>
                      <a:gd name="T1" fmla="*/ 0 h 28"/>
                      <a:gd name="T2" fmla="*/ 16 w 16"/>
                      <a:gd name="T3" fmla="*/ 28 h 28"/>
                      <a:gd name="T4" fmla="*/ 0 60000 65536"/>
                      <a:gd name="T5" fmla="*/ 0 60000 65536"/>
                      <a:gd name="T6" fmla="*/ 0 w 16"/>
                      <a:gd name="T7" fmla="*/ 0 h 28"/>
                      <a:gd name="T8" fmla="*/ 16 w 16"/>
                      <a:gd name="T9" fmla="*/ 28 h 2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" h="28">
                        <a:moveTo>
                          <a:pt x="0" y="0"/>
                        </a:moveTo>
                        <a:cubicBezTo>
                          <a:pt x="3" y="10"/>
                          <a:pt x="9" y="21"/>
                          <a:pt x="16" y="28"/>
                        </a:cubicBezTo>
                      </a:path>
                    </a:pathLst>
                  </a:custGeom>
                  <a:noFill/>
                  <a:ln w="6350">
                    <a:solidFill>
                      <a:srgbClr val="0B731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11" name="Freeform 314"/>
                <p:cNvSpPr>
                  <a:spLocks/>
                </p:cNvSpPr>
                <p:nvPr/>
              </p:nvSpPr>
              <p:spPr bwMode="auto">
                <a:xfrm>
                  <a:off x="2068" y="1730"/>
                  <a:ext cx="34" cy="14"/>
                </a:xfrm>
                <a:custGeom>
                  <a:avLst/>
                  <a:gdLst>
                    <a:gd name="T0" fmla="*/ 34 w 34"/>
                    <a:gd name="T1" fmla="*/ 0 h 14"/>
                    <a:gd name="T2" fmla="*/ 0 w 34"/>
                    <a:gd name="T3" fmla="*/ 14 h 14"/>
                    <a:gd name="T4" fmla="*/ 0 60000 65536"/>
                    <a:gd name="T5" fmla="*/ 0 60000 65536"/>
                    <a:gd name="T6" fmla="*/ 0 w 34"/>
                    <a:gd name="T7" fmla="*/ 0 h 14"/>
                    <a:gd name="T8" fmla="*/ 34 w 34"/>
                    <a:gd name="T9" fmla="*/ 14 h 1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4" h="14">
                      <a:moveTo>
                        <a:pt x="34" y="0"/>
                      </a:moveTo>
                      <a:cubicBezTo>
                        <a:pt x="28" y="2"/>
                        <a:pt x="0" y="12"/>
                        <a:pt x="0" y="1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358" name="Freeform 315"/>
              <p:cNvSpPr>
                <a:spLocks/>
              </p:cNvSpPr>
              <p:nvPr/>
            </p:nvSpPr>
            <p:spPr bwMode="auto">
              <a:xfrm>
                <a:off x="1793" y="1770"/>
                <a:ext cx="86" cy="536"/>
              </a:xfrm>
              <a:custGeom>
                <a:avLst/>
                <a:gdLst>
                  <a:gd name="T0" fmla="*/ 57 w 86"/>
                  <a:gd name="T1" fmla="*/ 10 h 536"/>
                  <a:gd name="T2" fmla="*/ 55 w 86"/>
                  <a:gd name="T3" fmla="*/ 13 h 536"/>
                  <a:gd name="T4" fmla="*/ 53 w 86"/>
                  <a:gd name="T5" fmla="*/ 90 h 536"/>
                  <a:gd name="T6" fmla="*/ 77 w 86"/>
                  <a:gd name="T7" fmla="*/ 182 h 536"/>
                  <a:gd name="T8" fmla="*/ 1 w 86"/>
                  <a:gd name="T9" fmla="*/ 326 h 536"/>
                  <a:gd name="T10" fmla="*/ 71 w 86"/>
                  <a:gd name="T11" fmla="*/ 437 h 536"/>
                  <a:gd name="T12" fmla="*/ 77 w 86"/>
                  <a:gd name="T13" fmla="*/ 469 h 536"/>
                  <a:gd name="T14" fmla="*/ 63 w 86"/>
                  <a:gd name="T15" fmla="*/ 490 h 536"/>
                  <a:gd name="T16" fmla="*/ 61 w 86"/>
                  <a:gd name="T17" fmla="*/ 503 h 536"/>
                  <a:gd name="T18" fmla="*/ 71 w 86"/>
                  <a:gd name="T19" fmla="*/ 536 h 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536"/>
                  <a:gd name="T32" fmla="*/ 86 w 86"/>
                  <a:gd name="T33" fmla="*/ 536 h 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536">
                    <a:moveTo>
                      <a:pt x="57" y="10"/>
                    </a:moveTo>
                    <a:cubicBezTo>
                      <a:pt x="57" y="11"/>
                      <a:pt x="56" y="0"/>
                      <a:pt x="55" y="13"/>
                    </a:cubicBezTo>
                    <a:cubicBezTo>
                      <a:pt x="54" y="26"/>
                      <a:pt x="49" y="62"/>
                      <a:pt x="53" y="90"/>
                    </a:cubicBezTo>
                    <a:cubicBezTo>
                      <a:pt x="57" y="118"/>
                      <a:pt x="86" y="143"/>
                      <a:pt x="77" y="182"/>
                    </a:cubicBezTo>
                    <a:cubicBezTo>
                      <a:pt x="68" y="221"/>
                      <a:pt x="2" y="283"/>
                      <a:pt x="1" y="326"/>
                    </a:cubicBezTo>
                    <a:cubicBezTo>
                      <a:pt x="0" y="368"/>
                      <a:pt x="58" y="413"/>
                      <a:pt x="71" y="437"/>
                    </a:cubicBezTo>
                    <a:cubicBezTo>
                      <a:pt x="84" y="461"/>
                      <a:pt x="78" y="460"/>
                      <a:pt x="77" y="469"/>
                    </a:cubicBezTo>
                    <a:cubicBezTo>
                      <a:pt x="76" y="478"/>
                      <a:pt x="66" y="484"/>
                      <a:pt x="63" y="490"/>
                    </a:cubicBezTo>
                    <a:cubicBezTo>
                      <a:pt x="60" y="495"/>
                      <a:pt x="60" y="495"/>
                      <a:pt x="61" y="503"/>
                    </a:cubicBezTo>
                    <a:cubicBezTo>
                      <a:pt x="62" y="510"/>
                      <a:pt x="69" y="529"/>
                      <a:pt x="71" y="53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316"/>
              <p:cNvSpPr>
                <a:spLocks/>
              </p:cNvSpPr>
              <p:nvPr/>
            </p:nvSpPr>
            <p:spPr bwMode="auto">
              <a:xfrm>
                <a:off x="1803" y="1770"/>
                <a:ext cx="87" cy="531"/>
              </a:xfrm>
              <a:custGeom>
                <a:avLst/>
                <a:gdLst>
                  <a:gd name="T0" fmla="*/ 59 w 87"/>
                  <a:gd name="T1" fmla="*/ 12 h 531"/>
                  <a:gd name="T2" fmla="*/ 54 w 87"/>
                  <a:gd name="T3" fmla="*/ 13 h 531"/>
                  <a:gd name="T4" fmla="*/ 52 w 87"/>
                  <a:gd name="T5" fmla="*/ 90 h 531"/>
                  <a:gd name="T6" fmla="*/ 76 w 87"/>
                  <a:gd name="T7" fmla="*/ 182 h 531"/>
                  <a:gd name="T8" fmla="*/ 0 w 87"/>
                  <a:gd name="T9" fmla="*/ 325 h 531"/>
                  <a:gd name="T10" fmla="*/ 77 w 87"/>
                  <a:gd name="T11" fmla="*/ 445 h 531"/>
                  <a:gd name="T12" fmla="*/ 61 w 87"/>
                  <a:gd name="T13" fmla="*/ 496 h 531"/>
                  <a:gd name="T14" fmla="*/ 63 w 87"/>
                  <a:gd name="T15" fmla="*/ 531 h 5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7"/>
                  <a:gd name="T25" fmla="*/ 0 h 531"/>
                  <a:gd name="T26" fmla="*/ 87 w 87"/>
                  <a:gd name="T27" fmla="*/ 531 h 5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7" h="531">
                    <a:moveTo>
                      <a:pt x="59" y="12"/>
                    </a:moveTo>
                    <a:cubicBezTo>
                      <a:pt x="58" y="12"/>
                      <a:pt x="55" y="0"/>
                      <a:pt x="54" y="13"/>
                    </a:cubicBezTo>
                    <a:cubicBezTo>
                      <a:pt x="53" y="26"/>
                      <a:pt x="48" y="62"/>
                      <a:pt x="52" y="90"/>
                    </a:cubicBezTo>
                    <a:cubicBezTo>
                      <a:pt x="56" y="117"/>
                      <a:pt x="85" y="143"/>
                      <a:pt x="76" y="182"/>
                    </a:cubicBezTo>
                    <a:cubicBezTo>
                      <a:pt x="67" y="221"/>
                      <a:pt x="0" y="282"/>
                      <a:pt x="0" y="325"/>
                    </a:cubicBezTo>
                    <a:cubicBezTo>
                      <a:pt x="0" y="369"/>
                      <a:pt x="67" y="416"/>
                      <a:pt x="77" y="445"/>
                    </a:cubicBezTo>
                    <a:cubicBezTo>
                      <a:pt x="87" y="474"/>
                      <a:pt x="63" y="482"/>
                      <a:pt x="61" y="496"/>
                    </a:cubicBezTo>
                    <a:cubicBezTo>
                      <a:pt x="59" y="510"/>
                      <a:pt x="63" y="524"/>
                      <a:pt x="63" y="53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60" name="Group 317"/>
              <p:cNvGrpSpPr>
                <a:grpSpLocks/>
              </p:cNvGrpSpPr>
              <p:nvPr/>
            </p:nvGrpSpPr>
            <p:grpSpPr bwMode="auto">
              <a:xfrm rot="-1593903">
                <a:off x="1724" y="2147"/>
                <a:ext cx="100" cy="67"/>
                <a:chOff x="3122" y="2426"/>
                <a:chExt cx="100" cy="84"/>
              </a:xfrm>
            </p:grpSpPr>
            <p:sp>
              <p:nvSpPr>
                <p:cNvPr id="14407" name="Freeform 318"/>
                <p:cNvSpPr>
                  <a:spLocks/>
                </p:cNvSpPr>
                <p:nvPr/>
              </p:nvSpPr>
              <p:spPr bwMode="auto">
                <a:xfrm>
                  <a:off x="3152" y="2426"/>
                  <a:ext cx="70" cy="66"/>
                </a:xfrm>
                <a:custGeom>
                  <a:avLst/>
                  <a:gdLst>
                    <a:gd name="T0" fmla="*/ 70 w 70"/>
                    <a:gd name="T1" fmla="*/ 0 h 66"/>
                    <a:gd name="T2" fmla="*/ 26 w 70"/>
                    <a:gd name="T3" fmla="*/ 26 h 66"/>
                    <a:gd name="T4" fmla="*/ 10 w 70"/>
                    <a:gd name="T5" fmla="*/ 54 h 66"/>
                    <a:gd name="T6" fmla="*/ 0 w 70"/>
                    <a:gd name="T7" fmla="*/ 66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0"/>
                    <a:gd name="T13" fmla="*/ 0 h 66"/>
                    <a:gd name="T14" fmla="*/ 70 w 7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0" h="66">
                      <a:moveTo>
                        <a:pt x="70" y="0"/>
                      </a:moveTo>
                      <a:cubicBezTo>
                        <a:pt x="56" y="10"/>
                        <a:pt x="40" y="16"/>
                        <a:pt x="26" y="26"/>
                      </a:cubicBezTo>
                      <a:cubicBezTo>
                        <a:pt x="22" y="37"/>
                        <a:pt x="19" y="47"/>
                        <a:pt x="10" y="54"/>
                      </a:cubicBezTo>
                      <a:cubicBezTo>
                        <a:pt x="6" y="57"/>
                        <a:pt x="0" y="66"/>
                        <a:pt x="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8" name="Freeform 319"/>
                <p:cNvSpPr>
                  <a:spLocks/>
                </p:cNvSpPr>
                <p:nvPr/>
              </p:nvSpPr>
              <p:spPr bwMode="auto">
                <a:xfrm>
                  <a:off x="3168" y="2470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9" name="Freeform 320"/>
                <p:cNvSpPr>
                  <a:spLocks/>
                </p:cNvSpPr>
                <p:nvPr/>
              </p:nvSpPr>
              <p:spPr bwMode="auto">
                <a:xfrm rot="-6101646">
                  <a:off x="3139" y="2463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61" name="Group 321"/>
              <p:cNvGrpSpPr>
                <a:grpSpLocks/>
              </p:cNvGrpSpPr>
              <p:nvPr/>
            </p:nvGrpSpPr>
            <p:grpSpPr bwMode="auto">
              <a:xfrm rot="-1486509">
                <a:off x="1791" y="2163"/>
                <a:ext cx="52" cy="67"/>
                <a:chOff x="3122" y="2426"/>
                <a:chExt cx="100" cy="84"/>
              </a:xfrm>
            </p:grpSpPr>
            <p:sp>
              <p:nvSpPr>
                <p:cNvPr id="14404" name="Freeform 322"/>
                <p:cNvSpPr>
                  <a:spLocks/>
                </p:cNvSpPr>
                <p:nvPr/>
              </p:nvSpPr>
              <p:spPr bwMode="auto">
                <a:xfrm>
                  <a:off x="3152" y="2426"/>
                  <a:ext cx="70" cy="66"/>
                </a:xfrm>
                <a:custGeom>
                  <a:avLst/>
                  <a:gdLst>
                    <a:gd name="T0" fmla="*/ 70 w 70"/>
                    <a:gd name="T1" fmla="*/ 0 h 66"/>
                    <a:gd name="T2" fmla="*/ 26 w 70"/>
                    <a:gd name="T3" fmla="*/ 26 h 66"/>
                    <a:gd name="T4" fmla="*/ 10 w 70"/>
                    <a:gd name="T5" fmla="*/ 54 h 66"/>
                    <a:gd name="T6" fmla="*/ 0 w 70"/>
                    <a:gd name="T7" fmla="*/ 66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0"/>
                    <a:gd name="T13" fmla="*/ 0 h 66"/>
                    <a:gd name="T14" fmla="*/ 70 w 7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0" h="66">
                      <a:moveTo>
                        <a:pt x="70" y="0"/>
                      </a:moveTo>
                      <a:cubicBezTo>
                        <a:pt x="56" y="10"/>
                        <a:pt x="40" y="16"/>
                        <a:pt x="26" y="26"/>
                      </a:cubicBezTo>
                      <a:cubicBezTo>
                        <a:pt x="22" y="37"/>
                        <a:pt x="19" y="47"/>
                        <a:pt x="10" y="54"/>
                      </a:cubicBezTo>
                      <a:cubicBezTo>
                        <a:pt x="6" y="57"/>
                        <a:pt x="0" y="66"/>
                        <a:pt x="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5" name="Freeform 323"/>
                <p:cNvSpPr>
                  <a:spLocks/>
                </p:cNvSpPr>
                <p:nvPr/>
              </p:nvSpPr>
              <p:spPr bwMode="auto">
                <a:xfrm>
                  <a:off x="3168" y="2470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6" name="Freeform 324"/>
                <p:cNvSpPr>
                  <a:spLocks/>
                </p:cNvSpPr>
                <p:nvPr/>
              </p:nvSpPr>
              <p:spPr bwMode="auto">
                <a:xfrm rot="-6101646">
                  <a:off x="3139" y="2463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62" name="Group 325"/>
              <p:cNvGrpSpPr>
                <a:grpSpLocks/>
              </p:cNvGrpSpPr>
              <p:nvPr/>
            </p:nvGrpSpPr>
            <p:grpSpPr bwMode="auto">
              <a:xfrm rot="-1067537">
                <a:off x="1819" y="2216"/>
                <a:ext cx="51" cy="48"/>
                <a:chOff x="3122" y="2426"/>
                <a:chExt cx="100" cy="84"/>
              </a:xfrm>
            </p:grpSpPr>
            <p:sp>
              <p:nvSpPr>
                <p:cNvPr id="14401" name="Freeform 326"/>
                <p:cNvSpPr>
                  <a:spLocks/>
                </p:cNvSpPr>
                <p:nvPr/>
              </p:nvSpPr>
              <p:spPr bwMode="auto">
                <a:xfrm>
                  <a:off x="3152" y="2426"/>
                  <a:ext cx="70" cy="66"/>
                </a:xfrm>
                <a:custGeom>
                  <a:avLst/>
                  <a:gdLst>
                    <a:gd name="T0" fmla="*/ 70 w 70"/>
                    <a:gd name="T1" fmla="*/ 0 h 66"/>
                    <a:gd name="T2" fmla="*/ 26 w 70"/>
                    <a:gd name="T3" fmla="*/ 26 h 66"/>
                    <a:gd name="T4" fmla="*/ 10 w 70"/>
                    <a:gd name="T5" fmla="*/ 54 h 66"/>
                    <a:gd name="T6" fmla="*/ 0 w 70"/>
                    <a:gd name="T7" fmla="*/ 66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0"/>
                    <a:gd name="T13" fmla="*/ 0 h 66"/>
                    <a:gd name="T14" fmla="*/ 70 w 7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0" h="66">
                      <a:moveTo>
                        <a:pt x="70" y="0"/>
                      </a:moveTo>
                      <a:cubicBezTo>
                        <a:pt x="56" y="10"/>
                        <a:pt x="40" y="16"/>
                        <a:pt x="26" y="26"/>
                      </a:cubicBezTo>
                      <a:cubicBezTo>
                        <a:pt x="22" y="37"/>
                        <a:pt x="19" y="47"/>
                        <a:pt x="10" y="54"/>
                      </a:cubicBezTo>
                      <a:cubicBezTo>
                        <a:pt x="6" y="57"/>
                        <a:pt x="0" y="66"/>
                        <a:pt x="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2" name="Freeform 327"/>
                <p:cNvSpPr>
                  <a:spLocks/>
                </p:cNvSpPr>
                <p:nvPr/>
              </p:nvSpPr>
              <p:spPr bwMode="auto">
                <a:xfrm>
                  <a:off x="3168" y="2470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3" name="Freeform 328"/>
                <p:cNvSpPr>
                  <a:spLocks/>
                </p:cNvSpPr>
                <p:nvPr/>
              </p:nvSpPr>
              <p:spPr bwMode="auto">
                <a:xfrm rot="-6101646">
                  <a:off x="3139" y="2463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63" name="Group 329"/>
              <p:cNvGrpSpPr>
                <a:grpSpLocks/>
              </p:cNvGrpSpPr>
              <p:nvPr/>
            </p:nvGrpSpPr>
            <p:grpSpPr bwMode="auto">
              <a:xfrm rot="-946845">
                <a:off x="1718" y="2072"/>
                <a:ext cx="100" cy="67"/>
                <a:chOff x="3122" y="2426"/>
                <a:chExt cx="100" cy="84"/>
              </a:xfrm>
            </p:grpSpPr>
            <p:sp>
              <p:nvSpPr>
                <p:cNvPr id="14398" name="Freeform 330"/>
                <p:cNvSpPr>
                  <a:spLocks/>
                </p:cNvSpPr>
                <p:nvPr/>
              </p:nvSpPr>
              <p:spPr bwMode="auto">
                <a:xfrm>
                  <a:off x="3152" y="2426"/>
                  <a:ext cx="70" cy="66"/>
                </a:xfrm>
                <a:custGeom>
                  <a:avLst/>
                  <a:gdLst>
                    <a:gd name="T0" fmla="*/ 70 w 70"/>
                    <a:gd name="T1" fmla="*/ 0 h 66"/>
                    <a:gd name="T2" fmla="*/ 26 w 70"/>
                    <a:gd name="T3" fmla="*/ 26 h 66"/>
                    <a:gd name="T4" fmla="*/ 10 w 70"/>
                    <a:gd name="T5" fmla="*/ 54 h 66"/>
                    <a:gd name="T6" fmla="*/ 0 w 70"/>
                    <a:gd name="T7" fmla="*/ 66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0"/>
                    <a:gd name="T13" fmla="*/ 0 h 66"/>
                    <a:gd name="T14" fmla="*/ 70 w 7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0" h="66">
                      <a:moveTo>
                        <a:pt x="70" y="0"/>
                      </a:moveTo>
                      <a:cubicBezTo>
                        <a:pt x="56" y="10"/>
                        <a:pt x="40" y="16"/>
                        <a:pt x="26" y="26"/>
                      </a:cubicBezTo>
                      <a:cubicBezTo>
                        <a:pt x="22" y="37"/>
                        <a:pt x="19" y="47"/>
                        <a:pt x="10" y="54"/>
                      </a:cubicBezTo>
                      <a:cubicBezTo>
                        <a:pt x="6" y="57"/>
                        <a:pt x="0" y="66"/>
                        <a:pt x="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9" name="Freeform 331"/>
                <p:cNvSpPr>
                  <a:spLocks/>
                </p:cNvSpPr>
                <p:nvPr/>
              </p:nvSpPr>
              <p:spPr bwMode="auto">
                <a:xfrm>
                  <a:off x="3168" y="2470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0" name="Freeform 332"/>
                <p:cNvSpPr>
                  <a:spLocks/>
                </p:cNvSpPr>
                <p:nvPr/>
              </p:nvSpPr>
              <p:spPr bwMode="auto">
                <a:xfrm rot="-6101646">
                  <a:off x="3139" y="2463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64" name="Group 333"/>
              <p:cNvGrpSpPr>
                <a:grpSpLocks/>
              </p:cNvGrpSpPr>
              <p:nvPr/>
            </p:nvGrpSpPr>
            <p:grpSpPr bwMode="auto">
              <a:xfrm rot="-5189442">
                <a:off x="1810" y="2068"/>
                <a:ext cx="80" cy="84"/>
                <a:chOff x="3122" y="2426"/>
                <a:chExt cx="100" cy="84"/>
              </a:xfrm>
            </p:grpSpPr>
            <p:sp>
              <p:nvSpPr>
                <p:cNvPr id="14395" name="Freeform 334"/>
                <p:cNvSpPr>
                  <a:spLocks/>
                </p:cNvSpPr>
                <p:nvPr/>
              </p:nvSpPr>
              <p:spPr bwMode="auto">
                <a:xfrm>
                  <a:off x="3152" y="2426"/>
                  <a:ext cx="70" cy="66"/>
                </a:xfrm>
                <a:custGeom>
                  <a:avLst/>
                  <a:gdLst>
                    <a:gd name="T0" fmla="*/ 70 w 70"/>
                    <a:gd name="T1" fmla="*/ 0 h 66"/>
                    <a:gd name="T2" fmla="*/ 26 w 70"/>
                    <a:gd name="T3" fmla="*/ 26 h 66"/>
                    <a:gd name="T4" fmla="*/ 10 w 70"/>
                    <a:gd name="T5" fmla="*/ 54 h 66"/>
                    <a:gd name="T6" fmla="*/ 0 w 70"/>
                    <a:gd name="T7" fmla="*/ 66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0"/>
                    <a:gd name="T13" fmla="*/ 0 h 66"/>
                    <a:gd name="T14" fmla="*/ 70 w 7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0" h="66">
                      <a:moveTo>
                        <a:pt x="70" y="0"/>
                      </a:moveTo>
                      <a:cubicBezTo>
                        <a:pt x="56" y="10"/>
                        <a:pt x="40" y="16"/>
                        <a:pt x="26" y="26"/>
                      </a:cubicBezTo>
                      <a:cubicBezTo>
                        <a:pt x="22" y="37"/>
                        <a:pt x="19" y="47"/>
                        <a:pt x="10" y="54"/>
                      </a:cubicBezTo>
                      <a:cubicBezTo>
                        <a:pt x="6" y="57"/>
                        <a:pt x="0" y="66"/>
                        <a:pt x="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6" name="Freeform 335"/>
                <p:cNvSpPr>
                  <a:spLocks/>
                </p:cNvSpPr>
                <p:nvPr/>
              </p:nvSpPr>
              <p:spPr bwMode="auto">
                <a:xfrm>
                  <a:off x="3168" y="2470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7" name="Freeform 336"/>
                <p:cNvSpPr>
                  <a:spLocks/>
                </p:cNvSpPr>
                <p:nvPr/>
              </p:nvSpPr>
              <p:spPr bwMode="auto">
                <a:xfrm rot="-6101646">
                  <a:off x="3139" y="2463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65" name="Group 337"/>
              <p:cNvGrpSpPr>
                <a:grpSpLocks/>
              </p:cNvGrpSpPr>
              <p:nvPr/>
            </p:nvGrpSpPr>
            <p:grpSpPr bwMode="auto">
              <a:xfrm rot="-6893024">
                <a:off x="1848" y="2126"/>
                <a:ext cx="79" cy="84"/>
                <a:chOff x="3122" y="2426"/>
                <a:chExt cx="100" cy="84"/>
              </a:xfrm>
            </p:grpSpPr>
            <p:sp>
              <p:nvSpPr>
                <p:cNvPr id="14392" name="Freeform 338"/>
                <p:cNvSpPr>
                  <a:spLocks/>
                </p:cNvSpPr>
                <p:nvPr/>
              </p:nvSpPr>
              <p:spPr bwMode="auto">
                <a:xfrm>
                  <a:off x="3152" y="2426"/>
                  <a:ext cx="70" cy="66"/>
                </a:xfrm>
                <a:custGeom>
                  <a:avLst/>
                  <a:gdLst>
                    <a:gd name="T0" fmla="*/ 70 w 70"/>
                    <a:gd name="T1" fmla="*/ 0 h 66"/>
                    <a:gd name="T2" fmla="*/ 26 w 70"/>
                    <a:gd name="T3" fmla="*/ 26 h 66"/>
                    <a:gd name="T4" fmla="*/ 10 w 70"/>
                    <a:gd name="T5" fmla="*/ 54 h 66"/>
                    <a:gd name="T6" fmla="*/ 0 w 70"/>
                    <a:gd name="T7" fmla="*/ 66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0"/>
                    <a:gd name="T13" fmla="*/ 0 h 66"/>
                    <a:gd name="T14" fmla="*/ 70 w 7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0" h="66">
                      <a:moveTo>
                        <a:pt x="70" y="0"/>
                      </a:moveTo>
                      <a:cubicBezTo>
                        <a:pt x="56" y="10"/>
                        <a:pt x="40" y="16"/>
                        <a:pt x="26" y="26"/>
                      </a:cubicBezTo>
                      <a:cubicBezTo>
                        <a:pt x="22" y="37"/>
                        <a:pt x="19" y="47"/>
                        <a:pt x="10" y="54"/>
                      </a:cubicBezTo>
                      <a:cubicBezTo>
                        <a:pt x="6" y="57"/>
                        <a:pt x="0" y="66"/>
                        <a:pt x="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3" name="Freeform 339"/>
                <p:cNvSpPr>
                  <a:spLocks/>
                </p:cNvSpPr>
                <p:nvPr/>
              </p:nvSpPr>
              <p:spPr bwMode="auto">
                <a:xfrm>
                  <a:off x="3168" y="2470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4" name="Freeform 340"/>
                <p:cNvSpPr>
                  <a:spLocks/>
                </p:cNvSpPr>
                <p:nvPr/>
              </p:nvSpPr>
              <p:spPr bwMode="auto">
                <a:xfrm rot="-6101646">
                  <a:off x="3139" y="2463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66" name="Group 341"/>
              <p:cNvGrpSpPr>
                <a:grpSpLocks/>
              </p:cNvGrpSpPr>
              <p:nvPr/>
            </p:nvGrpSpPr>
            <p:grpSpPr bwMode="auto">
              <a:xfrm rot="1067537" flipH="1">
                <a:off x="1872" y="2225"/>
                <a:ext cx="51" cy="48"/>
                <a:chOff x="3122" y="2426"/>
                <a:chExt cx="100" cy="84"/>
              </a:xfrm>
            </p:grpSpPr>
            <p:sp>
              <p:nvSpPr>
                <p:cNvPr id="14389" name="Freeform 342"/>
                <p:cNvSpPr>
                  <a:spLocks/>
                </p:cNvSpPr>
                <p:nvPr/>
              </p:nvSpPr>
              <p:spPr bwMode="auto">
                <a:xfrm>
                  <a:off x="3152" y="2426"/>
                  <a:ext cx="70" cy="66"/>
                </a:xfrm>
                <a:custGeom>
                  <a:avLst/>
                  <a:gdLst>
                    <a:gd name="T0" fmla="*/ 70 w 70"/>
                    <a:gd name="T1" fmla="*/ 0 h 66"/>
                    <a:gd name="T2" fmla="*/ 26 w 70"/>
                    <a:gd name="T3" fmla="*/ 26 h 66"/>
                    <a:gd name="T4" fmla="*/ 10 w 70"/>
                    <a:gd name="T5" fmla="*/ 54 h 66"/>
                    <a:gd name="T6" fmla="*/ 0 w 70"/>
                    <a:gd name="T7" fmla="*/ 66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0"/>
                    <a:gd name="T13" fmla="*/ 0 h 66"/>
                    <a:gd name="T14" fmla="*/ 70 w 7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0" h="66">
                      <a:moveTo>
                        <a:pt x="70" y="0"/>
                      </a:moveTo>
                      <a:cubicBezTo>
                        <a:pt x="56" y="10"/>
                        <a:pt x="40" y="16"/>
                        <a:pt x="26" y="26"/>
                      </a:cubicBezTo>
                      <a:cubicBezTo>
                        <a:pt x="22" y="37"/>
                        <a:pt x="19" y="47"/>
                        <a:pt x="10" y="54"/>
                      </a:cubicBezTo>
                      <a:cubicBezTo>
                        <a:pt x="6" y="57"/>
                        <a:pt x="0" y="66"/>
                        <a:pt x="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0" name="Freeform 343"/>
                <p:cNvSpPr>
                  <a:spLocks/>
                </p:cNvSpPr>
                <p:nvPr/>
              </p:nvSpPr>
              <p:spPr bwMode="auto">
                <a:xfrm>
                  <a:off x="3168" y="2470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1" name="Freeform 344"/>
                <p:cNvSpPr>
                  <a:spLocks/>
                </p:cNvSpPr>
                <p:nvPr/>
              </p:nvSpPr>
              <p:spPr bwMode="auto">
                <a:xfrm rot="-6101646">
                  <a:off x="3139" y="2463"/>
                  <a:ext cx="6" cy="40"/>
                </a:xfrm>
                <a:custGeom>
                  <a:avLst/>
                  <a:gdLst>
                    <a:gd name="T0" fmla="*/ 0 w 6"/>
                    <a:gd name="T1" fmla="*/ 0 h 40"/>
                    <a:gd name="T2" fmla="*/ 6 w 6"/>
                    <a:gd name="T3" fmla="*/ 22 h 40"/>
                    <a:gd name="T4" fmla="*/ 4 w 6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0"/>
                    <a:gd name="T11" fmla="*/ 6 w 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0">
                      <a:moveTo>
                        <a:pt x="0" y="0"/>
                      </a:moveTo>
                      <a:cubicBezTo>
                        <a:pt x="5" y="18"/>
                        <a:pt x="2" y="11"/>
                        <a:pt x="6" y="22"/>
                      </a:cubicBezTo>
                      <a:cubicBezTo>
                        <a:pt x="3" y="32"/>
                        <a:pt x="4" y="26"/>
                        <a:pt x="4" y="4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367" name="Freeform 345"/>
              <p:cNvSpPr>
                <a:spLocks/>
              </p:cNvSpPr>
              <p:nvPr/>
            </p:nvSpPr>
            <p:spPr bwMode="auto">
              <a:xfrm>
                <a:off x="1736" y="2085"/>
                <a:ext cx="36" cy="15"/>
              </a:xfrm>
              <a:custGeom>
                <a:avLst/>
                <a:gdLst>
                  <a:gd name="T0" fmla="*/ 36 w 36"/>
                  <a:gd name="T1" fmla="*/ 0 h 20"/>
                  <a:gd name="T2" fmla="*/ 14 w 36"/>
                  <a:gd name="T3" fmla="*/ 2 h 20"/>
                  <a:gd name="T4" fmla="*/ 0 w 36"/>
                  <a:gd name="T5" fmla="*/ 2 h 20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20"/>
                  <a:gd name="T11" fmla="*/ 36 w 36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20">
                    <a:moveTo>
                      <a:pt x="36" y="0"/>
                    </a:moveTo>
                    <a:cubicBezTo>
                      <a:pt x="27" y="2"/>
                      <a:pt x="22" y="3"/>
                      <a:pt x="14" y="8"/>
                    </a:cubicBezTo>
                    <a:cubicBezTo>
                      <a:pt x="9" y="15"/>
                      <a:pt x="6" y="14"/>
                      <a:pt x="0" y="2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Freeform 346"/>
              <p:cNvSpPr>
                <a:spLocks/>
              </p:cNvSpPr>
              <p:nvPr/>
            </p:nvSpPr>
            <p:spPr bwMode="auto">
              <a:xfrm>
                <a:off x="1824" y="2081"/>
                <a:ext cx="30" cy="15"/>
              </a:xfrm>
              <a:custGeom>
                <a:avLst/>
                <a:gdLst>
                  <a:gd name="T0" fmla="*/ 0 w 30"/>
                  <a:gd name="T1" fmla="*/ 0 h 18"/>
                  <a:gd name="T2" fmla="*/ 30 w 30"/>
                  <a:gd name="T3" fmla="*/ 3 h 18"/>
                  <a:gd name="T4" fmla="*/ 0 60000 65536"/>
                  <a:gd name="T5" fmla="*/ 0 60000 65536"/>
                  <a:gd name="T6" fmla="*/ 0 w 30"/>
                  <a:gd name="T7" fmla="*/ 0 h 18"/>
                  <a:gd name="T8" fmla="*/ 30 w 30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18">
                    <a:moveTo>
                      <a:pt x="0" y="0"/>
                    </a:moveTo>
                    <a:cubicBezTo>
                      <a:pt x="9" y="6"/>
                      <a:pt x="19" y="18"/>
                      <a:pt x="30" y="18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347"/>
              <p:cNvSpPr>
                <a:spLocks/>
              </p:cNvSpPr>
              <p:nvPr/>
            </p:nvSpPr>
            <p:spPr bwMode="auto">
              <a:xfrm>
                <a:off x="1758" y="1044"/>
                <a:ext cx="170" cy="732"/>
              </a:xfrm>
              <a:custGeom>
                <a:avLst/>
                <a:gdLst>
                  <a:gd name="T0" fmla="*/ 0 w 170"/>
                  <a:gd name="T1" fmla="*/ 0 h 732"/>
                  <a:gd name="T2" fmla="*/ 106 w 170"/>
                  <a:gd name="T3" fmla="*/ 78 h 732"/>
                  <a:gd name="T4" fmla="*/ 168 w 170"/>
                  <a:gd name="T5" fmla="*/ 201 h 732"/>
                  <a:gd name="T6" fmla="*/ 96 w 170"/>
                  <a:gd name="T7" fmla="*/ 371 h 732"/>
                  <a:gd name="T8" fmla="*/ 68 w 170"/>
                  <a:gd name="T9" fmla="*/ 485 h 732"/>
                  <a:gd name="T10" fmla="*/ 110 w 170"/>
                  <a:gd name="T11" fmla="*/ 646 h 732"/>
                  <a:gd name="T12" fmla="*/ 102 w 170"/>
                  <a:gd name="T13" fmla="*/ 732 h 7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732"/>
                  <a:gd name="T23" fmla="*/ 170 w 170"/>
                  <a:gd name="T24" fmla="*/ 732 h 7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732">
                    <a:moveTo>
                      <a:pt x="0" y="0"/>
                    </a:moveTo>
                    <a:cubicBezTo>
                      <a:pt x="17" y="13"/>
                      <a:pt x="78" y="44"/>
                      <a:pt x="106" y="78"/>
                    </a:cubicBezTo>
                    <a:cubicBezTo>
                      <a:pt x="134" y="112"/>
                      <a:pt x="170" y="152"/>
                      <a:pt x="168" y="201"/>
                    </a:cubicBezTo>
                    <a:cubicBezTo>
                      <a:pt x="166" y="250"/>
                      <a:pt x="113" y="324"/>
                      <a:pt x="96" y="371"/>
                    </a:cubicBezTo>
                    <a:cubicBezTo>
                      <a:pt x="79" y="419"/>
                      <a:pt x="66" y="438"/>
                      <a:pt x="68" y="485"/>
                    </a:cubicBezTo>
                    <a:cubicBezTo>
                      <a:pt x="70" y="530"/>
                      <a:pt x="104" y="605"/>
                      <a:pt x="110" y="646"/>
                    </a:cubicBezTo>
                    <a:cubicBezTo>
                      <a:pt x="116" y="687"/>
                      <a:pt x="104" y="715"/>
                      <a:pt x="102" y="7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Freeform 348"/>
              <p:cNvSpPr>
                <a:spLocks/>
              </p:cNvSpPr>
              <p:nvPr/>
            </p:nvSpPr>
            <p:spPr bwMode="auto">
              <a:xfrm>
                <a:off x="1752" y="1050"/>
                <a:ext cx="167" cy="726"/>
              </a:xfrm>
              <a:custGeom>
                <a:avLst/>
                <a:gdLst>
                  <a:gd name="T0" fmla="*/ 0 w 167"/>
                  <a:gd name="T1" fmla="*/ 0 h 726"/>
                  <a:gd name="T2" fmla="*/ 108 w 167"/>
                  <a:gd name="T3" fmla="*/ 86 h 726"/>
                  <a:gd name="T4" fmla="*/ 164 w 167"/>
                  <a:gd name="T5" fmla="*/ 195 h 726"/>
                  <a:gd name="T6" fmla="*/ 92 w 167"/>
                  <a:gd name="T7" fmla="*/ 365 h 726"/>
                  <a:gd name="T8" fmla="*/ 64 w 167"/>
                  <a:gd name="T9" fmla="*/ 479 h 726"/>
                  <a:gd name="T10" fmla="*/ 106 w 167"/>
                  <a:gd name="T11" fmla="*/ 640 h 726"/>
                  <a:gd name="T12" fmla="*/ 98 w 167"/>
                  <a:gd name="T13" fmla="*/ 726 h 7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726"/>
                  <a:gd name="T23" fmla="*/ 167 w 167"/>
                  <a:gd name="T24" fmla="*/ 726 h 7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726">
                    <a:moveTo>
                      <a:pt x="0" y="0"/>
                    </a:moveTo>
                    <a:cubicBezTo>
                      <a:pt x="18" y="14"/>
                      <a:pt x="81" y="54"/>
                      <a:pt x="108" y="86"/>
                    </a:cubicBezTo>
                    <a:cubicBezTo>
                      <a:pt x="135" y="118"/>
                      <a:pt x="167" y="149"/>
                      <a:pt x="164" y="195"/>
                    </a:cubicBezTo>
                    <a:cubicBezTo>
                      <a:pt x="161" y="241"/>
                      <a:pt x="109" y="318"/>
                      <a:pt x="92" y="365"/>
                    </a:cubicBezTo>
                    <a:cubicBezTo>
                      <a:pt x="75" y="413"/>
                      <a:pt x="62" y="432"/>
                      <a:pt x="64" y="479"/>
                    </a:cubicBezTo>
                    <a:cubicBezTo>
                      <a:pt x="66" y="524"/>
                      <a:pt x="100" y="599"/>
                      <a:pt x="106" y="640"/>
                    </a:cubicBezTo>
                    <a:cubicBezTo>
                      <a:pt x="112" y="681"/>
                      <a:pt x="100" y="709"/>
                      <a:pt x="98" y="7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71" name="Group 349"/>
              <p:cNvGrpSpPr>
                <a:grpSpLocks/>
              </p:cNvGrpSpPr>
              <p:nvPr/>
            </p:nvGrpSpPr>
            <p:grpSpPr bwMode="auto">
              <a:xfrm rot="-2484492">
                <a:off x="1892" y="1036"/>
                <a:ext cx="126" cy="165"/>
                <a:chOff x="1920" y="1248"/>
                <a:chExt cx="126" cy="165"/>
              </a:xfrm>
            </p:grpSpPr>
            <p:grpSp>
              <p:nvGrpSpPr>
                <p:cNvPr id="14385" name="Group 350"/>
                <p:cNvGrpSpPr>
                  <a:grpSpLocks/>
                </p:cNvGrpSpPr>
                <p:nvPr/>
              </p:nvGrpSpPr>
              <p:grpSpPr bwMode="auto">
                <a:xfrm rot="1656167">
                  <a:off x="1920" y="1248"/>
                  <a:ext cx="95" cy="165"/>
                  <a:chOff x="2069" y="1191"/>
                  <a:chExt cx="95" cy="165"/>
                </a:xfrm>
              </p:grpSpPr>
              <p:sp>
                <p:nvSpPr>
                  <p:cNvPr id="14387" name="Freeform 351"/>
                  <p:cNvSpPr>
                    <a:spLocks/>
                  </p:cNvSpPr>
                  <p:nvPr/>
                </p:nvSpPr>
                <p:spPr bwMode="auto">
                  <a:xfrm>
                    <a:off x="2075" y="1195"/>
                    <a:ext cx="89" cy="161"/>
                  </a:xfrm>
                  <a:custGeom>
                    <a:avLst/>
                    <a:gdLst>
                      <a:gd name="T0" fmla="*/ 3 w 89"/>
                      <a:gd name="T1" fmla="*/ 141 h 162"/>
                      <a:gd name="T2" fmla="*/ 11 w 89"/>
                      <a:gd name="T3" fmla="*/ 109 h 162"/>
                      <a:gd name="T4" fmla="*/ 69 w 89"/>
                      <a:gd name="T5" fmla="*/ 81 h 162"/>
                      <a:gd name="T6" fmla="*/ 89 w 89"/>
                      <a:gd name="T7" fmla="*/ 0 h 16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9"/>
                      <a:gd name="T13" fmla="*/ 0 h 162"/>
                      <a:gd name="T14" fmla="*/ 89 w 89"/>
                      <a:gd name="T15" fmla="*/ 162 h 16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9" h="162">
                        <a:moveTo>
                          <a:pt x="3" y="162"/>
                        </a:moveTo>
                        <a:cubicBezTo>
                          <a:pt x="4" y="157"/>
                          <a:pt x="0" y="143"/>
                          <a:pt x="11" y="130"/>
                        </a:cubicBezTo>
                        <a:cubicBezTo>
                          <a:pt x="22" y="117"/>
                          <a:pt x="56" y="106"/>
                          <a:pt x="69" y="84"/>
                        </a:cubicBezTo>
                        <a:cubicBezTo>
                          <a:pt x="82" y="62"/>
                          <a:pt x="85" y="17"/>
                          <a:pt x="89" y="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8" name="Freeform 352"/>
                  <p:cNvSpPr>
                    <a:spLocks/>
                  </p:cNvSpPr>
                  <p:nvPr/>
                </p:nvSpPr>
                <p:spPr bwMode="auto">
                  <a:xfrm>
                    <a:off x="2069" y="1191"/>
                    <a:ext cx="87" cy="151"/>
                  </a:xfrm>
                  <a:custGeom>
                    <a:avLst/>
                    <a:gdLst>
                      <a:gd name="T0" fmla="*/ 7 w 87"/>
                      <a:gd name="T1" fmla="*/ 2 h 200"/>
                      <a:gd name="T2" fmla="*/ 7 w 87"/>
                      <a:gd name="T3" fmla="*/ 2 h 200"/>
                      <a:gd name="T4" fmla="*/ 51 w 87"/>
                      <a:gd name="T5" fmla="*/ 2 h 200"/>
                      <a:gd name="T6" fmla="*/ 75 w 87"/>
                      <a:gd name="T7" fmla="*/ 2 h 200"/>
                      <a:gd name="T8" fmla="*/ 87 w 87"/>
                      <a:gd name="T9" fmla="*/ 0 h 2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7"/>
                      <a:gd name="T16" fmla="*/ 0 h 200"/>
                      <a:gd name="T17" fmla="*/ 87 w 87"/>
                      <a:gd name="T18" fmla="*/ 200 h 2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7" h="200">
                        <a:moveTo>
                          <a:pt x="7" y="200"/>
                        </a:moveTo>
                        <a:cubicBezTo>
                          <a:pt x="7" y="195"/>
                          <a:pt x="0" y="181"/>
                          <a:pt x="7" y="170"/>
                        </a:cubicBezTo>
                        <a:cubicBezTo>
                          <a:pt x="14" y="159"/>
                          <a:pt x="40" y="149"/>
                          <a:pt x="51" y="136"/>
                        </a:cubicBezTo>
                        <a:cubicBezTo>
                          <a:pt x="62" y="123"/>
                          <a:pt x="69" y="117"/>
                          <a:pt x="75" y="94"/>
                        </a:cubicBezTo>
                        <a:cubicBezTo>
                          <a:pt x="81" y="71"/>
                          <a:pt x="85" y="20"/>
                          <a:pt x="87" y="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386" name="Oval 353"/>
                <p:cNvSpPr>
                  <a:spLocks noChangeArrowheads="1"/>
                </p:cNvSpPr>
                <p:nvPr/>
              </p:nvSpPr>
              <p:spPr bwMode="auto">
                <a:xfrm>
                  <a:off x="2034" y="1274"/>
                  <a:ext cx="12" cy="1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latin typeface="VNI-Times" pitchFamily="2" charset="0"/>
                  </a:endParaRPr>
                </a:p>
              </p:txBody>
            </p:sp>
          </p:grpSp>
          <p:sp>
            <p:nvSpPr>
              <p:cNvPr id="14372" name="Freeform 354"/>
              <p:cNvSpPr>
                <a:spLocks/>
              </p:cNvSpPr>
              <p:nvPr/>
            </p:nvSpPr>
            <p:spPr bwMode="auto">
              <a:xfrm>
                <a:off x="1860" y="1974"/>
                <a:ext cx="39" cy="105"/>
              </a:xfrm>
              <a:custGeom>
                <a:avLst/>
                <a:gdLst>
                  <a:gd name="T0" fmla="*/ 9 w 39"/>
                  <a:gd name="T1" fmla="*/ 0 h 105"/>
                  <a:gd name="T2" fmla="*/ 0 w 39"/>
                  <a:gd name="T3" fmla="*/ 33 h 105"/>
                  <a:gd name="T4" fmla="*/ 27 w 39"/>
                  <a:gd name="T5" fmla="*/ 93 h 105"/>
                  <a:gd name="T6" fmla="*/ 39 w 39"/>
                  <a:gd name="T7" fmla="*/ 105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105"/>
                  <a:gd name="T14" fmla="*/ 39 w 39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105">
                    <a:moveTo>
                      <a:pt x="9" y="0"/>
                    </a:moveTo>
                    <a:cubicBezTo>
                      <a:pt x="6" y="11"/>
                      <a:pt x="3" y="22"/>
                      <a:pt x="0" y="33"/>
                    </a:cubicBezTo>
                    <a:cubicBezTo>
                      <a:pt x="2" y="55"/>
                      <a:pt x="2" y="85"/>
                      <a:pt x="27" y="93"/>
                    </a:cubicBezTo>
                    <a:cubicBezTo>
                      <a:pt x="34" y="104"/>
                      <a:pt x="30" y="100"/>
                      <a:pt x="39" y="10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3" name="Freeform 355"/>
              <p:cNvSpPr>
                <a:spLocks/>
              </p:cNvSpPr>
              <p:nvPr/>
            </p:nvSpPr>
            <p:spPr bwMode="auto">
              <a:xfrm>
                <a:off x="1701" y="1929"/>
                <a:ext cx="168" cy="129"/>
              </a:xfrm>
              <a:custGeom>
                <a:avLst/>
                <a:gdLst>
                  <a:gd name="T0" fmla="*/ 168 w 168"/>
                  <a:gd name="T1" fmla="*/ 0 h 129"/>
                  <a:gd name="T2" fmla="*/ 120 w 168"/>
                  <a:gd name="T3" fmla="*/ 54 h 129"/>
                  <a:gd name="T4" fmla="*/ 102 w 168"/>
                  <a:gd name="T5" fmla="*/ 66 h 129"/>
                  <a:gd name="T6" fmla="*/ 93 w 168"/>
                  <a:gd name="T7" fmla="*/ 72 h 129"/>
                  <a:gd name="T8" fmla="*/ 69 w 168"/>
                  <a:gd name="T9" fmla="*/ 87 h 129"/>
                  <a:gd name="T10" fmla="*/ 60 w 168"/>
                  <a:gd name="T11" fmla="*/ 90 h 129"/>
                  <a:gd name="T12" fmla="*/ 30 w 168"/>
                  <a:gd name="T13" fmla="*/ 108 h 129"/>
                  <a:gd name="T14" fmla="*/ 0 w 168"/>
                  <a:gd name="T15" fmla="*/ 129 h 1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8"/>
                  <a:gd name="T25" fmla="*/ 0 h 129"/>
                  <a:gd name="T26" fmla="*/ 168 w 168"/>
                  <a:gd name="T27" fmla="*/ 129 h 1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8" h="129">
                    <a:moveTo>
                      <a:pt x="168" y="0"/>
                    </a:moveTo>
                    <a:cubicBezTo>
                      <a:pt x="159" y="26"/>
                      <a:pt x="143" y="41"/>
                      <a:pt x="120" y="54"/>
                    </a:cubicBezTo>
                    <a:cubicBezTo>
                      <a:pt x="114" y="58"/>
                      <a:pt x="108" y="62"/>
                      <a:pt x="102" y="66"/>
                    </a:cubicBezTo>
                    <a:cubicBezTo>
                      <a:pt x="99" y="68"/>
                      <a:pt x="93" y="72"/>
                      <a:pt x="93" y="72"/>
                    </a:cubicBezTo>
                    <a:cubicBezTo>
                      <a:pt x="83" y="86"/>
                      <a:pt x="90" y="80"/>
                      <a:pt x="69" y="87"/>
                    </a:cubicBezTo>
                    <a:cubicBezTo>
                      <a:pt x="66" y="88"/>
                      <a:pt x="60" y="90"/>
                      <a:pt x="60" y="90"/>
                    </a:cubicBezTo>
                    <a:cubicBezTo>
                      <a:pt x="50" y="104"/>
                      <a:pt x="45" y="103"/>
                      <a:pt x="30" y="108"/>
                    </a:cubicBezTo>
                    <a:cubicBezTo>
                      <a:pt x="24" y="118"/>
                      <a:pt x="13" y="129"/>
                      <a:pt x="0" y="12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Freeform 356"/>
              <p:cNvSpPr>
                <a:spLocks/>
              </p:cNvSpPr>
              <p:nvPr/>
            </p:nvSpPr>
            <p:spPr bwMode="auto">
              <a:xfrm>
                <a:off x="1806" y="1983"/>
                <a:ext cx="21" cy="51"/>
              </a:xfrm>
              <a:custGeom>
                <a:avLst/>
                <a:gdLst>
                  <a:gd name="T0" fmla="*/ 21 w 21"/>
                  <a:gd name="T1" fmla="*/ 0 h 51"/>
                  <a:gd name="T2" fmla="*/ 0 w 21"/>
                  <a:gd name="T3" fmla="*/ 51 h 51"/>
                  <a:gd name="T4" fmla="*/ 0 60000 65536"/>
                  <a:gd name="T5" fmla="*/ 0 60000 65536"/>
                  <a:gd name="T6" fmla="*/ 0 w 21"/>
                  <a:gd name="T7" fmla="*/ 0 h 51"/>
                  <a:gd name="T8" fmla="*/ 21 w 21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51">
                    <a:moveTo>
                      <a:pt x="21" y="0"/>
                    </a:moveTo>
                    <a:cubicBezTo>
                      <a:pt x="16" y="16"/>
                      <a:pt x="12" y="39"/>
                      <a:pt x="0" y="51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Freeform 357"/>
              <p:cNvSpPr>
                <a:spLocks/>
              </p:cNvSpPr>
              <p:nvPr/>
            </p:nvSpPr>
            <p:spPr bwMode="auto">
              <a:xfrm>
                <a:off x="1743" y="1998"/>
                <a:ext cx="51" cy="6"/>
              </a:xfrm>
              <a:custGeom>
                <a:avLst/>
                <a:gdLst>
                  <a:gd name="T0" fmla="*/ 51 w 51"/>
                  <a:gd name="T1" fmla="*/ 0 h 6"/>
                  <a:gd name="T2" fmla="*/ 0 w 51"/>
                  <a:gd name="T3" fmla="*/ 0 h 6"/>
                  <a:gd name="T4" fmla="*/ 0 60000 65536"/>
                  <a:gd name="T5" fmla="*/ 0 60000 65536"/>
                  <a:gd name="T6" fmla="*/ 0 w 51"/>
                  <a:gd name="T7" fmla="*/ 0 h 6"/>
                  <a:gd name="T8" fmla="*/ 51 w 51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" h="6">
                    <a:moveTo>
                      <a:pt x="51" y="0"/>
                    </a:moveTo>
                    <a:cubicBezTo>
                      <a:pt x="34" y="6"/>
                      <a:pt x="17" y="0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Freeform 358"/>
              <p:cNvSpPr>
                <a:spLocks/>
              </p:cNvSpPr>
              <p:nvPr/>
            </p:nvSpPr>
            <p:spPr bwMode="auto">
              <a:xfrm>
                <a:off x="1677" y="2028"/>
                <a:ext cx="54" cy="6"/>
              </a:xfrm>
              <a:custGeom>
                <a:avLst/>
                <a:gdLst>
                  <a:gd name="T0" fmla="*/ 54 w 54"/>
                  <a:gd name="T1" fmla="*/ 6 h 6"/>
                  <a:gd name="T2" fmla="*/ 0 w 54"/>
                  <a:gd name="T3" fmla="*/ 0 h 6"/>
                  <a:gd name="T4" fmla="*/ 0 60000 65536"/>
                  <a:gd name="T5" fmla="*/ 0 60000 65536"/>
                  <a:gd name="T6" fmla="*/ 0 w 54"/>
                  <a:gd name="T7" fmla="*/ 0 h 6"/>
                  <a:gd name="T8" fmla="*/ 54 w 54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6">
                    <a:moveTo>
                      <a:pt x="54" y="6"/>
                    </a:moveTo>
                    <a:cubicBezTo>
                      <a:pt x="43" y="5"/>
                      <a:pt x="15" y="0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7" name="Freeform 359"/>
              <p:cNvSpPr>
                <a:spLocks/>
              </p:cNvSpPr>
              <p:nvPr/>
            </p:nvSpPr>
            <p:spPr bwMode="auto">
              <a:xfrm>
                <a:off x="1749" y="2019"/>
                <a:ext cx="12" cy="51"/>
              </a:xfrm>
              <a:custGeom>
                <a:avLst/>
                <a:gdLst>
                  <a:gd name="T0" fmla="*/ 12 w 12"/>
                  <a:gd name="T1" fmla="*/ 0 h 51"/>
                  <a:gd name="T2" fmla="*/ 0 w 12"/>
                  <a:gd name="T3" fmla="*/ 51 h 51"/>
                  <a:gd name="T4" fmla="*/ 0 60000 65536"/>
                  <a:gd name="T5" fmla="*/ 0 60000 65536"/>
                  <a:gd name="T6" fmla="*/ 0 w 12"/>
                  <a:gd name="T7" fmla="*/ 0 h 51"/>
                  <a:gd name="T8" fmla="*/ 12 w 12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51">
                    <a:moveTo>
                      <a:pt x="12" y="0"/>
                    </a:moveTo>
                    <a:cubicBezTo>
                      <a:pt x="7" y="15"/>
                      <a:pt x="0" y="35"/>
                      <a:pt x="0" y="51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Freeform 360"/>
              <p:cNvSpPr>
                <a:spLocks/>
              </p:cNvSpPr>
              <p:nvPr/>
            </p:nvSpPr>
            <p:spPr bwMode="auto">
              <a:xfrm>
                <a:off x="1866" y="2034"/>
                <a:ext cx="48" cy="18"/>
              </a:xfrm>
              <a:custGeom>
                <a:avLst/>
                <a:gdLst>
                  <a:gd name="T0" fmla="*/ 0 w 48"/>
                  <a:gd name="T1" fmla="*/ 0 h 18"/>
                  <a:gd name="T2" fmla="*/ 48 w 48"/>
                  <a:gd name="T3" fmla="*/ 18 h 18"/>
                  <a:gd name="T4" fmla="*/ 0 60000 65536"/>
                  <a:gd name="T5" fmla="*/ 0 60000 65536"/>
                  <a:gd name="T6" fmla="*/ 0 w 48"/>
                  <a:gd name="T7" fmla="*/ 0 h 18"/>
                  <a:gd name="T8" fmla="*/ 48 w 48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18">
                    <a:moveTo>
                      <a:pt x="0" y="0"/>
                    </a:moveTo>
                    <a:cubicBezTo>
                      <a:pt x="17" y="11"/>
                      <a:pt x="28" y="18"/>
                      <a:pt x="48" y="18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Freeform 361"/>
              <p:cNvSpPr>
                <a:spLocks/>
              </p:cNvSpPr>
              <p:nvPr/>
            </p:nvSpPr>
            <p:spPr bwMode="auto">
              <a:xfrm>
                <a:off x="1881" y="1944"/>
                <a:ext cx="87" cy="120"/>
              </a:xfrm>
              <a:custGeom>
                <a:avLst/>
                <a:gdLst>
                  <a:gd name="T0" fmla="*/ 0 w 45"/>
                  <a:gd name="T1" fmla="*/ 0 h 75"/>
                  <a:gd name="T2" fmla="*/ 30938143 w 45"/>
                  <a:gd name="T3" fmla="*/ 1103376 h 75"/>
                  <a:gd name="T4" fmla="*/ 46252057 w 45"/>
                  <a:gd name="T5" fmla="*/ 1450672 h 75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75"/>
                  <a:gd name="T11" fmla="*/ 45 w 45"/>
                  <a:gd name="T12" fmla="*/ 75 h 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75">
                    <a:moveTo>
                      <a:pt x="0" y="0"/>
                    </a:moveTo>
                    <a:cubicBezTo>
                      <a:pt x="5" y="23"/>
                      <a:pt x="10" y="43"/>
                      <a:pt x="30" y="57"/>
                    </a:cubicBezTo>
                    <a:cubicBezTo>
                      <a:pt x="33" y="62"/>
                      <a:pt x="45" y="71"/>
                      <a:pt x="45" y="7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Freeform 362"/>
              <p:cNvSpPr>
                <a:spLocks/>
              </p:cNvSpPr>
              <p:nvPr/>
            </p:nvSpPr>
            <p:spPr bwMode="auto">
              <a:xfrm>
                <a:off x="1893" y="1971"/>
                <a:ext cx="33" cy="9"/>
              </a:xfrm>
              <a:custGeom>
                <a:avLst/>
                <a:gdLst>
                  <a:gd name="T0" fmla="*/ 0 w 33"/>
                  <a:gd name="T1" fmla="*/ 0 h 9"/>
                  <a:gd name="T2" fmla="*/ 33 w 33"/>
                  <a:gd name="T3" fmla="*/ 9 h 9"/>
                  <a:gd name="T4" fmla="*/ 0 60000 65536"/>
                  <a:gd name="T5" fmla="*/ 0 60000 65536"/>
                  <a:gd name="T6" fmla="*/ 0 w 33"/>
                  <a:gd name="T7" fmla="*/ 0 h 9"/>
                  <a:gd name="T8" fmla="*/ 33 w 33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" h="9">
                    <a:moveTo>
                      <a:pt x="0" y="0"/>
                    </a:moveTo>
                    <a:cubicBezTo>
                      <a:pt x="13" y="3"/>
                      <a:pt x="21" y="9"/>
                      <a:pt x="33" y="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Freeform 363"/>
              <p:cNvSpPr>
                <a:spLocks/>
              </p:cNvSpPr>
              <p:nvPr/>
            </p:nvSpPr>
            <p:spPr bwMode="auto">
              <a:xfrm>
                <a:off x="1914" y="2013"/>
                <a:ext cx="33" cy="9"/>
              </a:xfrm>
              <a:custGeom>
                <a:avLst/>
                <a:gdLst>
                  <a:gd name="T0" fmla="*/ 0 w 33"/>
                  <a:gd name="T1" fmla="*/ 0 h 9"/>
                  <a:gd name="T2" fmla="*/ 33 w 33"/>
                  <a:gd name="T3" fmla="*/ 9 h 9"/>
                  <a:gd name="T4" fmla="*/ 0 60000 65536"/>
                  <a:gd name="T5" fmla="*/ 0 60000 65536"/>
                  <a:gd name="T6" fmla="*/ 0 w 33"/>
                  <a:gd name="T7" fmla="*/ 0 h 9"/>
                  <a:gd name="T8" fmla="*/ 33 w 33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" h="9">
                    <a:moveTo>
                      <a:pt x="0" y="0"/>
                    </a:moveTo>
                    <a:cubicBezTo>
                      <a:pt x="13" y="3"/>
                      <a:pt x="21" y="9"/>
                      <a:pt x="33" y="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2" name="Freeform 364"/>
              <p:cNvSpPr>
                <a:spLocks/>
              </p:cNvSpPr>
              <p:nvPr/>
            </p:nvSpPr>
            <p:spPr bwMode="auto">
              <a:xfrm>
                <a:off x="1957" y="2064"/>
                <a:ext cx="8" cy="33"/>
              </a:xfrm>
              <a:custGeom>
                <a:avLst/>
                <a:gdLst>
                  <a:gd name="T0" fmla="*/ 8 w 8"/>
                  <a:gd name="T1" fmla="*/ 0 h 33"/>
                  <a:gd name="T2" fmla="*/ 2 w 8"/>
                  <a:gd name="T3" fmla="*/ 33 h 33"/>
                  <a:gd name="T4" fmla="*/ 0 60000 65536"/>
                  <a:gd name="T5" fmla="*/ 0 60000 65536"/>
                  <a:gd name="T6" fmla="*/ 0 w 8"/>
                  <a:gd name="T7" fmla="*/ 0 h 33"/>
                  <a:gd name="T8" fmla="*/ 8 w 8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33">
                    <a:moveTo>
                      <a:pt x="8" y="0"/>
                    </a:moveTo>
                    <a:cubicBezTo>
                      <a:pt x="0" y="23"/>
                      <a:pt x="2" y="12"/>
                      <a:pt x="2" y="3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Freeform 365"/>
              <p:cNvSpPr>
                <a:spLocks/>
              </p:cNvSpPr>
              <p:nvPr/>
            </p:nvSpPr>
            <p:spPr bwMode="auto">
              <a:xfrm rot="2140584">
                <a:off x="2112" y="1824"/>
                <a:ext cx="96" cy="96"/>
              </a:xfrm>
              <a:custGeom>
                <a:avLst/>
                <a:gdLst>
                  <a:gd name="T0" fmla="*/ 9193 w 67"/>
                  <a:gd name="T1" fmla="*/ 968240 h 60"/>
                  <a:gd name="T2" fmla="*/ 43627 w 67"/>
                  <a:gd name="T3" fmla="*/ 770893 h 60"/>
                  <a:gd name="T4" fmla="*/ 74386 w 67"/>
                  <a:gd name="T5" fmla="*/ 387920 h 60"/>
                  <a:gd name="T6" fmla="*/ 104816 w 67"/>
                  <a:gd name="T7" fmla="*/ 0 h 60"/>
                  <a:gd name="T8" fmla="*/ 119733 w 67"/>
                  <a:gd name="T9" fmla="*/ 38920 h 60"/>
                  <a:gd name="T10" fmla="*/ 128335 w 67"/>
                  <a:gd name="T11" fmla="*/ 265134 h 60"/>
                  <a:gd name="T12" fmla="*/ 62510 w 67"/>
                  <a:gd name="T13" fmla="*/ 703352 h 60"/>
                  <a:gd name="T14" fmla="*/ 51915 w 67"/>
                  <a:gd name="T15" fmla="*/ 929424 h 60"/>
                  <a:gd name="T16" fmla="*/ 17648 w 67"/>
                  <a:gd name="T17" fmla="*/ 1085987 h 60"/>
                  <a:gd name="T18" fmla="*/ 9193 w 67"/>
                  <a:gd name="T19" fmla="*/ 96824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60"/>
                  <a:gd name="T32" fmla="*/ 67 w 67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60">
                    <a:moveTo>
                      <a:pt x="5" y="50"/>
                    </a:moveTo>
                    <a:cubicBezTo>
                      <a:pt x="12" y="48"/>
                      <a:pt x="23" y="40"/>
                      <a:pt x="23" y="40"/>
                    </a:cubicBezTo>
                    <a:cubicBezTo>
                      <a:pt x="26" y="30"/>
                      <a:pt x="29" y="23"/>
                      <a:pt x="39" y="20"/>
                    </a:cubicBezTo>
                    <a:cubicBezTo>
                      <a:pt x="44" y="13"/>
                      <a:pt x="47" y="3"/>
                      <a:pt x="55" y="0"/>
                    </a:cubicBezTo>
                    <a:cubicBezTo>
                      <a:pt x="58" y="1"/>
                      <a:pt x="61" y="0"/>
                      <a:pt x="63" y="2"/>
                    </a:cubicBezTo>
                    <a:cubicBezTo>
                      <a:pt x="66" y="5"/>
                      <a:pt x="67" y="14"/>
                      <a:pt x="67" y="14"/>
                    </a:cubicBezTo>
                    <a:cubicBezTo>
                      <a:pt x="63" y="25"/>
                      <a:pt x="43" y="29"/>
                      <a:pt x="33" y="36"/>
                    </a:cubicBezTo>
                    <a:cubicBezTo>
                      <a:pt x="31" y="40"/>
                      <a:pt x="30" y="45"/>
                      <a:pt x="27" y="48"/>
                    </a:cubicBezTo>
                    <a:cubicBezTo>
                      <a:pt x="24" y="52"/>
                      <a:pt x="13" y="55"/>
                      <a:pt x="9" y="56"/>
                    </a:cubicBezTo>
                    <a:cubicBezTo>
                      <a:pt x="0" y="59"/>
                      <a:pt x="2" y="60"/>
                      <a:pt x="5" y="50"/>
                    </a:cubicBezTo>
                    <a:close/>
                  </a:path>
                </a:pathLst>
              </a:custGeom>
              <a:solidFill>
                <a:srgbClr val="E3F44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4" name="Freeform 366"/>
              <p:cNvSpPr>
                <a:spLocks/>
              </p:cNvSpPr>
              <p:nvPr/>
            </p:nvSpPr>
            <p:spPr bwMode="auto">
              <a:xfrm rot="19459416" flipH="1">
                <a:off x="1632" y="1824"/>
                <a:ext cx="96" cy="96"/>
              </a:xfrm>
              <a:custGeom>
                <a:avLst/>
                <a:gdLst>
                  <a:gd name="T0" fmla="*/ 9193 w 67"/>
                  <a:gd name="T1" fmla="*/ 968240 h 60"/>
                  <a:gd name="T2" fmla="*/ 43627 w 67"/>
                  <a:gd name="T3" fmla="*/ 770893 h 60"/>
                  <a:gd name="T4" fmla="*/ 74386 w 67"/>
                  <a:gd name="T5" fmla="*/ 387920 h 60"/>
                  <a:gd name="T6" fmla="*/ 104816 w 67"/>
                  <a:gd name="T7" fmla="*/ 0 h 60"/>
                  <a:gd name="T8" fmla="*/ 119733 w 67"/>
                  <a:gd name="T9" fmla="*/ 38920 h 60"/>
                  <a:gd name="T10" fmla="*/ 128335 w 67"/>
                  <a:gd name="T11" fmla="*/ 265134 h 60"/>
                  <a:gd name="T12" fmla="*/ 62510 w 67"/>
                  <a:gd name="T13" fmla="*/ 703352 h 60"/>
                  <a:gd name="T14" fmla="*/ 51915 w 67"/>
                  <a:gd name="T15" fmla="*/ 929424 h 60"/>
                  <a:gd name="T16" fmla="*/ 17648 w 67"/>
                  <a:gd name="T17" fmla="*/ 1085987 h 60"/>
                  <a:gd name="T18" fmla="*/ 9193 w 67"/>
                  <a:gd name="T19" fmla="*/ 96824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60"/>
                  <a:gd name="T32" fmla="*/ 67 w 67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60">
                    <a:moveTo>
                      <a:pt x="5" y="50"/>
                    </a:moveTo>
                    <a:cubicBezTo>
                      <a:pt x="12" y="48"/>
                      <a:pt x="23" y="40"/>
                      <a:pt x="23" y="40"/>
                    </a:cubicBezTo>
                    <a:cubicBezTo>
                      <a:pt x="26" y="30"/>
                      <a:pt x="29" y="23"/>
                      <a:pt x="39" y="20"/>
                    </a:cubicBezTo>
                    <a:cubicBezTo>
                      <a:pt x="44" y="13"/>
                      <a:pt x="47" y="3"/>
                      <a:pt x="55" y="0"/>
                    </a:cubicBezTo>
                    <a:cubicBezTo>
                      <a:pt x="58" y="1"/>
                      <a:pt x="61" y="0"/>
                      <a:pt x="63" y="2"/>
                    </a:cubicBezTo>
                    <a:cubicBezTo>
                      <a:pt x="66" y="5"/>
                      <a:pt x="67" y="14"/>
                      <a:pt x="67" y="14"/>
                    </a:cubicBezTo>
                    <a:cubicBezTo>
                      <a:pt x="63" y="25"/>
                      <a:pt x="43" y="29"/>
                      <a:pt x="33" y="36"/>
                    </a:cubicBezTo>
                    <a:cubicBezTo>
                      <a:pt x="31" y="40"/>
                      <a:pt x="30" y="45"/>
                      <a:pt x="27" y="48"/>
                    </a:cubicBezTo>
                    <a:cubicBezTo>
                      <a:pt x="24" y="52"/>
                      <a:pt x="13" y="55"/>
                      <a:pt x="9" y="56"/>
                    </a:cubicBezTo>
                    <a:cubicBezTo>
                      <a:pt x="0" y="59"/>
                      <a:pt x="2" y="60"/>
                      <a:pt x="5" y="50"/>
                    </a:cubicBezTo>
                    <a:close/>
                  </a:path>
                </a:pathLst>
              </a:custGeom>
              <a:solidFill>
                <a:srgbClr val="E3F44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2" name="Text Box 369"/>
          <p:cNvSpPr txBox="1">
            <a:spLocks noChangeArrowheads="1"/>
          </p:cNvSpPr>
          <p:nvPr/>
        </p:nvSpPr>
        <p:spPr bwMode="auto">
          <a:xfrm>
            <a:off x="1131888" y="3649663"/>
            <a:ext cx="1673225" cy="2254250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</a:rPr>
              <a:t>Hạt phình lên vì hút nước.Vỏ hạt nứt để rễ mầm nhú ra cắm xuống đất.</a:t>
            </a:r>
          </a:p>
        </p:txBody>
      </p:sp>
      <p:sp>
        <p:nvSpPr>
          <p:cNvPr id="383" name="Text Box 372"/>
          <p:cNvSpPr txBox="1">
            <a:spLocks noChangeArrowheads="1"/>
          </p:cNvSpPr>
          <p:nvPr/>
        </p:nvSpPr>
        <p:spPr bwMode="auto">
          <a:xfrm>
            <a:off x="3143250" y="3687763"/>
            <a:ext cx="1657350" cy="2254250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</a:rPr>
              <a:t>Xung quanh rễ mầm mọc ra nhiều rễ con.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4" name="Text Box 375"/>
          <p:cNvSpPr txBox="1">
            <a:spLocks noChangeArrowheads="1"/>
          </p:cNvSpPr>
          <p:nvPr/>
        </p:nvSpPr>
        <p:spPr bwMode="auto">
          <a:xfrm>
            <a:off x="5146675" y="3679825"/>
            <a:ext cx="1900238" cy="2246313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</a:rPr>
              <a:t>Sau vài ngày,  rễ mầm mọc nhiều hơn nữa, thân mầm lớn lên, dài ra và chui lên khỏi mặt đất.</a:t>
            </a:r>
          </a:p>
        </p:txBody>
      </p:sp>
      <p:sp>
        <p:nvSpPr>
          <p:cNvPr id="385" name="Text Box 378"/>
          <p:cNvSpPr txBox="1">
            <a:spLocks noChangeArrowheads="1"/>
          </p:cNvSpPr>
          <p:nvPr/>
        </p:nvSpPr>
        <p:spPr bwMode="auto">
          <a:xfrm>
            <a:off x="7305675" y="3705225"/>
            <a:ext cx="1592263" cy="2193925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</a:rPr>
              <a:t>Hai  lá mầm xoè ra. Chồi mầm lớn dần và sinh ra các lá mới.</a:t>
            </a:r>
          </a:p>
          <a:p>
            <a:pPr eaLnBrk="1" hangingPunct="1"/>
            <a:endParaRPr lang="en-US" altLang="en-US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6" name="Text Box 381"/>
          <p:cNvSpPr txBox="1">
            <a:spLocks noChangeArrowheads="1"/>
          </p:cNvSpPr>
          <p:nvPr/>
        </p:nvSpPr>
        <p:spPr bwMode="auto">
          <a:xfrm>
            <a:off x="9191625" y="3713163"/>
            <a:ext cx="1712913" cy="2246312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</a:rPr>
              <a:t> Hai lá mầm teo dần rồi rụng xuống. Cây con bắt đầu đâm chồi, rễ mọc nhiều hơn.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 animBg="1"/>
      <p:bldP spid="383" grpId="0" animBg="1"/>
      <p:bldP spid="384" grpId="0" animBg="1"/>
      <p:bldP spid="385" grpId="0" animBg="1"/>
      <p:bldP spid="3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ự Sinh Trưởng &amp; Phát Triển Của Cây 00_01_36-00_02_3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16400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20663" y="1563688"/>
            <a:ext cx="11596687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itchFamily="18" charset="0"/>
              </a:rPr>
              <a:t>Nhóm đôi</a:t>
            </a:r>
            <a:r>
              <a:rPr lang="en-US" altLang="en-US" sz="2400" b="1">
                <a:latin typeface="Times New Roman" pitchFamily="18" charset="0"/>
              </a:rPr>
              <a:t>: Chỉ vào từng hình và nói về sự phát triển của hạt mướp từ khi được gieo xuống đất cho đến khi mọc thành cây, ra hoa, kết quả.</a:t>
            </a: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708025" y="655638"/>
            <a:ext cx="7596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SG" altLang="en-US" sz="24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SG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b="1" u="sng">
                <a:latin typeface="Times New Roman" pitchFamily="18" charset="0"/>
                <a:cs typeface="Times New Roman" pitchFamily="18" charset="0"/>
              </a:rPr>
              <a:t>Quá trình phát triển thành cây của hạt</a:t>
            </a:r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5054600"/>
            <a:ext cx="2082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2849563"/>
            <a:ext cx="22034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ontent Placeholder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763838"/>
            <a:ext cx="24193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ontent Placeholder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736850"/>
            <a:ext cx="260985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 descr="Untitled-4"/>
          <p:cNvPicPr>
            <a:picLocks noChangeAspect="1" noChangeArrowheads="1"/>
          </p:cNvPicPr>
          <p:nvPr/>
        </p:nvPicPr>
        <p:blipFill>
          <a:blip r:embed="rId8">
            <a:lum bright="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2930525"/>
            <a:ext cx="22701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320925" y="4913313"/>
            <a:ext cx="2149475" cy="1895475"/>
            <a:chOff x="2321169" y="4913401"/>
            <a:chExt cx="2149916" cy="1895362"/>
          </a:xfrm>
        </p:grpSpPr>
        <p:pic>
          <p:nvPicPr>
            <p:cNvPr id="16398" name="Picture 13" descr="Untitled-2"/>
            <p:cNvPicPr>
              <a:picLocks noChangeAspect="1" noChangeArrowheads="1"/>
            </p:cNvPicPr>
            <p:nvPr/>
          </p:nvPicPr>
          <p:blipFill>
            <a:blip r:embed="rId9">
              <a:lum bright="1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169" y="4913401"/>
              <a:ext cx="2110345" cy="18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9" name="TextBox 1"/>
            <p:cNvSpPr txBox="1">
              <a:spLocks noChangeArrowheads="1"/>
            </p:cNvSpPr>
            <p:nvPr/>
          </p:nvSpPr>
          <p:spPr bwMode="auto">
            <a:xfrm>
              <a:off x="4079631" y="6330461"/>
              <a:ext cx="39145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000" i="1"/>
                <a:t>e)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005388" y="4700588"/>
            <a:ext cx="1944687" cy="2157412"/>
            <a:chOff x="5005754" y="4700588"/>
            <a:chExt cx="1943686" cy="2157412"/>
          </a:xfrm>
        </p:grpSpPr>
        <p:pic>
          <p:nvPicPr>
            <p:cNvPr id="16396" name="Content Placeholder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166" y="4700588"/>
              <a:ext cx="1927274" cy="2157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7" name="TextBox 41"/>
            <p:cNvSpPr txBox="1">
              <a:spLocks noChangeArrowheads="1"/>
            </p:cNvSpPr>
            <p:nvPr/>
          </p:nvSpPr>
          <p:spPr bwMode="auto">
            <a:xfrm>
              <a:off x="5005754" y="6457890"/>
              <a:ext cx="3946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000" i="1"/>
                <a:t>g)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1743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4083050"/>
            <a:ext cx="2082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46113"/>
            <a:ext cx="22034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Content Placeholder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631825"/>
            <a:ext cx="24193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Content Placeholder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03250"/>
            <a:ext cx="260985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Untitled-4"/>
          <p:cNvPicPr>
            <a:picLocks noChangeAspect="1" noChangeArrowheads="1"/>
          </p:cNvPicPr>
          <p:nvPr/>
        </p:nvPicPr>
        <p:blipFill>
          <a:blip r:embed="rId8">
            <a:lum bright="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827088"/>
            <a:ext cx="2147888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6" name="Group 14"/>
          <p:cNvGrpSpPr>
            <a:grpSpLocks/>
          </p:cNvGrpSpPr>
          <p:nvPr/>
        </p:nvGrpSpPr>
        <p:grpSpPr bwMode="auto">
          <a:xfrm>
            <a:off x="7804150" y="4054475"/>
            <a:ext cx="2447925" cy="1895475"/>
            <a:chOff x="2321169" y="4913401"/>
            <a:chExt cx="2449062" cy="1895362"/>
          </a:xfrm>
        </p:grpSpPr>
        <p:pic>
          <p:nvPicPr>
            <p:cNvPr id="17434" name="Picture 13" descr="Untitled-2"/>
            <p:cNvPicPr>
              <a:picLocks noChangeAspect="1" noChangeArrowheads="1"/>
            </p:cNvPicPr>
            <p:nvPr/>
          </p:nvPicPr>
          <p:blipFill>
            <a:blip r:embed="rId9">
              <a:lum bright="1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169" y="4913401"/>
              <a:ext cx="2449062" cy="18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5" name="TextBox 16"/>
            <p:cNvSpPr txBox="1">
              <a:spLocks noChangeArrowheads="1"/>
            </p:cNvSpPr>
            <p:nvPr/>
          </p:nvSpPr>
          <p:spPr bwMode="auto">
            <a:xfrm>
              <a:off x="4349923" y="6330461"/>
              <a:ext cx="39145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000" i="1"/>
                <a:t>e)</a:t>
              </a:r>
            </a:p>
          </p:txBody>
        </p:sp>
      </p:grpSp>
      <p:grpSp>
        <p:nvGrpSpPr>
          <p:cNvPr id="17417" name="Group 17"/>
          <p:cNvGrpSpPr>
            <a:grpSpLocks/>
          </p:cNvGrpSpPr>
          <p:nvPr/>
        </p:nvGrpSpPr>
        <p:grpSpPr bwMode="auto">
          <a:xfrm>
            <a:off x="4918075" y="3729038"/>
            <a:ext cx="1943100" cy="2157412"/>
            <a:chOff x="5005754" y="4700588"/>
            <a:chExt cx="1943686" cy="2157412"/>
          </a:xfrm>
        </p:grpSpPr>
        <p:pic>
          <p:nvPicPr>
            <p:cNvPr id="17432" name="Content Placeholder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166" y="4700588"/>
              <a:ext cx="1927274" cy="2157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TextBox 19"/>
            <p:cNvSpPr txBox="1">
              <a:spLocks noChangeArrowheads="1"/>
            </p:cNvSpPr>
            <p:nvPr/>
          </p:nvSpPr>
          <p:spPr bwMode="auto">
            <a:xfrm>
              <a:off x="5005754" y="6457890"/>
              <a:ext cx="3946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000" i="1"/>
                <a:t>g)</a:t>
              </a: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33775" y="2700338"/>
            <a:ext cx="23860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SG" altLang="en-US" sz="2000" b="1">
                <a:latin typeface="Times New Roman" pitchFamily="18" charset="0"/>
                <a:cs typeface="Times New Roman" pitchFamily="18" charset="0"/>
              </a:rPr>
              <a:t>Hạt nảy mầm chui lên khỏi mặt đất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97625" y="2716213"/>
            <a:ext cx="2630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SG" altLang="en-US" sz="2000" b="1">
                <a:latin typeface="Times New Roman" pitchFamily="18" charset="0"/>
                <a:cs typeface="Times New Roman" pitchFamily="18" charset="0"/>
              </a:rPr>
              <a:t>Hai lá mầm xòe ra, cây sinh thêm lá  mới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877425" y="2720975"/>
            <a:ext cx="2035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SG" altLang="en-US" sz="2000" b="1">
                <a:latin typeface="Times New Roman" pitchFamily="18" charset="0"/>
                <a:cs typeface="Times New Roman" pitchFamily="18" charset="0"/>
              </a:rPr>
              <a:t>Cây mướp ra hoa và kết quả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689850" y="6038850"/>
            <a:ext cx="2533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SG" altLang="en-US" sz="2000" b="1">
                <a:latin typeface="Times New Roman" pitchFamily="18" charset="0"/>
                <a:cs typeface="Times New Roman" pitchFamily="18" charset="0"/>
              </a:rPr>
              <a:t>Quả mướp lớn dần đến độ thu hoạch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840288" y="6024563"/>
            <a:ext cx="2643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SG" altLang="en-US" sz="2000" b="1">
                <a:latin typeface="Times New Roman" pitchFamily="18" charset="0"/>
                <a:cs typeface="Arial" charset="0"/>
              </a:rPr>
              <a:t>Quả mướp già khô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62113" y="5922963"/>
            <a:ext cx="290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SG" altLang="en-US" sz="2000" b="1">
                <a:latin typeface="Times New Roman" pitchFamily="18" charset="0"/>
                <a:cs typeface="Times New Roman" pitchFamily="18" charset="0"/>
              </a:rPr>
              <a:t>Cho nhiều hạt giống mới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93713" y="2730500"/>
            <a:ext cx="3040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SG" altLang="en-US" sz="2000" b="1">
                <a:latin typeface="Times New Roman" pitchFamily="18" charset="0"/>
                <a:cs typeface="Times New Roman" pitchFamily="18" charset="0"/>
              </a:rPr>
              <a:t>Hạt được gieo xuống đất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2863850" y="1450975"/>
            <a:ext cx="771525" cy="309563"/>
          </a:xfrm>
          <a:prstGeom prst="rightArrow">
            <a:avLst>
              <a:gd name="adj1" fmla="val 5386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30" name="Right Arrow 29"/>
          <p:cNvSpPr/>
          <p:nvPr/>
        </p:nvSpPr>
        <p:spPr>
          <a:xfrm rot="10800000">
            <a:off x="6956425" y="4903788"/>
            <a:ext cx="757238" cy="319087"/>
          </a:xfrm>
          <a:prstGeom prst="rightArrow">
            <a:avLst>
              <a:gd name="adj1" fmla="val 5386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31" name="Right Arrow 30"/>
          <p:cNvSpPr/>
          <p:nvPr/>
        </p:nvSpPr>
        <p:spPr>
          <a:xfrm rot="7941690">
            <a:off x="9089232" y="3510756"/>
            <a:ext cx="722312" cy="307975"/>
          </a:xfrm>
          <a:prstGeom prst="rightArrow">
            <a:avLst>
              <a:gd name="adj1" fmla="val 5386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32" name="Right Arrow 31"/>
          <p:cNvSpPr/>
          <p:nvPr/>
        </p:nvSpPr>
        <p:spPr>
          <a:xfrm>
            <a:off x="8883650" y="1519238"/>
            <a:ext cx="722313" cy="338137"/>
          </a:xfrm>
          <a:prstGeom prst="rightArrow">
            <a:avLst>
              <a:gd name="adj1" fmla="val 5386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33" name="Right Arrow 32"/>
          <p:cNvSpPr/>
          <p:nvPr/>
        </p:nvSpPr>
        <p:spPr>
          <a:xfrm>
            <a:off x="5949950" y="1539875"/>
            <a:ext cx="692150" cy="317500"/>
          </a:xfrm>
          <a:prstGeom prst="rightArrow">
            <a:avLst>
              <a:gd name="adj1" fmla="val 5386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34" name="Right Arrow 33"/>
          <p:cNvSpPr/>
          <p:nvPr/>
        </p:nvSpPr>
        <p:spPr>
          <a:xfrm rot="10800000">
            <a:off x="4043363" y="4903788"/>
            <a:ext cx="666750" cy="319087"/>
          </a:xfrm>
          <a:prstGeom prst="rightArrow">
            <a:avLst>
              <a:gd name="adj1" fmla="val 5386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36" name="AutoShape 28"/>
          <p:cNvSpPr>
            <a:spLocks noChangeArrowheads="1"/>
          </p:cNvSpPr>
          <p:nvPr/>
        </p:nvSpPr>
        <p:spPr bwMode="auto">
          <a:xfrm rot="-5043188">
            <a:off x="618332" y="4109244"/>
            <a:ext cx="1060450" cy="7064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926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0"/>
            <a:ext cx="6218237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3825875"/>
            <a:ext cx="6380162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Ự PHÁT TRIỂN CỦA CÂY MƯỚP 00_00_06-00_01_3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4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196850" y="1001713"/>
            <a:ext cx="11784013" cy="1893887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en-US" sz="2400">
              <a:solidFill>
                <a:srgbClr val="0070C0"/>
              </a:solidFill>
            </a:endParaRPr>
          </a:p>
          <a:p>
            <a:r>
              <a:rPr lang="en-US" altLang="en-US" sz="2400">
                <a:solidFill>
                  <a:srgbClr val="0070C0"/>
                </a:solidFill>
              </a:rPr>
              <a:t>Điều kiện về độ ẩm, nhiệt độ</a:t>
            </a:r>
            <a:r>
              <a:rPr lang="vi-VN" altLang="en-US" sz="2400">
                <a:solidFill>
                  <a:srgbClr val="0070C0"/>
                </a:solidFill>
              </a:rPr>
              <a:t> </a:t>
            </a:r>
            <a:r>
              <a:rPr lang="en-US" altLang="en-US" sz="2400">
                <a:solidFill>
                  <a:srgbClr val="0070C0"/>
                </a:solidFill>
              </a:rPr>
              <a:t>như thế nào hạt nảy mầm tốt?</a:t>
            </a:r>
            <a:endParaRPr lang="vi-VN" altLang="en-US" sz="2400">
              <a:solidFill>
                <a:srgbClr val="0070C0"/>
              </a:solidFill>
            </a:endParaRPr>
          </a:p>
          <a:p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vi-VN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>
                <a:solidFill>
                  <a:srgbClr val="FF0000"/>
                </a:solidFill>
              </a:rPr>
              <a:t>Ô chữ gồm 8 chữ cái</a:t>
            </a:r>
            <a:r>
              <a:rPr lang="vi-VN" altLang="en-US" sz="2400">
                <a:solidFill>
                  <a:srgbClr val="FF0000"/>
                </a:solidFill>
              </a:rPr>
              <a:t>)</a:t>
            </a:r>
            <a:endParaRPr lang="en-US" altLang="en-US" sz="2400">
              <a:solidFill>
                <a:srgbClr val="FF0000"/>
              </a:solidFill>
            </a:endParaRPr>
          </a:p>
          <a:p>
            <a:endParaRPr lang="en-US" altLang="en-US" sz="24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9219" name="WordArt 17"/>
          <p:cNvSpPr>
            <a:spLocks noChangeArrowheads="1" noChangeShapeType="1" noTextEdit="1"/>
          </p:cNvSpPr>
          <p:nvPr/>
        </p:nvSpPr>
        <p:spPr bwMode="auto">
          <a:xfrm>
            <a:off x="2971800" y="111125"/>
            <a:ext cx="6502400" cy="957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Ô </a:t>
            </a:r>
            <a:r>
              <a:rPr lang="en-US" sz="4400" kern="1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CHỮ KÌ DIỆU</a:t>
            </a:r>
            <a:endParaRPr lang="en-US" sz="44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8930" name="Group 18"/>
          <p:cNvGraphicFramePr>
            <a:graphicFrameLocks noGrp="1"/>
          </p:cNvGraphicFramePr>
          <p:nvPr/>
        </p:nvGraphicFramePr>
        <p:xfrm>
          <a:off x="1631950" y="3810000"/>
          <a:ext cx="48768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950" name="Group 38"/>
          <p:cNvGraphicFramePr>
            <a:graphicFrameLocks noGrp="1"/>
          </p:cNvGraphicFramePr>
          <p:nvPr/>
        </p:nvGraphicFramePr>
        <p:xfrm>
          <a:off x="5899150" y="4267200"/>
          <a:ext cx="18288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960" name="Group 48"/>
          <p:cNvGraphicFramePr>
            <a:graphicFrameLocks noGrp="1"/>
          </p:cNvGraphicFramePr>
          <p:nvPr/>
        </p:nvGraphicFramePr>
        <p:xfrm>
          <a:off x="5289550" y="4730750"/>
          <a:ext cx="42672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978" name="Group 66"/>
          <p:cNvGraphicFramePr>
            <a:graphicFrameLocks noGrp="1"/>
          </p:cNvGraphicFramePr>
          <p:nvPr/>
        </p:nvGraphicFramePr>
        <p:xfrm>
          <a:off x="5289550" y="5181600"/>
          <a:ext cx="54864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90" name="Table 9289"/>
          <p:cNvGraphicFramePr/>
          <p:nvPr/>
        </p:nvGraphicFramePr>
        <p:xfrm>
          <a:off x="1625600" y="3810000"/>
          <a:ext cx="48768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</a:t>
                      </a:r>
                      <a:endParaRPr lang="en-US" altLang="en-US" sz="3600" b="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altLang="en-US" sz="3600" b="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endParaRPr lang="en-US" altLang="en-US" sz="3600" b="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altLang="en-US" sz="3600" b="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altLang="en-US" sz="3600" b="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altLang="en-US" sz="3600" b="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</a:t>
                      </a:r>
                      <a:endParaRPr lang="en-US" altLang="en-US" sz="3600" b="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en-US" sz="240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alt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10" name="Table 9309"/>
          <p:cNvGraphicFramePr/>
          <p:nvPr/>
        </p:nvGraphicFramePr>
        <p:xfrm>
          <a:off x="5899150" y="4265613"/>
          <a:ext cx="18288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240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  <a:endParaRPr lang="en-US" sz="3600" b="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600" b="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030" name="Group 118"/>
          <p:cNvGraphicFramePr>
            <a:graphicFrameLocks noGrp="1"/>
          </p:cNvGraphicFramePr>
          <p:nvPr/>
        </p:nvGraphicFramePr>
        <p:xfrm>
          <a:off x="5283200" y="4722813"/>
          <a:ext cx="48768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Ù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40" name="Table 9339"/>
          <p:cNvGraphicFramePr>
            <a:graphicFrameLocks noGrp="1"/>
          </p:cNvGraphicFramePr>
          <p:nvPr/>
        </p:nvGraphicFramePr>
        <p:xfrm>
          <a:off x="5283200" y="5181600"/>
          <a:ext cx="54864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Ồ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072" name="AutoShape 160"/>
          <p:cNvSpPr>
            <a:spLocks noChangeArrowheads="1"/>
          </p:cNvSpPr>
          <p:nvPr/>
        </p:nvSpPr>
        <p:spPr bwMode="auto">
          <a:xfrm>
            <a:off x="215900" y="998538"/>
            <a:ext cx="11779250" cy="1878012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en-US" sz="2400">
              <a:solidFill>
                <a:srgbClr val="0070C0"/>
              </a:solidFill>
            </a:endParaRPr>
          </a:p>
          <a:p>
            <a:r>
              <a:rPr lang="en-US" altLang="en-US" sz="2400">
                <a:solidFill>
                  <a:srgbClr val="0070C0"/>
                </a:solidFill>
              </a:rPr>
              <a:t>Cây con mọc lên từ đâu?</a:t>
            </a:r>
            <a:r>
              <a:rPr lang="vi-VN" altLang="en-US" sz="2400">
                <a:solidFill>
                  <a:srgbClr val="0070C0"/>
                </a:solidFill>
              </a:rPr>
              <a:t> </a:t>
            </a:r>
            <a:r>
              <a:rPr lang="vi-VN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>
                <a:solidFill>
                  <a:srgbClr val="FF0000"/>
                </a:solidFill>
              </a:rPr>
              <a:t>Ô chữ gồm 3 chữ cái</a:t>
            </a:r>
            <a:r>
              <a:rPr lang="vi-VN" altLang="en-US" sz="2400">
                <a:solidFill>
                  <a:srgbClr val="FF0000"/>
                </a:solidFill>
              </a:rPr>
              <a:t>)</a:t>
            </a:r>
            <a:endParaRPr lang="en-US" altLang="en-US" sz="2400">
              <a:solidFill>
                <a:srgbClr val="FF0000"/>
              </a:solidFill>
            </a:endParaRPr>
          </a:p>
          <a:p>
            <a:endParaRPr lang="en-US" altLang="en-US" sz="24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9073" name="AutoShape 161"/>
          <p:cNvSpPr>
            <a:spLocks noChangeArrowheads="1"/>
          </p:cNvSpPr>
          <p:nvPr/>
        </p:nvSpPr>
        <p:spPr bwMode="auto">
          <a:xfrm>
            <a:off x="225425" y="1173163"/>
            <a:ext cx="11784013" cy="19050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300">
                <a:solidFill>
                  <a:srgbClr val="0070C0"/>
                </a:solidFill>
              </a:rPr>
              <a:t>Hoa thụ phấn nhờ gió và nhờ…</a:t>
            </a:r>
            <a:endParaRPr lang="vi-VN" altLang="en-US" sz="2300">
              <a:solidFill>
                <a:srgbClr val="0070C0"/>
              </a:solidFill>
            </a:endParaRPr>
          </a:p>
          <a:p>
            <a:pPr algn="ctr"/>
            <a:r>
              <a:rPr lang="vi-VN" altLang="en-US" sz="2300">
                <a:solidFill>
                  <a:srgbClr val="FF0000"/>
                </a:solidFill>
              </a:rPr>
              <a:t>(</a:t>
            </a:r>
            <a:r>
              <a:rPr lang="en-US" altLang="en-US" sz="2300">
                <a:solidFill>
                  <a:srgbClr val="FF0000"/>
                </a:solidFill>
              </a:rPr>
              <a:t>gồm 8 chữ cái</a:t>
            </a:r>
            <a:r>
              <a:rPr lang="vi-VN" altLang="en-US" sz="2300">
                <a:solidFill>
                  <a:srgbClr val="FF0000"/>
                </a:solidFill>
              </a:rPr>
              <a:t>)</a:t>
            </a:r>
            <a:endParaRPr lang="en-US" altLang="en-US" sz="23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9074" name="AutoShape 162"/>
          <p:cNvSpPr>
            <a:spLocks noChangeArrowheads="1"/>
          </p:cNvSpPr>
          <p:nvPr/>
        </p:nvSpPr>
        <p:spPr bwMode="auto">
          <a:xfrm>
            <a:off x="239713" y="966788"/>
            <a:ext cx="11784012" cy="19050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70C0"/>
                </a:solidFill>
              </a:rPr>
              <a:t>Hạt dùng để làm gì?</a:t>
            </a:r>
            <a:endParaRPr lang="vi-VN" altLang="en-US" sz="2400">
              <a:solidFill>
                <a:srgbClr val="0070C0"/>
              </a:solidFill>
            </a:endParaRPr>
          </a:p>
          <a:p>
            <a:pPr algn="ctr"/>
            <a:r>
              <a:rPr lang="vi-VN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>
                <a:solidFill>
                  <a:srgbClr val="FF0000"/>
                </a:solidFill>
              </a:rPr>
              <a:t>Ô chữ gồm 9 chữ cái</a:t>
            </a:r>
            <a:r>
              <a:rPr lang="vi-VN" altLang="en-US" sz="2400">
                <a:solidFill>
                  <a:srgbClr val="FF0000"/>
                </a:solidFill>
              </a:rPr>
              <a:t>)</a:t>
            </a:r>
            <a:endParaRPr lang="en-US" altLang="en-US" sz="2400">
              <a:solidFill>
                <a:srgbClr val="0070C0"/>
              </a:solidFill>
              <a:cs typeface="Arial" charset="0"/>
            </a:endParaRPr>
          </a:p>
        </p:txBody>
      </p:sp>
      <p:graphicFrame>
        <p:nvGraphicFramePr>
          <p:cNvPr id="39075" name="Group 163"/>
          <p:cNvGraphicFramePr>
            <a:graphicFrameLocks noGrp="1"/>
          </p:cNvGraphicFramePr>
          <p:nvPr/>
        </p:nvGraphicFramePr>
        <p:xfrm>
          <a:off x="5918200" y="3810000"/>
          <a:ext cx="609600" cy="474663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en-US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081" name="Group 169"/>
          <p:cNvGraphicFramePr>
            <a:graphicFrameLocks noGrp="1"/>
          </p:cNvGraphicFramePr>
          <p:nvPr/>
        </p:nvGraphicFramePr>
        <p:xfrm>
          <a:off x="5899150" y="4268788"/>
          <a:ext cx="6096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087" name="Group 175"/>
          <p:cNvGraphicFramePr>
            <a:graphicFrameLocks noGrp="1"/>
          </p:cNvGraphicFramePr>
          <p:nvPr/>
        </p:nvGraphicFramePr>
        <p:xfrm>
          <a:off x="5899150" y="4725988"/>
          <a:ext cx="6096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853" name="Group 181"/>
          <p:cNvGraphicFramePr>
            <a:graphicFrameLocks noGrp="1"/>
          </p:cNvGraphicFramePr>
          <p:nvPr/>
        </p:nvGraphicFramePr>
        <p:xfrm>
          <a:off x="5905500" y="5181600"/>
          <a:ext cx="6096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45494"/>
              </p:ext>
            </p:extLst>
          </p:nvPr>
        </p:nvGraphicFramePr>
        <p:xfrm>
          <a:off x="5899150" y="3808413"/>
          <a:ext cx="609600" cy="45878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8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en-US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Group 175"/>
          <p:cNvGraphicFramePr>
            <a:graphicFrameLocks noGrp="1"/>
          </p:cNvGraphicFramePr>
          <p:nvPr/>
        </p:nvGraphicFramePr>
        <p:xfrm>
          <a:off x="5899150" y="4724400"/>
          <a:ext cx="6096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kumimoji="0" lang="en-US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89550" y="4730750"/>
          <a:ext cx="6096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mpd="sng">
                      <a:solidFill>
                        <a:schemeClr val="tx2"/>
                      </a:solidFill>
                      <a:prstDash val="solid"/>
                    </a:lnL>
                    <a:lnR w="12700" cmpd="sng">
                      <a:solidFill>
                        <a:schemeClr val="tx2"/>
                      </a:solidFill>
                      <a:prstDash val="solid"/>
                    </a:lnR>
                    <a:lnT w="12700" cmpd="sng">
                      <a:solidFill>
                        <a:schemeClr val="tx2"/>
                      </a:solidFill>
                      <a:prstDash val="solid"/>
                    </a:lnT>
                    <a:lnB w="12700" cmpd="sng">
                      <a:solidFill>
                        <a:schemeClr val="tx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719138" y="3840163"/>
            <a:ext cx="4699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4375" y="4337050"/>
            <a:ext cx="469900" cy="41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2313" y="4819650"/>
            <a:ext cx="471487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9138" y="5303838"/>
            <a:ext cx="469900" cy="377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425238" y="4733925"/>
            <a:ext cx="471487" cy="382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436350" y="5230813"/>
            <a:ext cx="469900" cy="37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17300" y="4235450"/>
            <a:ext cx="469900" cy="414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422063" y="3754438"/>
            <a:ext cx="469900" cy="430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  <p:pic>
        <p:nvPicPr>
          <p:cNvPr id="44" name="j02138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9985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j02138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020763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j02138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04775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j02139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020763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83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74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5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74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745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3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1000"/>
                                        <p:tgtEl>
                                          <p:spTgt spid="39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39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39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showWhenStopped="0"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showWhenStopped="0"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38926" grpId="0" animBg="1"/>
      <p:bldP spid="38926" grpId="1" animBg="1"/>
      <p:bldP spid="9219" grpId="0" animBg="1"/>
      <p:bldP spid="39072" grpId="0" animBg="1"/>
      <p:bldP spid="39072" grpId="1" animBg="1"/>
      <p:bldP spid="39073" grpId="0" animBg="1"/>
      <p:bldP spid="39073" grpId="1" animBg="1"/>
      <p:bldP spid="39074" grpId="0" animBg="1"/>
      <p:bldP spid="39074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512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12700"/>
            <a:ext cx="12193587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Teardrop 13"/>
          <p:cNvSpPr/>
          <p:nvPr/>
        </p:nvSpPr>
        <p:spPr>
          <a:xfrm flipH="1">
            <a:off x="3370263" y="4586288"/>
            <a:ext cx="4532312" cy="2155825"/>
          </a:xfrm>
          <a:prstGeom prst="teardrop">
            <a:avLst/>
          </a:prstGeom>
          <a:noFill/>
          <a:ln w="28575">
            <a:solidFill>
              <a:srgbClr val="D8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04013" y="450850"/>
            <a:ext cx="1414462" cy="461963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SG" altLang="en-US" sz="2400" b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Hạt phấn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196850" y="1001713"/>
            <a:ext cx="11784013" cy="1893887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en-US" sz="2400">
              <a:solidFill>
                <a:srgbClr val="0070C0"/>
              </a:solidFill>
            </a:endParaRPr>
          </a:p>
          <a:p>
            <a:r>
              <a:rPr lang="en-US" altLang="en-US" sz="2400">
                <a:solidFill>
                  <a:srgbClr val="0070C0"/>
                </a:solidFill>
              </a:rPr>
              <a:t>Điều kiện về độ ẩm, nhiệt độ</a:t>
            </a:r>
            <a:r>
              <a:rPr lang="vi-VN" altLang="en-US" sz="2400">
                <a:solidFill>
                  <a:srgbClr val="0070C0"/>
                </a:solidFill>
              </a:rPr>
              <a:t> </a:t>
            </a:r>
            <a:r>
              <a:rPr lang="en-US" altLang="en-US" sz="2400">
                <a:solidFill>
                  <a:srgbClr val="0070C0"/>
                </a:solidFill>
              </a:rPr>
              <a:t>như thế nào hạt nảy mầm tốt?</a:t>
            </a:r>
            <a:endParaRPr lang="vi-VN" altLang="en-US" sz="2400">
              <a:solidFill>
                <a:srgbClr val="0070C0"/>
              </a:solidFill>
            </a:endParaRPr>
          </a:p>
          <a:p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vi-VN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>
                <a:solidFill>
                  <a:srgbClr val="FF0000"/>
                </a:solidFill>
              </a:rPr>
              <a:t>Ô chữ gồm 8 chữ cái</a:t>
            </a:r>
            <a:r>
              <a:rPr lang="vi-VN" altLang="en-US" sz="2400">
                <a:solidFill>
                  <a:srgbClr val="FF0000"/>
                </a:solidFill>
              </a:rPr>
              <a:t>)</a:t>
            </a:r>
            <a:endParaRPr lang="en-US" altLang="en-US" sz="2400">
              <a:solidFill>
                <a:srgbClr val="FF0000"/>
              </a:solidFill>
            </a:endParaRPr>
          </a:p>
          <a:p>
            <a:endParaRPr lang="en-US" altLang="en-US" sz="24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9219" name="WordArt 17"/>
          <p:cNvSpPr>
            <a:spLocks noChangeArrowheads="1" noChangeShapeType="1" noTextEdit="1"/>
          </p:cNvSpPr>
          <p:nvPr/>
        </p:nvSpPr>
        <p:spPr bwMode="auto">
          <a:xfrm>
            <a:off x="2971800" y="111125"/>
            <a:ext cx="6502400" cy="957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Ô CHỮ DIỆU KÌ</a:t>
            </a:r>
          </a:p>
        </p:txBody>
      </p:sp>
      <p:graphicFrame>
        <p:nvGraphicFramePr>
          <p:cNvPr id="38930" name="Group 18"/>
          <p:cNvGraphicFramePr>
            <a:graphicFrameLocks noGrp="1"/>
          </p:cNvGraphicFramePr>
          <p:nvPr/>
        </p:nvGraphicFramePr>
        <p:xfrm>
          <a:off x="1631950" y="3810000"/>
          <a:ext cx="48768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950" name="Group 38"/>
          <p:cNvGraphicFramePr>
            <a:graphicFrameLocks noGrp="1"/>
          </p:cNvGraphicFramePr>
          <p:nvPr/>
        </p:nvGraphicFramePr>
        <p:xfrm>
          <a:off x="5899150" y="4267200"/>
          <a:ext cx="18288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960" name="Group 48"/>
          <p:cNvGraphicFramePr>
            <a:graphicFrameLocks noGrp="1"/>
          </p:cNvGraphicFramePr>
          <p:nvPr/>
        </p:nvGraphicFramePr>
        <p:xfrm>
          <a:off x="5289550" y="4730750"/>
          <a:ext cx="42672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978" name="Group 66"/>
          <p:cNvGraphicFramePr>
            <a:graphicFrameLocks noGrp="1"/>
          </p:cNvGraphicFramePr>
          <p:nvPr/>
        </p:nvGraphicFramePr>
        <p:xfrm>
          <a:off x="5289550" y="5181600"/>
          <a:ext cx="54864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90" name="Table 9289"/>
          <p:cNvGraphicFramePr/>
          <p:nvPr/>
        </p:nvGraphicFramePr>
        <p:xfrm>
          <a:off x="1625600" y="3810000"/>
          <a:ext cx="48768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</a:t>
                      </a:r>
                      <a:endParaRPr lang="en-US" altLang="en-US" sz="3600" b="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altLang="en-US" sz="3600" b="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buNone/>
                      </a:pP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endParaRPr lang="en-US" altLang="en-US" sz="3600" b="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altLang="en-US" sz="3600" b="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altLang="en-US" sz="3600" b="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altLang="en-US" sz="3600" b="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</a:t>
                      </a:r>
                      <a:endParaRPr lang="en-US" altLang="en-US" sz="3600" b="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US" altLang="en-US" sz="240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alt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10" name="Table 9309"/>
          <p:cNvGraphicFramePr/>
          <p:nvPr/>
        </p:nvGraphicFramePr>
        <p:xfrm>
          <a:off x="5899150" y="4265613"/>
          <a:ext cx="18288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240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  <a:endParaRPr lang="en-US" sz="3600" b="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600" b="0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121920" marR="12192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030" name="Group 118"/>
          <p:cNvGraphicFramePr>
            <a:graphicFrameLocks noGrp="1"/>
          </p:cNvGraphicFramePr>
          <p:nvPr/>
        </p:nvGraphicFramePr>
        <p:xfrm>
          <a:off x="5283200" y="4722813"/>
          <a:ext cx="48768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Ù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40" name="Table 9339"/>
          <p:cNvGraphicFramePr>
            <a:graphicFrameLocks noGrp="1"/>
          </p:cNvGraphicFramePr>
          <p:nvPr/>
        </p:nvGraphicFramePr>
        <p:xfrm>
          <a:off x="5283200" y="5181600"/>
          <a:ext cx="54864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Ồ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072" name="AutoShape 160"/>
          <p:cNvSpPr>
            <a:spLocks noChangeArrowheads="1"/>
          </p:cNvSpPr>
          <p:nvPr/>
        </p:nvSpPr>
        <p:spPr bwMode="auto">
          <a:xfrm>
            <a:off x="215900" y="998538"/>
            <a:ext cx="11779250" cy="1878012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en-US" sz="2400">
              <a:solidFill>
                <a:srgbClr val="0070C0"/>
              </a:solidFill>
            </a:endParaRPr>
          </a:p>
          <a:p>
            <a:r>
              <a:rPr lang="en-US" altLang="en-US" sz="2400">
                <a:solidFill>
                  <a:srgbClr val="0070C0"/>
                </a:solidFill>
              </a:rPr>
              <a:t>Cây con mọc lên từ đâu?</a:t>
            </a:r>
            <a:r>
              <a:rPr lang="vi-VN" altLang="en-US" sz="2400">
                <a:solidFill>
                  <a:srgbClr val="0070C0"/>
                </a:solidFill>
              </a:rPr>
              <a:t> </a:t>
            </a:r>
            <a:r>
              <a:rPr lang="vi-VN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>
                <a:solidFill>
                  <a:srgbClr val="FF0000"/>
                </a:solidFill>
              </a:rPr>
              <a:t>Ô chữ gồm 3 chữ cái</a:t>
            </a:r>
            <a:r>
              <a:rPr lang="vi-VN" altLang="en-US" sz="2400">
                <a:solidFill>
                  <a:srgbClr val="FF0000"/>
                </a:solidFill>
              </a:rPr>
              <a:t>)</a:t>
            </a:r>
            <a:endParaRPr lang="en-US" altLang="en-US" sz="2400">
              <a:solidFill>
                <a:srgbClr val="FF0000"/>
              </a:solidFill>
            </a:endParaRPr>
          </a:p>
          <a:p>
            <a:endParaRPr lang="en-US" altLang="en-US" sz="24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9073" name="AutoShape 161"/>
          <p:cNvSpPr>
            <a:spLocks noChangeArrowheads="1"/>
          </p:cNvSpPr>
          <p:nvPr/>
        </p:nvSpPr>
        <p:spPr bwMode="auto">
          <a:xfrm>
            <a:off x="225425" y="1173163"/>
            <a:ext cx="11784013" cy="19050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300">
                <a:solidFill>
                  <a:srgbClr val="0070C0"/>
                </a:solidFill>
              </a:rPr>
              <a:t>Hoa thụ phấn nhờ gió và nhờ…</a:t>
            </a:r>
            <a:endParaRPr lang="vi-VN" altLang="en-US" sz="2300">
              <a:solidFill>
                <a:srgbClr val="0070C0"/>
              </a:solidFill>
            </a:endParaRPr>
          </a:p>
          <a:p>
            <a:pPr algn="ctr"/>
            <a:r>
              <a:rPr lang="vi-VN" altLang="en-US" sz="2300">
                <a:solidFill>
                  <a:srgbClr val="FF0000"/>
                </a:solidFill>
              </a:rPr>
              <a:t>(</a:t>
            </a:r>
            <a:r>
              <a:rPr lang="en-US" altLang="en-US" sz="2300">
                <a:solidFill>
                  <a:srgbClr val="FF0000"/>
                </a:solidFill>
              </a:rPr>
              <a:t>gồm 8 chữ cái</a:t>
            </a:r>
            <a:r>
              <a:rPr lang="vi-VN" altLang="en-US" sz="2300">
                <a:solidFill>
                  <a:srgbClr val="FF0000"/>
                </a:solidFill>
              </a:rPr>
              <a:t>)</a:t>
            </a:r>
            <a:endParaRPr lang="en-US" altLang="en-US" sz="23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9074" name="AutoShape 162"/>
          <p:cNvSpPr>
            <a:spLocks noChangeArrowheads="1"/>
          </p:cNvSpPr>
          <p:nvPr/>
        </p:nvSpPr>
        <p:spPr bwMode="auto">
          <a:xfrm>
            <a:off x="239713" y="966788"/>
            <a:ext cx="11784012" cy="19050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70C0"/>
                </a:solidFill>
              </a:rPr>
              <a:t>Hạt dùng để làm gì?</a:t>
            </a:r>
            <a:endParaRPr lang="vi-VN" altLang="en-US" sz="2400">
              <a:solidFill>
                <a:srgbClr val="0070C0"/>
              </a:solidFill>
            </a:endParaRPr>
          </a:p>
          <a:p>
            <a:pPr algn="ctr"/>
            <a:r>
              <a:rPr lang="vi-VN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>
                <a:solidFill>
                  <a:srgbClr val="FF0000"/>
                </a:solidFill>
              </a:rPr>
              <a:t>Ô chữ gồm 9 chữ cái</a:t>
            </a:r>
            <a:r>
              <a:rPr lang="vi-VN" altLang="en-US" sz="2400">
                <a:solidFill>
                  <a:srgbClr val="FF0000"/>
                </a:solidFill>
              </a:rPr>
              <a:t>)</a:t>
            </a:r>
            <a:endParaRPr lang="en-US" altLang="en-US" sz="2400">
              <a:solidFill>
                <a:srgbClr val="0070C0"/>
              </a:solidFill>
              <a:cs typeface="Arial" charset="0"/>
            </a:endParaRPr>
          </a:p>
        </p:txBody>
      </p:sp>
      <p:graphicFrame>
        <p:nvGraphicFramePr>
          <p:cNvPr id="39075" name="Group 163"/>
          <p:cNvGraphicFramePr>
            <a:graphicFrameLocks noGrp="1"/>
          </p:cNvGraphicFramePr>
          <p:nvPr/>
        </p:nvGraphicFramePr>
        <p:xfrm>
          <a:off x="5918200" y="3810000"/>
          <a:ext cx="609600" cy="474663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en-US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081" name="Group 169"/>
          <p:cNvGraphicFramePr>
            <a:graphicFrameLocks noGrp="1"/>
          </p:cNvGraphicFramePr>
          <p:nvPr/>
        </p:nvGraphicFramePr>
        <p:xfrm>
          <a:off x="5899150" y="4268788"/>
          <a:ext cx="6096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087" name="Group 175"/>
          <p:cNvGraphicFramePr>
            <a:graphicFrameLocks noGrp="1"/>
          </p:cNvGraphicFramePr>
          <p:nvPr/>
        </p:nvGraphicFramePr>
        <p:xfrm>
          <a:off x="5899150" y="4725988"/>
          <a:ext cx="6096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853" name="Group 181"/>
          <p:cNvGraphicFramePr>
            <a:graphicFrameLocks noGrp="1"/>
          </p:cNvGraphicFramePr>
          <p:nvPr/>
        </p:nvGraphicFramePr>
        <p:xfrm>
          <a:off x="5905500" y="5181600"/>
          <a:ext cx="6096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Group 163"/>
          <p:cNvGraphicFramePr>
            <a:graphicFrameLocks noGrp="1"/>
          </p:cNvGraphicFramePr>
          <p:nvPr/>
        </p:nvGraphicFramePr>
        <p:xfrm>
          <a:off x="5899150" y="3808413"/>
          <a:ext cx="609600" cy="45878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8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en-US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Group 175"/>
          <p:cNvGraphicFramePr>
            <a:graphicFrameLocks noGrp="1"/>
          </p:cNvGraphicFramePr>
          <p:nvPr/>
        </p:nvGraphicFramePr>
        <p:xfrm>
          <a:off x="5899150" y="4724400"/>
          <a:ext cx="6096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kumimoji="0" lang="en-US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89550" y="4730750"/>
          <a:ext cx="609600" cy="457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mpd="sng">
                      <a:solidFill>
                        <a:schemeClr val="tx2"/>
                      </a:solidFill>
                      <a:prstDash val="solid"/>
                    </a:lnL>
                    <a:lnR w="12700" cmpd="sng">
                      <a:solidFill>
                        <a:schemeClr val="tx2"/>
                      </a:solidFill>
                      <a:prstDash val="solid"/>
                    </a:lnR>
                    <a:lnT w="12700" cmpd="sng">
                      <a:solidFill>
                        <a:schemeClr val="tx2"/>
                      </a:solidFill>
                      <a:prstDash val="solid"/>
                    </a:lnT>
                    <a:lnB w="12700" cmpd="sng">
                      <a:solidFill>
                        <a:schemeClr val="tx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719138" y="3840163"/>
            <a:ext cx="4699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4375" y="4337050"/>
            <a:ext cx="469900" cy="41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2313" y="4819650"/>
            <a:ext cx="471487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9138" y="5303838"/>
            <a:ext cx="469900" cy="377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425238" y="4733925"/>
            <a:ext cx="471487" cy="382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436350" y="5230813"/>
            <a:ext cx="469900" cy="37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17300" y="4235450"/>
            <a:ext cx="469900" cy="414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422063" y="3754438"/>
            <a:ext cx="469900" cy="430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  <p:sp>
        <p:nvSpPr>
          <p:cNvPr id="30" name="AutoShape 47"/>
          <p:cNvSpPr>
            <a:spLocks noChangeArrowheads="1"/>
          </p:cNvSpPr>
          <p:nvPr/>
        </p:nvSpPr>
        <p:spPr bwMode="auto">
          <a:xfrm>
            <a:off x="2971800" y="593725"/>
            <a:ext cx="1778000" cy="1344613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>
                <a:solidFill>
                  <a:srgbClr val="FFFF66"/>
                </a:solidFill>
                <a:latin typeface="Garamond" pitchFamily="18" charset="0"/>
              </a:rPr>
              <a:t>0</a:t>
            </a:r>
          </a:p>
        </p:txBody>
      </p:sp>
      <p:sp>
        <p:nvSpPr>
          <p:cNvPr id="31" name="AutoShape 46"/>
          <p:cNvSpPr>
            <a:spLocks noChangeArrowheads="1"/>
          </p:cNvSpPr>
          <p:nvPr/>
        </p:nvSpPr>
        <p:spPr bwMode="auto">
          <a:xfrm>
            <a:off x="298450" y="55563"/>
            <a:ext cx="2032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>
                <a:solidFill>
                  <a:srgbClr val="FFFF66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auto">
          <a:xfrm>
            <a:off x="2228850" y="2608263"/>
            <a:ext cx="2032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>
                <a:solidFill>
                  <a:srgbClr val="FFFF66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2200275" y="4543425"/>
            <a:ext cx="2032000" cy="1447800"/>
          </a:xfrm>
          <a:prstGeom prst="irregularSeal1">
            <a:avLst/>
          </a:prstGeom>
          <a:solidFill>
            <a:srgbClr val="0000FF"/>
          </a:solidFill>
          <a:ln w="57150" cmpd="thinThick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>
                <a:solidFill>
                  <a:srgbClr val="FFFF66"/>
                </a:solidFill>
                <a:latin typeface="Garamond" pitchFamily="18" charset="0"/>
              </a:rPr>
              <a:t>7</a:t>
            </a:r>
          </a:p>
        </p:txBody>
      </p:sp>
      <p:sp>
        <p:nvSpPr>
          <p:cNvPr id="34" name="AutoShape 43"/>
          <p:cNvSpPr>
            <a:spLocks noChangeArrowheads="1"/>
          </p:cNvSpPr>
          <p:nvPr/>
        </p:nvSpPr>
        <p:spPr bwMode="auto">
          <a:xfrm>
            <a:off x="4113213" y="2736850"/>
            <a:ext cx="2032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>
                <a:solidFill>
                  <a:srgbClr val="FFFF66"/>
                </a:solidFill>
                <a:latin typeface="Garamond" pitchFamily="18" charset="0"/>
              </a:rPr>
              <a:t>4</a:t>
            </a:r>
          </a:p>
        </p:txBody>
      </p:sp>
      <p:sp>
        <p:nvSpPr>
          <p:cNvPr id="35" name="AutoShape 42"/>
          <p:cNvSpPr>
            <a:spLocks noChangeArrowheads="1"/>
          </p:cNvSpPr>
          <p:nvPr/>
        </p:nvSpPr>
        <p:spPr bwMode="auto">
          <a:xfrm>
            <a:off x="1184275" y="1503363"/>
            <a:ext cx="2032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>
                <a:solidFill>
                  <a:srgbClr val="FFFF66"/>
                </a:solidFill>
                <a:latin typeface="Garamond" pitchFamily="18" charset="0"/>
              </a:rPr>
              <a:t>5</a:t>
            </a:r>
          </a:p>
        </p:txBody>
      </p:sp>
      <p:sp>
        <p:nvSpPr>
          <p:cNvPr id="36" name="AutoShape 41"/>
          <p:cNvSpPr>
            <a:spLocks noChangeArrowheads="1"/>
          </p:cNvSpPr>
          <p:nvPr/>
        </p:nvSpPr>
        <p:spPr bwMode="auto">
          <a:xfrm>
            <a:off x="4027488" y="1770063"/>
            <a:ext cx="2032000" cy="1447800"/>
          </a:xfrm>
          <a:prstGeom prst="irregularSeal1">
            <a:avLst/>
          </a:prstGeom>
          <a:solidFill>
            <a:srgbClr val="0000FF"/>
          </a:solidFill>
          <a:ln w="57150" cmpd="thinThick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>
                <a:solidFill>
                  <a:srgbClr val="FFFF66"/>
                </a:solidFill>
                <a:latin typeface="Garamond" pitchFamily="18" charset="0"/>
              </a:rPr>
              <a:t>6</a:t>
            </a:r>
          </a:p>
        </p:txBody>
      </p:sp>
      <p:sp>
        <p:nvSpPr>
          <p:cNvPr id="37" name="AutoShape 37"/>
          <p:cNvSpPr>
            <a:spLocks noChangeArrowheads="1"/>
          </p:cNvSpPr>
          <p:nvPr/>
        </p:nvSpPr>
        <p:spPr bwMode="auto">
          <a:xfrm>
            <a:off x="4970463" y="111125"/>
            <a:ext cx="2032000" cy="1447800"/>
          </a:xfrm>
          <a:prstGeom prst="irregularSeal1">
            <a:avLst/>
          </a:prstGeom>
          <a:solidFill>
            <a:srgbClr val="0000FF"/>
          </a:solidFill>
          <a:ln w="57150" cmpd="thinThick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>
                <a:solidFill>
                  <a:srgbClr val="FFFF66"/>
                </a:solidFill>
                <a:latin typeface="Garamond" pitchFamily="18" charset="0"/>
              </a:rPr>
              <a:t>10</a:t>
            </a:r>
          </a:p>
        </p:txBody>
      </p:sp>
      <p:sp>
        <p:nvSpPr>
          <p:cNvPr id="39" name="AutoShape 44"/>
          <p:cNvSpPr>
            <a:spLocks noChangeArrowheads="1"/>
          </p:cNvSpPr>
          <p:nvPr/>
        </p:nvSpPr>
        <p:spPr bwMode="auto">
          <a:xfrm>
            <a:off x="977900" y="779463"/>
            <a:ext cx="2032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>
                <a:solidFill>
                  <a:srgbClr val="FFFF66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41" name="AutoShape 38"/>
          <p:cNvSpPr>
            <a:spLocks noChangeArrowheads="1"/>
          </p:cNvSpPr>
          <p:nvPr/>
        </p:nvSpPr>
        <p:spPr bwMode="auto">
          <a:xfrm>
            <a:off x="4970463" y="998538"/>
            <a:ext cx="2032000" cy="1447800"/>
          </a:xfrm>
          <a:prstGeom prst="irregularSeal1">
            <a:avLst/>
          </a:prstGeom>
          <a:solidFill>
            <a:srgbClr val="0000FF"/>
          </a:solidFill>
          <a:ln w="57150" cmpd="thinThick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>
                <a:solidFill>
                  <a:srgbClr val="FFFF66"/>
                </a:solidFill>
                <a:latin typeface="Garamond" pitchFamily="18" charset="0"/>
              </a:rPr>
              <a:t>9</a:t>
            </a:r>
          </a:p>
        </p:txBody>
      </p:sp>
      <p:sp>
        <p:nvSpPr>
          <p:cNvPr id="42" name="AutoShape 39"/>
          <p:cNvSpPr>
            <a:spLocks noChangeArrowheads="1"/>
          </p:cNvSpPr>
          <p:nvPr/>
        </p:nvSpPr>
        <p:spPr bwMode="auto">
          <a:xfrm>
            <a:off x="1184275" y="2119313"/>
            <a:ext cx="2032000" cy="1447800"/>
          </a:xfrm>
          <a:prstGeom prst="irregularSeal1">
            <a:avLst/>
          </a:prstGeom>
          <a:solidFill>
            <a:srgbClr val="0000FF"/>
          </a:solidFill>
          <a:ln w="57150" cmpd="thinThick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>
                <a:solidFill>
                  <a:srgbClr val="FFFF66"/>
                </a:solidFill>
                <a:latin typeface="Garamond" pitchFamily="18" charset="0"/>
              </a:rPr>
              <a:t>8</a:t>
            </a:r>
          </a:p>
        </p:txBody>
      </p:sp>
      <p:sp>
        <p:nvSpPr>
          <p:cNvPr id="43" name="Oval 48"/>
          <p:cNvSpPr>
            <a:spLocks noChangeArrowheads="1"/>
          </p:cNvSpPr>
          <p:nvPr/>
        </p:nvSpPr>
        <p:spPr bwMode="auto">
          <a:xfrm>
            <a:off x="296863" y="1503363"/>
            <a:ext cx="2235200" cy="5334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3333FF"/>
                </a:solidFill>
                <a:latin typeface=".VnArial" pitchFamily="34" charset="0"/>
              </a:rPr>
              <a:t>Th</a:t>
            </a:r>
            <a:r>
              <a:rPr lang="en-US" sz="2400" b="1">
                <a:solidFill>
                  <a:srgbClr val="3333FF"/>
                </a:solidFill>
                <a:latin typeface=".VnArial" pitchFamily="34" charset="0"/>
              </a:rPr>
              <a:t>êi gian</a:t>
            </a:r>
          </a:p>
        </p:txBody>
      </p:sp>
      <p:pic>
        <p:nvPicPr>
          <p:cNvPr id="44" name="j02138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9985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j02138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020763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j02138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04775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j02139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06045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j02139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03028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474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4745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474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4745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4745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1000"/>
                                        <p:tgtEl>
                                          <p:spTgt spid="3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3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1000"/>
                                        <p:tgtEl>
                                          <p:spTgt spid="39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39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3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39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showWhenStopped="0">
                <p:cTn id="1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showWhenStopped="0">
                <p:cTn id="1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showWhenStopped="0">
                <p:cTn id="1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showWhenStopped="0">
                <p:cTn id="1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showWhenStopped="0">
                <p:cTn id="1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38926" grpId="0" animBg="1"/>
      <p:bldP spid="38926" grpId="1" animBg="1"/>
      <p:bldP spid="9219" grpId="0" animBg="1"/>
      <p:bldP spid="39072" grpId="0" animBg="1"/>
      <p:bldP spid="39072" grpId="1" animBg="1"/>
      <p:bldP spid="39073" grpId="0" animBg="1"/>
      <p:bldP spid="39073" grpId="1" animBg="1"/>
      <p:bldP spid="39074" grpId="0" animBg="1"/>
      <p:bldP spid="39074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39" grpId="1" animBg="1"/>
      <p:bldP spid="41" grpId="0" animBg="1"/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24581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6125" y="2511425"/>
            <a:ext cx="10775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SG" altLang="en-US" sz="2400" b="1">
                <a:latin typeface="Times New Roman" pitchFamily="18" charset="0"/>
                <a:cs typeface="Times New Roman" pitchFamily="18" charset="0"/>
              </a:rPr>
              <a:t>- Chuẩn bị bài 54: Cây con có thể mọc lên từ một số bộ phận của cây mẹ- SGK trang 110, 111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46125" y="1711325"/>
            <a:ext cx="10775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SG" altLang="en-US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SG" altLang="en-US" sz="2400" b="1">
                <a:latin typeface="Times New Roman" pitchFamily="18" charset="0"/>
                <a:cs typeface="Times New Roman" pitchFamily="18" charset="0"/>
              </a:rPr>
              <a:t>Làm bài thực hành như yêu cầu ở mục thực hành  Trang 109 SGK.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25604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43075" y="2554288"/>
            <a:ext cx="100996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Chúc quý thầy cô nhiều sức khỏe</a:t>
            </a:r>
          </a:p>
          <a:p>
            <a:pPr algn="ctr" eaLnBrk="1" hangingPunct="1"/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Chúc các em học sinh chăm ngoan, học giỏi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5638" y="1408113"/>
            <a:ext cx="5376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SG" altLang="en-US" sz="3200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SG" altLang="en-US" sz="3200" b="1" u="sng">
                <a:latin typeface="Times New Roman" pitchFamily="18" charset="0"/>
                <a:cs typeface="Times New Roman" pitchFamily="18" charset="0"/>
              </a:rPr>
              <a:t>Cấu tạo của hạt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04988" y="2395538"/>
            <a:ext cx="8077200" cy="3200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6300" y="2806700"/>
            <a:ext cx="7772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3200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hành trong nhóm đôi </a:t>
            </a:r>
            <a:r>
              <a:rPr lang="en-US" altLang="vi-VN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( 3 phút ):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Tách đôi hạt đã chuẩn bị, chỉ rõ đâu là vỏ, phôi, chất dinh dưỡng của hạt.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7183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7" descr="Untitled-10"/>
          <p:cNvPicPr>
            <a:picLocks noChangeAspect="1" noChangeArrowheads="1"/>
          </p:cNvPicPr>
          <p:nvPr/>
        </p:nvPicPr>
        <p:blipFill>
          <a:blip r:embed="rId4">
            <a:lum bright="6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917575"/>
            <a:ext cx="4648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8936038" y="4572000"/>
            <a:ext cx="458787" cy="10731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88350" y="5508625"/>
            <a:ext cx="639763" cy="5794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smtClean="0"/>
              <a:t>Vỏ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9394825" y="1879600"/>
            <a:ext cx="1536700" cy="2460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909300" y="1606550"/>
            <a:ext cx="823913" cy="519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smtClean="0"/>
              <a:t>Phôi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9486900" y="3371850"/>
            <a:ext cx="1400175" cy="6254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0920413" y="3165475"/>
            <a:ext cx="1196975" cy="13731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smtClean="0"/>
              <a:t>Chất</a:t>
            </a:r>
          </a:p>
          <a:p>
            <a:pPr eaLnBrk="1" hangingPunct="1">
              <a:defRPr/>
            </a:pPr>
            <a:r>
              <a:rPr lang="en-US" sz="2800" smtClean="0"/>
              <a:t>dinh</a:t>
            </a:r>
          </a:p>
          <a:p>
            <a:pPr eaLnBrk="1" hangingPunct="1">
              <a:defRPr/>
            </a:pPr>
            <a:r>
              <a:rPr lang="en-US" sz="2800" smtClean="0"/>
              <a:t>dưỡng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65188" y="993775"/>
            <a:ext cx="3759200" cy="1384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SG" altLang="en-US" b="1" smtClean="0">
                <a:latin typeface="Times New Roman" pitchFamily="18" charset="0"/>
                <a:cs typeface="Times New Roman" pitchFamily="18" charset="0"/>
              </a:rPr>
              <a:t>Hạt gồm 3 bộ phận : vỏ, phôi, chất dinh dưỡng của hạt.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453438" y="1885950"/>
            <a:ext cx="2455862" cy="53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407275" y="3371850"/>
            <a:ext cx="3479800" cy="6254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532688" y="4806950"/>
            <a:ext cx="855662" cy="9191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931525" y="6651625"/>
            <a:ext cx="46038" cy="206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6805613" cy="6858000"/>
            <a:chOff x="144" y="1824"/>
            <a:chExt cx="3144" cy="1865"/>
          </a:xfrm>
        </p:grpSpPr>
        <p:pic>
          <p:nvPicPr>
            <p:cNvPr id="8198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24"/>
              <a:ext cx="3144" cy="1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99" name="Text Box 13"/>
            <p:cNvSpPr txBox="1">
              <a:spLocks noChangeArrowheads="1"/>
            </p:cNvSpPr>
            <p:nvPr/>
          </p:nvSpPr>
          <p:spPr bwMode="auto">
            <a:xfrm>
              <a:off x="1438" y="1824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3300"/>
                  </a:solidFill>
                  <a:latin typeface="Arial" charset="0"/>
                </a:rPr>
                <a:t>Hạt đậu</a:t>
              </a: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6527800" y="0"/>
            <a:ext cx="5546725" cy="6858000"/>
            <a:chOff x="3216" y="1824"/>
            <a:chExt cx="3494" cy="1872"/>
          </a:xfrm>
        </p:grpSpPr>
        <p:pic>
          <p:nvPicPr>
            <p:cNvPr id="819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824"/>
              <a:ext cx="3494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97" name="Text Box 15"/>
            <p:cNvSpPr txBox="1">
              <a:spLocks noChangeArrowheads="1"/>
            </p:cNvSpPr>
            <p:nvPr/>
          </p:nvSpPr>
          <p:spPr bwMode="auto">
            <a:xfrm>
              <a:off x="4728" y="1824"/>
              <a:ext cx="122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00"/>
                  </a:solidFill>
                  <a:latin typeface="Arial" charset="0"/>
                </a:rPr>
                <a:t>Hạt ngô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119813" y="-44450"/>
            <a:ext cx="6072187" cy="2906713"/>
            <a:chOff x="2736" y="-28"/>
            <a:chExt cx="3024" cy="1831"/>
          </a:xfrm>
        </p:grpSpPr>
        <p:pic>
          <p:nvPicPr>
            <p:cNvPr id="922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-28"/>
              <a:ext cx="3024" cy="1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2896" y="0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00"/>
                  </a:solidFill>
                  <a:latin typeface="Arial" charset="0"/>
                </a:rPr>
                <a:t>Hạt dưa</a:t>
              </a:r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0" y="2895600"/>
            <a:ext cx="6016625" cy="3765550"/>
            <a:chOff x="96" y="1824"/>
            <a:chExt cx="2640" cy="2206"/>
          </a:xfrm>
        </p:grpSpPr>
        <p:pic>
          <p:nvPicPr>
            <p:cNvPr id="9225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824"/>
              <a:ext cx="2640" cy="2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6" name="Text Box 17"/>
            <p:cNvSpPr txBox="1">
              <a:spLocks noChangeArrowheads="1"/>
            </p:cNvSpPr>
            <p:nvPr/>
          </p:nvSpPr>
          <p:spPr bwMode="auto">
            <a:xfrm>
              <a:off x="96" y="1872"/>
              <a:ext cx="1056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Arial" charset="0"/>
                </a:rPr>
                <a:t>Hạt dẻ</a:t>
              </a: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6119813" y="2917825"/>
            <a:ext cx="6072187" cy="3757613"/>
            <a:chOff x="2736" y="1789"/>
            <a:chExt cx="3024" cy="2304"/>
          </a:xfrm>
        </p:grpSpPr>
        <p:pic>
          <p:nvPicPr>
            <p:cNvPr id="922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789"/>
              <a:ext cx="3024" cy="2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4" name="Text Box 22"/>
            <p:cNvSpPr txBox="1">
              <a:spLocks noChangeArrowheads="1"/>
            </p:cNvSpPr>
            <p:nvPr/>
          </p:nvSpPr>
          <p:spPr bwMode="auto">
            <a:xfrm>
              <a:off x="2784" y="1920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00"/>
                  </a:solidFill>
                  <a:latin typeface="Arial" charset="0"/>
                </a:rPr>
                <a:t>Hạt lạc</a:t>
              </a:r>
            </a:p>
          </p:txBody>
        </p:sp>
      </p:grp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6625" cy="28956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0" y="0"/>
            <a:ext cx="24066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Hạt thóc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5638" y="1408113"/>
            <a:ext cx="5745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SG" altLang="en-US" sz="32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SG" altLang="en-US" sz="3200" b="1" u="sng">
                <a:latin typeface="Times New Roman" pitchFamily="18" charset="0"/>
                <a:cs typeface="Times New Roman" pitchFamily="18" charset="0"/>
              </a:rPr>
              <a:t>Điều kiện nảy mầm của hạt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00200" y="2395538"/>
            <a:ext cx="9120188" cy="3200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54200" y="2413000"/>
            <a:ext cx="8890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3200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hành trong nhóm đôi </a:t>
            </a:r>
            <a:r>
              <a:rPr lang="en-US" altLang="vi-VN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( 3 phút ):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Giới thiệu về sản phẩm gieo hạt của mình theo gợi ý: Tên hạt, số hạt được gieo, số ngày gieo hạt, cách gieo hạt, kết quả.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Chia sẻ về điều kiện để hạt nảy mầm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ế giới thực vật- Làm sao để hạt nảy mầm- 00_00_15-00_00_5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ận cảnh quá trình nảy mầm của hạ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9008" y="344466"/>
            <a:ext cx="8279704" cy="62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5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ai 53 Cay con moc len tu hat - CĐ CUM -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Bai 53 Cay con moc len tu hat - CĐ CUM - Copy</Template>
  <TotalTime>227</TotalTime>
  <Words>670</Words>
  <Application>Microsoft Office PowerPoint</Application>
  <PresentationFormat>Custom</PresentationFormat>
  <Paragraphs>168</Paragraphs>
  <Slides>22</Slides>
  <Notes>3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Bai 53 Cay con moc len tu hat - CĐ CUM - 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tinh</dc:creator>
  <cp:lastModifiedBy>tinh</cp:lastModifiedBy>
  <cp:revision>9</cp:revision>
  <dcterms:created xsi:type="dcterms:W3CDTF">2023-02-06T13:25:06Z</dcterms:created>
  <dcterms:modified xsi:type="dcterms:W3CDTF">2023-02-07T06:16:51Z</dcterms:modified>
</cp:coreProperties>
</file>