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5" r:id="rId2"/>
    <p:sldId id="272" r:id="rId3"/>
    <p:sldId id="265" r:id="rId4"/>
    <p:sldId id="267" r:id="rId5"/>
    <p:sldId id="266" r:id="rId6"/>
    <p:sldId id="270" r:id="rId7"/>
    <p:sldId id="258" r:id="rId8"/>
    <p:sldId id="259" r:id="rId9"/>
    <p:sldId id="261" r:id="rId10"/>
    <p:sldId id="276" r:id="rId11"/>
    <p:sldId id="277" r:id="rId12"/>
    <p:sldId id="274" r:id="rId13"/>
    <p:sldId id="273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FBA3"/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2" d="100"/>
          <a:sy n="102" d="100"/>
        </p:scale>
        <p:origin x="-898" y="-3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25F1C2-CEE0-4F04-86B4-EC6EC99D6CA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pPr lvl="0" algn="r">
                <a:buNone/>
              </a:pPr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673578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85D2F3-45A5-49E3-A7CA-2AB8001473E9}" type="slidenum">
              <a:rPr lang="en-US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pPr/>
              <a:t>2</a:t>
            </a:fld>
            <a:endParaRPr lang="en-US" altLang="en-US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9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pPr lvl="0" algn="r" eaLnBrk="1" hangingPunct="1"/>
              <a:t>3</a:t>
            </a:fld>
            <a:endParaRPr lang="en-US" alt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cs typeface="Times New Roman" panose="02020603050405020304" pitchFamily="18" charset="0"/>
              </a:rPr>
              <a:pPr lvl="0" eaLnBrk="1" hangingPunct="1"/>
              <a:t>3</a:t>
            </a:fld>
            <a:endParaRPr lang="en-US" alt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pPr lvl="0" algn="r" eaLnBrk="1" hangingPunct="1"/>
              <a:t>4</a:t>
            </a:fld>
            <a:endParaRPr lang="en-US" alt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cs typeface="Times New Roman" panose="02020603050405020304" pitchFamily="18" charset="0"/>
              </a:rPr>
              <a:pPr lvl="0" eaLnBrk="1" hangingPunct="1"/>
              <a:t>4</a:t>
            </a:fld>
            <a:endParaRPr lang="en-US" alt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17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pPr lvl="0" algn="r" eaLnBrk="1" hangingPunct="1"/>
              <a:t>12</a:t>
            </a:fld>
            <a:endParaRPr lang="en-US" alt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cs typeface="Times New Roman" panose="02020603050405020304" pitchFamily="18" charset="0"/>
              </a:rPr>
              <a:pPr lvl="0" eaLnBrk="1" hangingPunct="1"/>
              <a:t>12</a:t>
            </a:fld>
            <a:endParaRPr lang="en-US" alt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7EC53-E07F-4A9F-8B3C-1AD87DC7A2D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7EC53-E07F-4A9F-8B3C-1AD87DC7A2D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7EC53-E07F-4A9F-8B3C-1AD87DC7A2D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4610926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7EC53-E07F-4A9F-8B3C-1AD87DC7A2D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7EC53-E07F-4A9F-8B3C-1AD87DC7A2D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7EC53-E07F-4A9F-8B3C-1AD87DC7A2D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7EC53-E07F-4A9F-8B3C-1AD87DC7A2D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7EC53-E07F-4A9F-8B3C-1AD87DC7A2D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7EC53-E07F-4A9F-8B3C-1AD87DC7A2D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7EC53-E07F-4A9F-8B3C-1AD87DC7A2D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7EC53-E07F-4A9F-8B3C-1AD87DC7A2D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7EC53-E07F-4A9F-8B3C-1AD87DC7A2D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gi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Desktop\viền pp\tô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90" y="-5943600"/>
            <a:ext cx="9150349" cy="625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WordArt 121"/>
          <p:cNvSpPr>
            <a:spLocks noTextEdit="1"/>
          </p:cNvSpPr>
          <p:nvPr/>
        </p:nvSpPr>
        <p:spPr>
          <a:xfrm>
            <a:off x="3524250" y="1752600"/>
            <a:ext cx="30289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  <a:normAutofit/>
          </a:bodyPr>
          <a:lstStyle/>
          <a:p>
            <a:pPr algn="ctr"/>
            <a:r>
              <a:rPr lang="en-US" sz="4800" b="1" dirty="0" err="1" smtClean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800" b="1" dirty="0" smtClean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4184" y="2998112"/>
            <a:ext cx="4038600" cy="58477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2023-2024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184" y="4099556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994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73270" y="4128720"/>
            <a:ext cx="1716041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0037" y="4312166"/>
            <a:ext cx="1578457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831110" y="2696691"/>
            <a:ext cx="1211606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473270" y="94406"/>
            <a:ext cx="4357122" cy="5760000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7515506" y="3202741"/>
            <a:ext cx="1239357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593628" y="3120139"/>
            <a:ext cx="2275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7063631" y="-61877"/>
            <a:ext cx="1759996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307391" y="-345522"/>
            <a:ext cx="887648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36433" y="479246"/>
            <a:ext cx="538143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437096" y="4312285"/>
            <a:ext cx="2589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</a:rPr>
              <a:t>AI NHANH NHẤT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04699" y="20320"/>
            <a:ext cx="2830831" cy="1014730"/>
            <a:chOff x="6939" y="32"/>
            <a:chExt cx="5944" cy="1598"/>
          </a:xfrm>
        </p:grpSpPr>
        <p:sp>
          <p:nvSpPr>
            <p:cNvPr id="2" name="Text Box 1"/>
            <p:cNvSpPr txBox="1"/>
            <p:nvPr/>
          </p:nvSpPr>
          <p:spPr>
            <a:xfrm>
              <a:off x="7704" y="32"/>
              <a:ext cx="4414" cy="10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vi-VN" altLang="en-US" b="1" dirty="0">
                  <a:ln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TOÁN</a:t>
              </a:r>
              <a:r>
                <a:rPr lang="en-US" altLang="en-US" b="1" dirty="0">
                  <a:ln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: </a:t>
              </a:r>
              <a:r>
                <a:rPr lang="en-US" altLang="en-US" b="1" dirty="0" err="1">
                  <a:ln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Tiết</a:t>
              </a:r>
              <a:r>
                <a:rPr lang="en-US" altLang="en-US" b="1" dirty="0">
                  <a:ln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altLang="en-US" b="1" dirty="0" err="1">
                  <a:ln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số</a:t>
              </a:r>
              <a:r>
                <a:rPr lang="en-US" altLang="en-US" b="1" dirty="0">
                  <a:ln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157</a:t>
              </a:r>
              <a:endParaRPr lang="vi-V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Rectangles 2"/>
            <p:cNvSpPr/>
            <p:nvPr/>
          </p:nvSpPr>
          <p:spPr>
            <a:xfrm>
              <a:off x="6939" y="612"/>
              <a:ext cx="5944" cy="1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vi-VN" altLang="en-US" sz="3600" b="1">
                  <a:ln w="13462">
                    <a:solidFill>
                      <a:schemeClr val="accent2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4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5152_989593_YdfG7X_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82" y="228612"/>
            <a:ext cx="6172518" cy="6401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Rectangle 3"/>
          <p:cNvSpPr/>
          <p:nvPr/>
        </p:nvSpPr>
        <p:spPr>
          <a:xfrm>
            <a:off x="367665" y="228600"/>
            <a:ext cx="4375785" cy="3200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lnSpc>
                <a:spcPct val="150000"/>
              </a:lnSpc>
            </a:pPr>
            <a:endParaRPr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Tỉ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4 là:</a:t>
            </a:r>
          </a:p>
          <a:p>
            <a:pPr algn="ctr">
              <a:lnSpc>
                <a:spcPct val="150000"/>
              </a:lnSpc>
            </a:pP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25% .</a:t>
            </a:r>
          </a:p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0,25%.</a:t>
            </a:r>
          </a:p>
          <a:p>
            <a:pPr algn="ctr">
              <a:lnSpc>
                <a:spcPct val="150000"/>
              </a:lnSpc>
            </a:pP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2,5% .</a:t>
            </a:r>
          </a:p>
          <a:p>
            <a:pPr algn="ctr"/>
            <a:endParaRPr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6" name="Rectangle 4"/>
          <p:cNvSpPr/>
          <p:nvPr/>
        </p:nvSpPr>
        <p:spPr>
          <a:xfrm>
            <a:off x="4686301" y="228600"/>
            <a:ext cx="4401026" cy="3200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>
              <a:lnSpc>
                <a:spcPct val="150000"/>
              </a:lnSpc>
            </a:pPr>
            <a:endParaRPr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Tỉ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̀ 4 là:</a:t>
            </a:r>
          </a:p>
          <a:p>
            <a:pPr algn="ctr">
              <a:lnSpc>
                <a:spcPct val="150000"/>
              </a:lnSpc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a) 0,75% .</a:t>
            </a:r>
          </a:p>
          <a:p>
            <a:pPr algn="ctr">
              <a:lnSpc>
                <a:spcPct val="150000"/>
              </a:lnSpc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75%.</a:t>
            </a:r>
          </a:p>
          <a:p>
            <a:pPr algn="ctr">
              <a:lnSpc>
                <a:spcPct val="150000"/>
              </a:lnSpc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7,5% .</a:t>
            </a:r>
          </a:p>
          <a:p>
            <a:pPr algn="ctr"/>
            <a:endParaRPr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135">
              <a:ea typeface="Times New Roman" panose="02020603050405020304" pitchFamily="18" charset="0"/>
            </a:endParaRPr>
          </a:p>
        </p:txBody>
      </p:sp>
      <p:sp>
        <p:nvSpPr>
          <p:cNvPr id="38917" name="Rectangle 5"/>
          <p:cNvSpPr/>
          <p:nvPr/>
        </p:nvSpPr>
        <p:spPr>
          <a:xfrm>
            <a:off x="261937" y="3515361"/>
            <a:ext cx="4424363" cy="327723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lnSpc>
                <a:spcPct val="150000"/>
              </a:lnSpc>
            </a:pP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?</a:t>
            </a:r>
            <a:endParaRPr sz="3200" b="1">
              <a:cs typeface="Times New Roman" panose="02020603050405020304" pitchFamily="18" charset="0"/>
            </a:endParaRPr>
          </a:p>
          <a:p>
            <a:pPr algn="ctr"/>
            <a:endParaRPr sz="3200">
              <a:ea typeface="Times New Roman" panose="02020603050405020304" pitchFamily="18" charset="0"/>
            </a:endParaRPr>
          </a:p>
        </p:txBody>
      </p:sp>
      <p:sp>
        <p:nvSpPr>
          <p:cNvPr id="38918" name="Rectangle 6"/>
          <p:cNvSpPr/>
          <p:nvPr/>
        </p:nvSpPr>
        <p:spPr>
          <a:xfrm>
            <a:off x="4757737" y="3515361"/>
            <a:ext cx="4386263" cy="327723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lnSpc>
                <a:spcPct val="150000"/>
              </a:lnSpc>
            </a:pP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</a:p>
          <a:p>
            <a:pPr algn="ctr">
              <a:lnSpc>
                <a:spcPct val="150000"/>
              </a:lnSpc>
            </a:pP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sz="32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9" name="Rectangle 7"/>
          <p:cNvSpPr/>
          <p:nvPr/>
        </p:nvSpPr>
        <p:spPr>
          <a:xfrm>
            <a:off x="314802" y="228600"/>
            <a:ext cx="4319111" cy="3200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720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7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0" name="Rectangle 8"/>
          <p:cNvSpPr/>
          <p:nvPr/>
        </p:nvSpPr>
        <p:spPr>
          <a:xfrm>
            <a:off x="4743450" y="228600"/>
            <a:ext cx="4344353" cy="3200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7200" dirty="0" err="1">
                <a:cs typeface="Times New Roman" panose="02020603050405020304" pitchFamily="18" charset="0"/>
              </a:rPr>
              <a:t>Câu</a:t>
            </a:r>
            <a:r>
              <a:rPr sz="7200">
                <a:cs typeface="Times New Roman" panose="02020603050405020304" pitchFamily="18" charset="0"/>
              </a:rPr>
              <a:t> 2</a:t>
            </a:r>
            <a:endParaRPr sz="7200">
              <a:ea typeface="Times New Roman" panose="02020603050405020304" pitchFamily="18" charset="0"/>
            </a:endParaRPr>
          </a:p>
        </p:txBody>
      </p:sp>
      <p:sp>
        <p:nvSpPr>
          <p:cNvPr id="38921" name="Rectangle 9"/>
          <p:cNvSpPr/>
          <p:nvPr/>
        </p:nvSpPr>
        <p:spPr>
          <a:xfrm>
            <a:off x="288131" y="3554095"/>
            <a:ext cx="4371499" cy="3200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7200" dirty="0" err="1">
                <a:cs typeface="Times New Roman" panose="02020603050405020304" pitchFamily="18" charset="0"/>
              </a:rPr>
              <a:t>Câu</a:t>
            </a:r>
            <a:r>
              <a:rPr sz="7200">
                <a:cs typeface="Times New Roman" panose="02020603050405020304" pitchFamily="18" charset="0"/>
              </a:rPr>
              <a:t> 3</a:t>
            </a:r>
            <a:endParaRPr sz="7200">
              <a:ea typeface="Times New Roman" panose="02020603050405020304" pitchFamily="18" charset="0"/>
            </a:endParaRPr>
          </a:p>
        </p:txBody>
      </p:sp>
      <p:sp>
        <p:nvSpPr>
          <p:cNvPr id="38922" name="Rectangle 10"/>
          <p:cNvSpPr/>
          <p:nvPr/>
        </p:nvSpPr>
        <p:spPr>
          <a:xfrm>
            <a:off x="4743450" y="3547745"/>
            <a:ext cx="4400550" cy="3200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6000" dirty="0" err="1">
                <a:cs typeface="Times New Roman" panose="02020603050405020304" pitchFamily="18" charset="0"/>
              </a:rPr>
              <a:t>Câu</a:t>
            </a:r>
            <a:r>
              <a:rPr sz="6000">
                <a:cs typeface="Times New Roman" panose="02020603050405020304" pitchFamily="18" charset="0"/>
              </a:rPr>
              <a:t> 4</a:t>
            </a:r>
            <a:endParaRPr sz="600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2"/>
                  </p:tgtEl>
                </p:cond>
              </p:nextCondLst>
            </p:seq>
          </p:childTnLst>
        </p:cTn>
      </p:par>
    </p:tnLst>
    <p:bldLst>
      <p:bldP spid="38915" grpId="0" bldLvl="0" animBg="1"/>
      <p:bldP spid="38916" grpId="0" bldLvl="0" animBg="1"/>
      <p:bldP spid="38917" grpId="0" bldLvl="0" animBg="1"/>
      <p:bldP spid="38918" grpId="0" bldLvl="0" animBg="1"/>
      <p:bldP spid="38919" grpId="0" bldLvl="0" animBg="1"/>
      <p:bldP spid="38920" grpId="0" bldLvl="0" animBg="1"/>
      <p:bldP spid="38921" grpId="0" bldLvl="0" animBg="1"/>
      <p:bldP spid="3892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/>
          <p:nvPr/>
        </p:nvSpPr>
        <p:spPr>
          <a:xfrm>
            <a:off x="0" y="2278613"/>
            <a:ext cx="8964613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36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979613" y="-27384"/>
            <a:ext cx="6624835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7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314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7568804" y="4629150"/>
          <a:ext cx="1600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4" imgW="1999793" imgH="1831543" progId="MS_ClipArt_Gallery.2">
                  <p:embed/>
                </p:oleObj>
              </mc:Choice>
              <mc:Fallback>
                <p:oleObj name="Clip" r:id="rId4" imgW="1999793" imgH="1831543" progId="MS_ClipArt_Gallery.2">
                  <p:embed/>
                  <p:pic>
                    <p:nvPicPr>
                      <p:cNvPr id="184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804" y="4629150"/>
                        <a:ext cx="16002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prstShdw prst="shdw13" dist="53882" dir="13500000">
                          <a:srgbClr val="808080"/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6" name="Picture 11" descr="rooster3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16" y="3161110"/>
            <a:ext cx="143232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20"/>
          <p:cNvSpPr>
            <a:spLocks noChangeArrowheads="1" noChangeShapeType="1" noTextEdit="1"/>
          </p:cNvSpPr>
          <p:nvPr/>
        </p:nvSpPr>
        <p:spPr bwMode="auto">
          <a:xfrm>
            <a:off x="2000250" y="1885950"/>
            <a:ext cx="55149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 !</a:t>
            </a:r>
          </a:p>
        </p:txBody>
      </p:sp>
      <p:pic>
        <p:nvPicPr>
          <p:cNvPr id="18438" name="Picture 11" descr="rooster3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72" y="2786063"/>
            <a:ext cx="143232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rooster3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47" y="3375422"/>
            <a:ext cx="143232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701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3300" y="3389710"/>
            <a:ext cx="191333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7" descr="416eu"/>
          <p:cNvSpPr>
            <a:spLocks noChangeArrowheads="1" noChangeShapeType="1" noTextEdit="1"/>
          </p:cNvSpPr>
          <p:nvPr/>
        </p:nvSpPr>
        <p:spPr bwMode="auto">
          <a:xfrm>
            <a:off x="1138238" y="332656"/>
            <a:ext cx="7466210" cy="734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5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0070C0"/>
              </a:contourClr>
            </a:sp3d>
          </a:bodyPr>
          <a:lstStyle/>
          <a:p>
            <a:pPr algn="ctr"/>
            <a:endParaRPr lang="en-US" sz="2371" b="1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" y="28898"/>
            <a:ext cx="1241822" cy="7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0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2360" y="6121003"/>
            <a:ext cx="1241822" cy="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013" y="5943531"/>
            <a:ext cx="931069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21265" y="-30451"/>
            <a:ext cx="931069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WordArt 61"/>
          <p:cNvSpPr>
            <a:spLocks noChangeArrowheads="1" noChangeShapeType="1" noTextEdit="1"/>
          </p:cNvSpPr>
          <p:nvPr/>
        </p:nvSpPr>
        <p:spPr bwMode="auto">
          <a:xfrm>
            <a:off x="3221832" y="1628800"/>
            <a:ext cx="2440781" cy="1357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2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0" name="Slide Number Placeholder 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7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49170" indent="-210496">
              <a:spcBef>
                <a:spcPct val="20000"/>
              </a:spcBef>
              <a:buFont typeface="Arial" panose="020B0604020202020204" pitchFamily="34" charset="0"/>
              <a:buChar char="–"/>
              <a:defRPr sz="20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45510" indent="-168162">
              <a:spcBef>
                <a:spcPct val="20000"/>
              </a:spcBef>
              <a:buFont typeface="Arial" panose="020B0604020202020204" pitchFamily="34" charset="0"/>
              <a:buChar char="•"/>
              <a:defRPr sz="177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84183" indent="-168162">
              <a:spcBef>
                <a:spcPct val="20000"/>
              </a:spcBef>
              <a:buFont typeface="Arial" panose="020B0604020202020204" pitchFamily="34" charset="0"/>
              <a:buChar char="–"/>
              <a:defRPr sz="148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22857" indent="-168162">
              <a:spcBef>
                <a:spcPct val="20000"/>
              </a:spcBef>
              <a:buFont typeface="Arial" panose="020B0604020202020204" pitchFamily="34" charset="0"/>
              <a:buChar char="»"/>
              <a:defRPr sz="148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61531" indent="-16816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8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00204" indent="-16816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8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38878" indent="-16816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8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877552" indent="-16816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8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9454945-C117-4D82-90A4-DBE9FFB8F341}" type="slidenum">
              <a:rPr lang="en-US" altLang="en-US" sz="889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en-US" sz="889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WordArt 7" descr="416eu"/>
          <p:cNvSpPr>
            <a:spLocks noChangeArrowheads="1" noChangeShapeType="1" noTextEdit="1"/>
          </p:cNvSpPr>
          <p:nvPr/>
        </p:nvSpPr>
        <p:spPr bwMode="auto">
          <a:xfrm>
            <a:off x="1084064" y="2581672"/>
            <a:ext cx="7280672" cy="13835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FF0000"/>
              </a:contourClr>
            </a:sp3d>
          </a:bodyPr>
          <a:lstStyle/>
          <a:p>
            <a:r>
              <a:rPr lang="en-US" sz="24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165)</a:t>
            </a:r>
          </a:p>
        </p:txBody>
      </p:sp>
    </p:spTree>
    <p:extLst>
      <p:ext uri="{BB962C8B-B14F-4D97-AF65-F5344CB8AC3E}">
        <p14:creationId xmlns:p14="http://schemas.microsoft.com/office/powerpoint/2010/main" val="4063292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209550" y="3788742"/>
            <a:ext cx="8791575" cy="3168650"/>
          </a:xfrm>
          <a:ln w="76200" cmpd="tri">
            <a:solidFill>
              <a:srgbClr val="000099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marL="0" indent="396875" eaLnBrk="1" hangingPunct="1"/>
            <a:r>
              <a:rPr lang="en-US" alt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 ý: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tỉ số phần trăm l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thập phân  thì chỉ lấy đến hai chữ số ở phần thập phân :</a:t>
            </a:r>
          </a:p>
          <a:p>
            <a:pPr marL="0" indent="396875"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1: 6 = 0,16666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96875"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Tỉ số phần trăm của 1 v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l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16,66%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Rectangle 3"/>
          <p:cNvSpPr/>
          <p:nvPr/>
        </p:nvSpPr>
        <p:spPr>
          <a:xfrm>
            <a:off x="0" y="1473076"/>
            <a:ext cx="8964613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tỉ số phần trăm của:</a:t>
            </a:r>
            <a:b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2 v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	  	    b) 2 v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		</a:t>
            </a:r>
          </a:p>
          <a:p>
            <a:pPr eaLnBrk="1" hangingPunct="1"/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c)  3,2 v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	              d) 7,2 v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3,2</a:t>
            </a:r>
            <a:endParaRPr lang="en-US" altLang="en-US" sz="36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979613" y="-27384"/>
            <a:ext cx="5735637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/>
          <p:nvPr/>
        </p:nvSpPr>
        <p:spPr>
          <a:xfrm>
            <a:off x="2286000" y="920750"/>
            <a:ext cx="4572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96875" eaLnBrk="1" hangingPunct="1"/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Rectangle 4"/>
          <p:cNvSpPr/>
          <p:nvPr/>
        </p:nvSpPr>
        <p:spPr>
          <a:xfrm>
            <a:off x="539750" y="333375"/>
            <a:ext cx="54340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Tỉ số phần trăm của 2 v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l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1" name="Rectangle 5"/>
          <p:cNvSpPr/>
          <p:nvPr/>
        </p:nvSpPr>
        <p:spPr>
          <a:xfrm>
            <a:off x="2484438" y="952500"/>
            <a:ext cx="32512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5 = 0,4  =  40%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2" name="Rectangle 6"/>
          <p:cNvSpPr/>
          <p:nvPr/>
        </p:nvSpPr>
        <p:spPr>
          <a:xfrm>
            <a:off x="539750" y="1557338"/>
            <a:ext cx="545623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Tỉ số phần trăm của 2 v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l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3" name="Rectangle 7"/>
          <p:cNvSpPr/>
          <p:nvPr/>
        </p:nvSpPr>
        <p:spPr>
          <a:xfrm>
            <a:off x="2339975" y="2417763"/>
            <a:ext cx="42767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 = 0,6666 = 66,66%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4" name="Rectangle 8"/>
          <p:cNvSpPr/>
          <p:nvPr/>
        </p:nvSpPr>
        <p:spPr>
          <a:xfrm>
            <a:off x="611188" y="3213100"/>
            <a:ext cx="573881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Tỉ số phần trăm của 3,2 v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l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5" name="Rectangle 9"/>
          <p:cNvSpPr/>
          <p:nvPr/>
        </p:nvSpPr>
        <p:spPr>
          <a:xfrm>
            <a:off x="2484438" y="3929063"/>
            <a:ext cx="35591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: 4  = 0,8 = 80%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6" name="Rectangle 10"/>
          <p:cNvSpPr/>
          <p:nvPr/>
        </p:nvSpPr>
        <p:spPr>
          <a:xfrm>
            <a:off x="666750" y="4724400"/>
            <a:ext cx="60658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Tỉ số phần trăm của 7,2 v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3,2 l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7" name="Rectangle 11"/>
          <p:cNvSpPr/>
          <p:nvPr/>
        </p:nvSpPr>
        <p:spPr>
          <a:xfrm>
            <a:off x="2195513" y="5373688"/>
            <a:ext cx="4572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 : 3,2 = 2,25 = 225%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  <p:bldP spid="29704" grpId="0"/>
      <p:bldP spid="29705" grpId="0"/>
      <p:bldP spid="29706" grpId="0"/>
      <p:bldP spid="297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/>
          <p:nvPr/>
        </p:nvSpPr>
        <p:spPr>
          <a:xfrm>
            <a:off x="107950" y="2071688"/>
            <a:ext cx="8964613" cy="205105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tỉ số phần trăm của hai số gồm hai bước:</a:t>
            </a: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B1:Tìm thương của hai số.</a:t>
            </a:r>
          </a:p>
          <a:p>
            <a:pPr eaLnBrk="1" hangingPunct="1"/>
            <a:r>
              <a:rPr lang="en-US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B2:Nhân nhẩm thương đó với 100 v</a:t>
            </a:r>
            <a:r>
              <a:rPr lang="en-US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viết thêm kí hiệu phần trăm v</a:t>
            </a:r>
            <a:r>
              <a:rPr lang="en-US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bên phải tích vừa tìm được.</a:t>
            </a:r>
            <a:r>
              <a:rPr lang="en-US" alt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i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Rectangle 5"/>
          <p:cNvSpPr/>
          <p:nvPr/>
        </p:nvSpPr>
        <p:spPr>
          <a:xfrm>
            <a:off x="228600" y="474663"/>
            <a:ext cx="8610600" cy="1076325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 tìm tỉ số phần trăm của hai số ta thực hiện theo mấy bước? Đó là những bước nào?</a:t>
            </a:r>
            <a:endParaRPr lang="en-US" altLang="en-US" sz="3200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WhitecornerFlower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8" y="7939"/>
            <a:ext cx="1179930" cy="1046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4" descr="WhitecornerFlower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1"/>
            <a:ext cx="867842" cy="978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Box 5"/>
          <p:cNvSpPr txBox="1"/>
          <p:nvPr/>
        </p:nvSpPr>
        <p:spPr>
          <a:xfrm>
            <a:off x="2063750" y="101600"/>
            <a:ext cx="56515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506413" y="1812925"/>
            <a:ext cx="19288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Tính: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722313" y="2462213"/>
            <a:ext cx="3367087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2,5%  +  10,34%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722313" y="3395663"/>
            <a:ext cx="350043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56,9%  -  34,25%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720725" y="4325938"/>
            <a:ext cx="4467225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100%  -  23%  -  47,5%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4089400" y="2462213"/>
            <a:ext cx="1885950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12,84%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4194175" y="3395663"/>
            <a:ext cx="18859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22,65%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10"/>
          <p:cNvSpPr txBox="1"/>
          <p:nvPr/>
        </p:nvSpPr>
        <p:spPr>
          <a:xfrm>
            <a:off x="5032375" y="4359275"/>
            <a:ext cx="2773363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77% - 47,5%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0"/>
          <p:cNvSpPr txBox="1"/>
          <p:nvPr/>
        </p:nvSpPr>
        <p:spPr>
          <a:xfrm>
            <a:off x="5030788" y="4937125"/>
            <a:ext cx="16811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29,5%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813" y="5670550"/>
            <a:ext cx="8001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ý: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(trừ) như số tự nhiên, số thập phân sau đó viết thêm kí hiệu phần trăm v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bên phải  kết quả tìm đ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/>
          <p:nvPr/>
        </p:nvSpPr>
        <p:spPr>
          <a:xfrm>
            <a:off x="0" y="0"/>
            <a:ext cx="8964613" cy="26543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Một huyện có 320ha đất trồng cây 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phê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480ha đất trồng cây cao su. Hỏi:</a:t>
            </a:r>
          </a:p>
          <a:p>
            <a:pPr marL="342900" indent="-342900" eaLnBrk="1" hangingPunct="1">
              <a:buAutoNum type="alphaLcParenR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trồng cây cao su bằng bao nhiêu phần trăm diện tích trồng cây 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phê ?</a:t>
            </a:r>
          </a:p>
          <a:p>
            <a:pPr marL="342900" indent="-34290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Diện tích trồng cây 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phê bằng bao nhiêu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phần trăm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trồng cây cao su 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3" name="Text Box 7"/>
          <p:cNvSpPr txBox="1"/>
          <p:nvPr/>
        </p:nvSpPr>
        <p:spPr>
          <a:xfrm>
            <a:off x="395288" y="3429000"/>
            <a:ext cx="8126412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phần trăm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trồng cao su so với diện tích trồng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phê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4" name="Text Box 8"/>
          <p:cNvSpPr txBox="1"/>
          <p:nvPr/>
        </p:nvSpPr>
        <p:spPr>
          <a:xfrm>
            <a:off x="2281238" y="3871913"/>
            <a:ext cx="2289175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150%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5" name="Text Box 9"/>
          <p:cNvSpPr txBox="1"/>
          <p:nvPr/>
        </p:nvSpPr>
        <p:spPr>
          <a:xfrm>
            <a:off x="358775" y="4724400"/>
            <a:ext cx="8142288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phần trăm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trồng c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phê so với diện tích trồng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su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6" name="Text Box 10"/>
          <p:cNvSpPr txBox="1"/>
          <p:nvPr/>
        </p:nvSpPr>
        <p:spPr>
          <a:xfrm>
            <a:off x="2555875" y="5189538"/>
            <a:ext cx="2597150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0,6666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0, 6666 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66,66%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4119563" y="6111875"/>
            <a:ext cx="37655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150% ; b) 66,66%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6" grpId="0"/>
      <p:bldP spid="4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0" y="188913"/>
            <a:ext cx="9144000" cy="13731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Lớp 5A dự định trồng 180 cây, đến nay đã trồng được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45% số cây. Hỏi theo dự định, lớp 5A còn phải trồng bao nhiêu cây nữa?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1476375" y="2349500"/>
            <a:ext cx="51149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cây lớp 5A đã trồng được: 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Text Box 6"/>
          <p:cNvSpPr txBox="1"/>
          <p:nvPr/>
        </p:nvSpPr>
        <p:spPr>
          <a:xfrm>
            <a:off x="1311275" y="3303588"/>
            <a:ext cx="49482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   :  100   x   45    =  81 (cây)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1042988" y="3933825"/>
            <a:ext cx="602138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cây lớp 5A còn phải trồng thêm: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8" name="Text Box 8"/>
          <p:cNvSpPr txBox="1"/>
          <p:nvPr/>
        </p:nvSpPr>
        <p:spPr>
          <a:xfrm>
            <a:off x="1331913" y="4600575"/>
            <a:ext cx="49482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       -         81       =  99 (cây)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9" name="Text Box 9"/>
          <p:cNvSpPr txBox="1"/>
          <p:nvPr/>
        </p:nvSpPr>
        <p:spPr>
          <a:xfrm>
            <a:off x="4119563" y="5319713"/>
            <a:ext cx="224631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  99 cây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2" name="Text Box 4"/>
          <p:cNvSpPr txBox="1"/>
          <p:nvPr/>
        </p:nvSpPr>
        <p:spPr>
          <a:xfrm>
            <a:off x="2112963" y="1628775"/>
            <a:ext cx="14700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giải: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/>
          <p:nvPr/>
        </p:nvSpPr>
        <p:spPr>
          <a:xfrm>
            <a:off x="1042988" y="2708275"/>
            <a:ext cx="57927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cây lớp 5A còn phải trồng chiếm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Text Box 4"/>
          <p:cNvSpPr txBox="1"/>
          <p:nvPr/>
        </p:nvSpPr>
        <p:spPr>
          <a:xfrm>
            <a:off x="1331913" y="4556125"/>
            <a:ext cx="53975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    :   100    x    55     =  99 (cây)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1042988" y="3933825"/>
            <a:ext cx="52863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cây lớp 5A còn phải trồng thêm: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Text Box 6"/>
          <p:cNvSpPr txBox="1"/>
          <p:nvPr/>
        </p:nvSpPr>
        <p:spPr>
          <a:xfrm>
            <a:off x="1331913" y="3357563"/>
            <a:ext cx="50879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       -         45%     =  55 %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4119563" y="5319713"/>
            <a:ext cx="25892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  99 cây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5" name="Text Box 4"/>
          <p:cNvSpPr txBox="1"/>
          <p:nvPr/>
        </p:nvSpPr>
        <p:spPr>
          <a:xfrm>
            <a:off x="0" y="188913"/>
            <a:ext cx="9144000" cy="13731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Lớp 5A dự định trồng 180 cây, đến nay đã trồng được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45% số cây. Hỏi theo dự định, lớp 5A còn phải trồng bao nhiêu cây nữa?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6" name="Text Box 4"/>
          <p:cNvSpPr txBox="1"/>
          <p:nvPr/>
        </p:nvSpPr>
        <p:spPr>
          <a:xfrm>
            <a:off x="2484438" y="1773238"/>
            <a:ext cx="14573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giải: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7" name="Text Box 4"/>
          <p:cNvSpPr txBox="1"/>
          <p:nvPr/>
        </p:nvSpPr>
        <p:spPr>
          <a:xfrm>
            <a:off x="250825" y="1700213"/>
            <a:ext cx="179546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khác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/>
      <p:bldP spid="7175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745</Words>
  <Application>Microsoft Office PowerPoint</Application>
  <PresentationFormat>On-screen Show (4:3)</PresentationFormat>
  <Paragraphs>105</Paragraphs>
  <Slides>13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DELL</cp:lastModifiedBy>
  <cp:revision>51</cp:revision>
  <dcterms:created xsi:type="dcterms:W3CDTF">2016-04-15T23:10:52Z</dcterms:created>
  <dcterms:modified xsi:type="dcterms:W3CDTF">2024-05-09T13:38:28Z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9D65D7FAC9B94494BE10005F2DD9B81C</vt:lpwstr>
  </property>
  <property fmtid="{D5CDD505-2E9C-101B-9397-08002B2CF9AE}" pid="3" name="KSOProductBuildVer">
    <vt:lpwstr>1033-11.2.0.11516</vt:lpwstr>
  </property>
</Properties>
</file>