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4" r:id="rId2"/>
    <p:sldId id="285" r:id="rId3"/>
    <p:sldId id="260" r:id="rId4"/>
    <p:sldId id="276" r:id="rId5"/>
    <p:sldId id="287" r:id="rId6"/>
    <p:sldId id="261" r:id="rId7"/>
    <p:sldId id="279" r:id="rId8"/>
    <p:sldId id="289" r:id="rId9"/>
    <p:sldId id="291" r:id="rId10"/>
    <p:sldId id="278" r:id="rId11"/>
    <p:sldId id="264" r:id="rId12"/>
    <p:sldId id="263" r:id="rId13"/>
    <p:sldId id="292" r:id="rId14"/>
    <p:sldId id="265" r:id="rId15"/>
    <p:sldId id="290" r:id="rId16"/>
    <p:sldId id="277" r:id="rId17"/>
    <p:sldId id="272" r:id="rId18"/>
    <p:sldId id="288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DDAF"/>
    <a:srgbClr val="FF2D2D"/>
    <a:srgbClr val="FF0000"/>
    <a:srgbClr val="FF1111"/>
    <a:srgbClr val="FF3300"/>
    <a:srgbClr val="0000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8"/>
  </p:normalViewPr>
  <p:slideViewPr>
    <p:cSldViewPr showGuides="1">
      <p:cViewPr varScale="1">
        <p:scale>
          <a:sx n="90" d="100"/>
          <a:sy n="90" d="100"/>
        </p:scale>
        <p:origin x="-1234" y="-648"/>
      </p:cViewPr>
      <p:guideLst>
        <p:guide orient="horz" pos="2118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5808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- Gọi 3 HS trả lời gv nhận xét ghi điểm.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Gọi HS thực hiện bảng con: 3 giờ 15 phút + 2 giờ 15 phút( Giơ bảng - đối chiếu, nhận xét)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Nhận xét phần kiểm tra bài cũ</a:t>
            </a: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6</a:t>
            </a:fld>
            <a:endParaRPr lang="en-US" altLang="en-US" sz="1200" dirty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Gọi 2 HS trả lời gv nhận xét ghi điểm, HS thực hiện 2 bài tập vào bảng con. Nhận xét phần kiểm tra bài cũ</a:t>
            </a:r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Củng cố: Nhắc lại quy tắc trừ số đo thời gian</a:t>
            </a: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HS xác định yêu cầu. Ở bài tập b, c có thực ngay không?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Đổi(Đvđ ở số bị trừ).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HD HS cách trình bày bảng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Gọi 1 HS đọc bài, xác định yêu cầu. 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Bài tập a) chúng ta có thể đạt tính thực hiện ngay được không?( Được)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Vậy còn bài tập b và c: Chú ý đổi đơn vị đo.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14 ngày 15 giờ= ? ngày? Giờ? = 13 ngày 39 giờ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13 năm 2 tháng = ? Năm ? Tháng = 12 năm 14 tháng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 Phân dãy giải bài( phát 3 bảng phụ cho 3 em giải)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GV chấm 1 số em. Treo bài giải của 3 em lên bảng nhận xét ghi điểm.</a:t>
            </a:r>
          </a:p>
          <a:p>
            <a:pPr lvl="0" eaLnBrk="1" hangingPunct="1">
              <a:buFontTx/>
              <a:buChar char="-"/>
            </a:pPr>
            <a:r>
              <a:rPr lang="en-US" altLang="en-US" dirty="0"/>
              <a:t>NHẬN XÉT BÀI TẬP 2</a:t>
            </a:r>
          </a:p>
          <a:p>
            <a:pPr lvl="0" eaLnBrk="1" hangingPunct="1"/>
            <a:r>
              <a:rPr lang="en-US" altLang="en-US" dirty="0"/>
              <a:t>- SAU 2 BÀI TẬP VỪA RỒI CÁC EM ĐÃ CỦNG CỐ ĐƯỢC KĨ NĂNG ĐẠT TÍNH VÀ TÍNH. BÂY GIỜ, CHÚNG TA SẼ CHUYỂN SANG GIẢI BÀI TOÁN ĐỐ.</a:t>
            </a: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Củng cố: Nhắc lại quy tắc trừ số đo thời gian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16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/>
              <a:t>Dặn dò.</a:t>
            </a:r>
          </a:p>
          <a:p>
            <a:pPr lvl="0" eaLnBrk="1" hangingPunct="1"/>
            <a:r>
              <a:rPr lang="en-US" altLang="en-US" dirty="0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17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4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viền pp\tô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90" y="-5943600"/>
            <a:ext cx="9150349" cy="625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WordArt 121"/>
          <p:cNvSpPr>
            <a:spLocks noTextEdit="1"/>
          </p:cNvSpPr>
          <p:nvPr/>
        </p:nvSpPr>
        <p:spPr>
          <a:xfrm>
            <a:off x="3524250" y="1752600"/>
            <a:ext cx="3028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  <a:normAutofit/>
          </a:bodyPr>
          <a:lstStyle/>
          <a:p>
            <a:pPr algn="ctr"/>
            <a:r>
              <a:rPr lang="en-US" sz="4800" b="1" dirty="0" err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Times New Roman" panose="02020603050405020304" pitchFamily="18" charset="0"/>
              </a:rPr>
              <a:t>Toán</a:t>
            </a:r>
            <a:r>
              <a:rPr lang="en-US" sz="4800" b="1" dirty="0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4800" b="1" dirty="0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971800"/>
            <a:ext cx="4038600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013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35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09600" y="914400"/>
            <a:ext cx="8305800" cy="4419600"/>
          </a:xfrm>
          <a:prstGeom prst="wedgeEllipseCallout">
            <a:avLst>
              <a:gd name="adj1" fmla="val -41069"/>
              <a:gd name="adj2" fmla="val 60807"/>
            </a:avLst>
          </a:prstGeom>
          <a:solidFill>
            <a:srgbClr val="EFDD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Khi thực hiện phép trừ số đo thời gian, ta trừ theo từng loại đơn vị, gặp trường hợp số đo ở đơn vị số bị trừ nhỏ hơn số đo tương ứng ở số trừ thì ta chuyển 1 đơn vị ở hàng lớn hơn liền kề sang đơn vị nhỏ hơn rồi thực hiện phép trừ như bình thường.</a:t>
            </a:r>
            <a:endParaRPr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/>
          <p:nvPr/>
        </p:nvSpPr>
        <p:spPr>
          <a:xfrm>
            <a:off x="838200" y="990600"/>
            <a:ext cx="7696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số đo thời gian có nhiều loại đơn vị ta làm 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sau: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74685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Char char="-"/>
            </a:pP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Đặt tính thẳng cột theo đơn vị đo</a:t>
            </a:r>
          </a:p>
          <a:p>
            <a:pPr marL="285750" indent="-285750" eaLnBrk="1" hangingPunct="1">
              <a:buChar char="-"/>
            </a:pP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 đơn vị đo ở số bị trừ (nếu có)</a:t>
            </a:r>
          </a:p>
          <a:p>
            <a:pPr marL="285750" indent="-285750" eaLnBrk="1" hangingPunct="1">
              <a:buNone/>
            </a:pP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Trừ thẳng cột theo từng loại đơn vị đo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1219200"/>
            <a:ext cx="1295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Tính:</a:t>
            </a:r>
          </a:p>
        </p:txBody>
      </p:sp>
      <p:sp>
        <p:nvSpPr>
          <p:cNvPr id="7173" name="Text Box 4"/>
          <p:cNvSpPr txBox="1"/>
          <p:nvPr/>
        </p:nvSpPr>
        <p:spPr>
          <a:xfrm>
            <a:off x="809625" y="1677988"/>
            <a:ext cx="5791200" cy="1447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23 phút 25 giây – 15 phút 12 giây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54 phút 21 giây – 21 phút 34 giây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c)  22 giờ 15 phút – 12 giờ 35 phút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425" y="3048000"/>
            <a:ext cx="28956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a)  23 phút 25 giây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1175" y="3457575"/>
            <a:ext cx="2590800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15 phút 12 giây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7766" y="5098831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0392" y="3234396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603625" y="3892550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04825" y="3906838"/>
            <a:ext cx="1989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3622675" y="5791200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618288" y="3878263"/>
            <a:ext cx="21939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71898" y="5068347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95004" y="3206260"/>
            <a:ext cx="617808" cy="3446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4008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75298" y="3885883"/>
            <a:ext cx="2219325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08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124200" y="3016250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b)   54 phút 21 giây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621088" y="3430588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21 phút 34 giây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18288" y="3952875"/>
            <a:ext cx="2441575" cy="52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32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47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705600" y="3429000"/>
            <a:ext cx="2438400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21 phút 34 giây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705600" y="3016250"/>
            <a:ext cx="2438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53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81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giây</a:t>
            </a:r>
            <a:endParaRPr kumimoji="0" lang="en-US" sz="2400" b="1" kern="1200" cap="none" spc="0" normalizeH="0" baseline="0" noProof="0" dirty="0">
              <a:solidFill>
                <a:srgbClr val="0000CC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5900738" y="5054600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CC0000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solidFill>
                  <a:srgbClr val="FF2D2D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5849938" y="3200400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746500" y="5318125"/>
            <a:ext cx="2057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35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292475" y="4892675"/>
            <a:ext cx="2590800" cy="520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c)   22 giờ 15 phút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815138" y="4875213"/>
            <a:ext cx="21336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21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75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6777038" y="5770563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792913" y="5318125"/>
            <a:ext cx="2362200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 35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739255" y="5867400"/>
            <a:ext cx="215519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Ctr="1"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09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̀ 40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533400" y="1143003"/>
            <a:ext cx="611188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13317" grpId="0"/>
      <p:bldP spid="13318" grpId="0"/>
      <p:bldP spid="13328" grpId="0" bldLvl="0" animBg="1"/>
      <p:bldP spid="13329" grpId="0"/>
      <p:bldP spid="13330" grpId="0"/>
      <p:bldP spid="13331" grpId="0"/>
      <p:bldP spid="13332" grpId="0"/>
      <p:bldP spid="13333" grpId="0"/>
      <p:bldP spid="13334" grpId="0" animBg="1"/>
      <p:bldP spid="13335" grpId="0" animBg="1"/>
      <p:bldP spid="13336" grpId="0"/>
      <p:bldP spid="13337" grpId="0"/>
      <p:bldP spid="13338" grpId="0"/>
      <p:bldP spid="13340" grpId="0"/>
      <p:bldP spid="1334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635" y="914400"/>
            <a:ext cx="868426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trừ các số đo thời gian con cần lưu ý gì ?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38083"/>
            <a:ext cx="82296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thực hiện phép trừ các số đo thời gian 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đo theo đơn vị 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đó ở Số bị trừ bé hơn số đo tương ứng ở Số trừ thì ta cần chuyển đổi 1 đơn vị 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lớn hơn liền kề sang đơn vị nhỏ hơn rồi thực hiện phép trừ bình thường.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77035" y="533400"/>
            <a:ext cx="2403475" cy="6108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Tính: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86435" y="381000"/>
            <a:ext cx="820420" cy="9110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8198" name="Text Box 4"/>
          <p:cNvSpPr txBox="1"/>
          <p:nvPr/>
        </p:nvSpPr>
        <p:spPr>
          <a:xfrm>
            <a:off x="762635" y="1269365"/>
            <a:ext cx="8244205" cy="17221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23 ngày 12 giờ  – 3 ngày 8 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14 ngày 15 giờ  – 3 ngày 17 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13 năm 2 tháng – 8 năm 6 tháng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8425" y="339248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a)  23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60400" y="3802063"/>
            <a:ext cx="2003425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3 ngày   8 giờ</a:t>
            </a: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79379" y="5334221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0392" y="3579167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579495" y="4266883"/>
            <a:ext cx="2065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51180" y="4251325"/>
            <a:ext cx="1989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3200718" y="5943600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658610" y="4297045"/>
            <a:ext cx="20113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92156" y="5221029"/>
            <a:ext cx="381000" cy="473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95004" y="3551030"/>
            <a:ext cx="617808" cy="344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400800" y="3545171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rPr>
              <a:t>–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5770" y="4312920"/>
            <a:ext cx="221773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4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124200" y="3362325"/>
            <a:ext cx="2819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b)   14 ngày 15 giờ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618548" y="3845243"/>
            <a:ext cx="22177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3 ngày 17 giờ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30353" y="4341495"/>
            <a:ext cx="2268538" cy="428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ngày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̀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736715" y="3852228"/>
            <a:ext cx="2438400" cy="430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3 ngày 17 giờ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705600" y="3362325"/>
            <a:ext cx="2438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13 ngày 39 giờ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5645150" y="5207000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5849938" y="3544888"/>
            <a:ext cx="8382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solidFill>
                  <a:srgbClr val="FF33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265488" y="5486400"/>
            <a:ext cx="230663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8 năm 6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828925" y="5021263"/>
            <a:ext cx="2743200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c)   13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kern="1200" cap="none" spc="0" normalizeH="0" baseline="0" noProof="0" dirty="0" err="1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tháng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559550" y="5027613"/>
            <a:ext cx="2593975" cy="44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12 năm 14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6559550" y="5943283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537325" y="5486400"/>
            <a:ext cx="2362200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  8 năm   6 tháng</a:t>
            </a:r>
            <a:endParaRPr kumimoji="0" lang="en-US" sz="2400" b="1" kern="1200" cap="none" spc="0" normalizeH="0" baseline="0" noProof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629718" y="6039803"/>
            <a:ext cx="2384425" cy="325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Ctr="1"/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kern="1200" cap="none" spc="0" normalizeH="0" baseline="0" noProof="0" dirty="0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   8 </a:t>
            </a:r>
            <a:r>
              <a:rPr kumimoji="0" lang="en-US" sz="2400" b="1" kern="1200" cap="none" spc="0" normalizeH="0" baseline="0" noProof="0" dirty="0" err="1">
                <a:solidFill>
                  <a:srgbClr val="CC0000"/>
                </a:solidFill>
                <a:latin typeface="+mj-lt"/>
                <a:ea typeface="+mn-ea"/>
                <a:cs typeface="Times New Roman" panose="02020603050405020304" pitchFamily="18" charset="0"/>
              </a:rPr>
              <a:t>tháng</a:t>
            </a:r>
            <a:endParaRPr kumimoji="0" lang="en-US" sz="2400" b="1" kern="1200" cap="none" spc="0" normalizeH="0" baseline="0" noProof="0" dirty="0">
              <a:solidFill>
                <a:srgbClr val="CC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0000CC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  <p:bldP spid="13320" grpId="0" animBg="1"/>
      <p:bldP spid="13320" grpId="1" animBg="1"/>
      <p:bldP spid="13325" grpId="0" animBg="1"/>
      <p:bldP spid="13325" grpId="1" animBg="1"/>
      <p:bldP spid="13326" grpId="0" animBg="1"/>
      <p:bldP spid="13326" grpId="1" animBg="1"/>
      <p:bldP spid="13327" grpId="0" animBg="1"/>
      <p:bldP spid="13327" grpId="1" animBg="1"/>
      <p:bldP spid="13328" grpId="0" bldLvl="0" animBg="1"/>
      <p:bldP spid="13328" grpId="1" animBg="1"/>
      <p:bldP spid="13329" grpId="0" animBg="1"/>
      <p:bldP spid="13329" grpId="1" animBg="1"/>
      <p:bldP spid="13330" grpId="0" bldLvl="0" animBg="1"/>
      <p:bldP spid="13330" grpId="1" animBg="1"/>
      <p:bldP spid="13331" grpId="0" bldLvl="0" animBg="1"/>
      <p:bldP spid="13331" grpId="1" animBg="1"/>
      <p:bldP spid="13332" grpId="0" animBg="1"/>
      <p:bldP spid="13332" grpId="1" animBg="1"/>
      <p:bldP spid="13333" grpId="0" animBg="1"/>
      <p:bldP spid="13333" grpId="1" animBg="1"/>
      <p:bldP spid="13334" grpId="0" animBg="1"/>
      <p:bldP spid="13334" grpId="1" animBg="1"/>
      <p:bldP spid="13335" grpId="0" animBg="1"/>
      <p:bldP spid="13335" grpId="1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40" grpId="0" animBg="1"/>
      <p:bldP spid="13340" grpId="1" animBg="1"/>
      <p:bldP spid="13341" grpId="0" animBg="1"/>
      <p:bldP spid="133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17738"/>
            <a:ext cx="8763000" cy="3654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tính cả thời gian nghỉ thì thời gian để người đó đi từ A đến B 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30 phút – 6 giờ 45 phút = 1 giờ 45 phút</a:t>
            </a:r>
          </a:p>
          <a:p>
            <a:pPr marL="0" lvl="0" indent="0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 tính thời gian nghỉ thì thời gian cần để người đó đi từ A đến B 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914400">
              <a:spcBef>
                <a:spcPts val="100"/>
              </a:spcBef>
              <a:spcAft>
                <a:spcPts val="100"/>
              </a:spcAft>
              <a:buFontTx/>
              <a:buNone/>
              <a:tabLst>
                <a:tab pos="730250" algn="l"/>
              </a:tabLs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45 phút  – 15 phút = 1 giờ 30 phút</a:t>
            </a:r>
          </a:p>
          <a:p>
            <a:pPr marL="0" lvl="0" indent="0" defTabSz="914400">
              <a:spcBef>
                <a:spcPct val="0"/>
              </a:spcBef>
              <a:buFontTx/>
              <a:buNone/>
              <a:tabLst>
                <a:tab pos="730250" algn="l"/>
              </a:tabLst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Đáp số: 1 giờ 30 phút.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533400" y="304800"/>
            <a:ext cx="611188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144588" y="179388"/>
            <a:ext cx="7694612" cy="17224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Một người đi từ A lúc 6 giờ 45 phút v</a:t>
            </a: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B lúc 8 giờ 30 phút. Giữa đường người đó nghỉ 15 phút. Hỏi nếu không kể thời gian nghỉ, người đó đi quãng đường AB hết bao nhiêu thời gian?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6096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34200" y="6096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4588" y="1030288"/>
            <a:ext cx="1751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1039813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1371600"/>
            <a:ext cx="662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3013" y="1801813"/>
            <a:ext cx="4776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4200" y="619125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4588" y="1039813"/>
            <a:ext cx="1751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6070" y="1828800"/>
            <a:ext cx="8954770" cy="1322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lang="vi-VN" altLang="x-none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Khi tr</a:t>
            </a:r>
            <a:r>
              <a:rPr lang="vi-VN" altLang="x-none" sz="4000" b="1" dirty="0">
                <a:latin typeface="Times New Roman" panose="02020603050405020304" pitchFamily="18" charset="0"/>
              </a:rPr>
              <a:t>ừ</a:t>
            </a:r>
            <a:r>
              <a:rPr sz="4000" b="1" dirty="0">
                <a:latin typeface="Times New Roman" panose="02020603050405020304" pitchFamily="18" charset="0"/>
              </a:rPr>
              <a:t> số đo th</a:t>
            </a:r>
            <a:r>
              <a:rPr lang="en-US" sz="4000" b="1" dirty="0">
                <a:latin typeface="Times New Roman" panose="02020603050405020304" pitchFamily="18" charset="0"/>
              </a:rPr>
              <a:t>ờ</a:t>
            </a:r>
            <a:r>
              <a:rPr sz="4000" b="1" dirty="0">
                <a:latin typeface="Times New Roman" panose="02020603050405020304" pitchFamily="18" charset="0"/>
              </a:rPr>
              <a:t>i gian c</a:t>
            </a:r>
            <a:r>
              <a:rPr lang="en-US" sz="4000" b="1" dirty="0">
                <a:latin typeface="Times New Roman" panose="02020603050405020304" pitchFamily="18" charset="0"/>
              </a:rPr>
              <a:t>ó</a:t>
            </a:r>
            <a:r>
              <a:rPr sz="4000" b="1" dirty="0">
                <a:latin typeface="Times New Roman" panose="02020603050405020304" pitchFamily="18" charset="0"/>
              </a:rPr>
              <a:t> nhiều </a:t>
            </a:r>
            <a:r>
              <a:rPr lang="en-US" sz="4000" b="1" dirty="0">
                <a:latin typeface="Times New Roman" panose="02020603050405020304" pitchFamily="18" charset="0"/>
              </a:rPr>
              <a:t>loại </a:t>
            </a:r>
            <a:endParaRPr lang="vi-VN" altLang="x-none" sz="4000" b="1" dirty="0">
              <a:latin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sz="4000" b="1" dirty="0">
                <a:latin typeface="Times New Roman" panose="02020603050405020304" pitchFamily="18" charset="0"/>
              </a:rPr>
              <a:t>đơn v</a:t>
            </a:r>
            <a:r>
              <a:rPr lang="en-US" sz="4000" b="1" dirty="0">
                <a:latin typeface="Times New Roman" panose="02020603050405020304" pitchFamily="18" charset="0"/>
              </a:rPr>
              <a:t>ị</a:t>
            </a:r>
            <a:r>
              <a:rPr sz="4000" b="1" dirty="0">
                <a:latin typeface="Times New Roman" panose="02020603050405020304" pitchFamily="18" charset="0"/>
              </a:rPr>
              <a:t> ta l</a:t>
            </a:r>
            <a:r>
              <a:rPr lang="en-US" sz="4000" b="1" dirty="0">
                <a:latin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</a:rPr>
              <a:t>m </a:t>
            </a:r>
            <a:r>
              <a:rPr lang="vi-VN" altLang="x-none" sz="4000" b="1" dirty="0">
                <a:latin typeface="Times New Roman" panose="02020603050405020304" pitchFamily="18" charset="0"/>
              </a:rPr>
              <a:t>như sau:</a:t>
            </a:r>
            <a:endParaRPr sz="40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835" y="3505200"/>
            <a:ext cx="842772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Char char="-"/>
            </a:pP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Đặt tính thẳng cột theo đơn vị đo</a:t>
            </a:r>
          </a:p>
          <a:p>
            <a:pPr marL="285750" indent="-285750" eaLnBrk="1" hangingPunct="1">
              <a:buChar char="-"/>
            </a:pP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 đơn vị đo ở số bị trừ (nếu có)</a:t>
            </a:r>
          </a:p>
          <a:p>
            <a:pPr marL="285750" indent="-285750" eaLnBrk="1" hangingPunct="1">
              <a:buNone/>
            </a:pP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Trừ thẳng cột theo từng loại đơn </a:t>
            </a:r>
          </a:p>
          <a:p>
            <a:pPr marL="285750" indent="-285750" eaLnBrk="1" hangingPunct="1">
              <a:buNone/>
            </a:pP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vị đo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1"/>
          <p:cNvSpPr/>
          <p:nvPr/>
        </p:nvSpPr>
        <p:spPr>
          <a:xfrm>
            <a:off x="305435" y="304800"/>
            <a:ext cx="89928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ts val="100"/>
              </a:spcBef>
              <a:spcAft>
                <a:spcPts val="100"/>
              </a:spcAft>
              <a:buFontTx/>
              <a:buNone/>
            </a:pP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Muốn trừ số đo thời gian ta l</a:t>
            </a:r>
            <a:r>
              <a:rPr lang="fr-F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fr-F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fr-FR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296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13"/>
          <p:cNvSpPr/>
          <p:nvPr/>
        </p:nvSpPr>
        <p:spPr>
          <a:xfrm>
            <a:off x="1854835" y="2895600"/>
            <a:ext cx="546036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lại: Cộng, trừ số đo thời gian. </a:t>
            </a:r>
          </a:p>
          <a:p>
            <a:pPr marL="0" lvl="0"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bài: Luyện tập (trang 134).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26628" name="Picture 4" descr="imagesCAQC80J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 descr="dandelions_butterfly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110163"/>
            <a:ext cx="1905000" cy="2052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04800" y="4462463"/>
          <a:ext cx="176688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1060450" imgH="1334770" progId="MS_ClipArt_Gallery.2">
                  <p:embed/>
                </p:oleObj>
              </mc:Choice>
              <mc:Fallback>
                <p:oleObj r:id="rId5" imgW="1060450" imgH="133477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462463"/>
                        <a:ext cx="1766888" cy="239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7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100" y="2235200"/>
            <a:ext cx="1714500" cy="279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5593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114800"/>
            <a:ext cx="1714500" cy="221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04018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WordArt 11"/>
          <p:cNvSpPr>
            <a:spLocks noTextEdit="1"/>
          </p:cNvSpPr>
          <p:nvPr/>
        </p:nvSpPr>
        <p:spPr>
          <a:xfrm>
            <a:off x="1447800" y="1906588"/>
            <a:ext cx="6781800" cy="22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Chào các em! </a:t>
            </a:r>
          </a:p>
        </p:txBody>
      </p:sp>
      <p:pic>
        <p:nvPicPr>
          <p:cNvPr id="26636" name="Picture 12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370388"/>
            <a:ext cx="17145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13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440363"/>
            <a:ext cx="1295400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14" descr="k-hana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4452938"/>
            <a:ext cx="5254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15" descr="k-hana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51973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0" name="Picture 16" descr="k-hana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560228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1" name="Picture 17" descr="love-su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" y="5272088"/>
            <a:ext cx="409575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18" descr="k-hanab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5767388"/>
            <a:ext cx="476250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19" descr="k-hana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5440363"/>
            <a:ext cx="47625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4" name="Picture 20" descr="k-hana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350" y="5110163"/>
            <a:ext cx="47625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5" name="Picture 21" descr="love-su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5437188"/>
            <a:ext cx="409575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6" name="Freeform 22"/>
          <p:cNvSpPr/>
          <p:nvPr/>
        </p:nvSpPr>
        <p:spPr>
          <a:xfrm>
            <a:off x="3581400" y="106363"/>
            <a:ext cx="5410200" cy="1722437"/>
          </a:xfrm>
          <a:custGeom>
            <a:avLst/>
            <a:gdLst>
              <a:gd name="txL" fmla="*/ 0 w 1720"/>
              <a:gd name="txT" fmla="*/ 0 h 842"/>
              <a:gd name="txR" fmla="*/ 1720 w 1720"/>
              <a:gd name="txB" fmla="*/ 842 h 84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solidFill>
            <a:srgbClr val="CCEC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6647" name="Picture 23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52400" y="-90487"/>
            <a:ext cx="2438400" cy="191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8" name="Freeform 24"/>
          <p:cNvSpPr/>
          <p:nvPr/>
        </p:nvSpPr>
        <p:spPr>
          <a:xfrm>
            <a:off x="1752600" y="128588"/>
            <a:ext cx="3124200" cy="1395412"/>
          </a:xfrm>
          <a:custGeom>
            <a:avLst/>
            <a:gdLst>
              <a:gd name="txL" fmla="*/ 0 w 1576"/>
              <a:gd name="txT" fmla="*/ 0 h 815"/>
              <a:gd name="txR" fmla="*/ 1576 w 1576"/>
              <a:gd name="txB" fmla="*/ 815 h 815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576" h="815">
                <a:moveTo>
                  <a:pt x="170" y="4"/>
                </a:moveTo>
                <a:cubicBezTo>
                  <a:pt x="343" y="26"/>
                  <a:pt x="518" y="5"/>
                  <a:pt x="693" y="15"/>
                </a:cubicBezTo>
                <a:cubicBezTo>
                  <a:pt x="760" y="24"/>
                  <a:pt x="819" y="42"/>
                  <a:pt x="885" y="57"/>
                </a:cubicBezTo>
                <a:cubicBezTo>
                  <a:pt x="920" y="94"/>
                  <a:pt x="931" y="70"/>
                  <a:pt x="949" y="121"/>
                </a:cubicBezTo>
                <a:cubicBezTo>
                  <a:pt x="935" y="177"/>
                  <a:pt x="919" y="220"/>
                  <a:pt x="864" y="239"/>
                </a:cubicBezTo>
                <a:cubicBezTo>
                  <a:pt x="934" y="285"/>
                  <a:pt x="1016" y="283"/>
                  <a:pt x="1098" y="292"/>
                </a:cubicBezTo>
                <a:cubicBezTo>
                  <a:pt x="1174" y="317"/>
                  <a:pt x="1149" y="294"/>
                  <a:pt x="1184" y="345"/>
                </a:cubicBezTo>
                <a:cubicBezTo>
                  <a:pt x="1191" y="366"/>
                  <a:pt x="1198" y="388"/>
                  <a:pt x="1205" y="409"/>
                </a:cubicBezTo>
                <a:cubicBezTo>
                  <a:pt x="1209" y="420"/>
                  <a:pt x="1183" y="439"/>
                  <a:pt x="1194" y="441"/>
                </a:cubicBezTo>
                <a:cubicBezTo>
                  <a:pt x="1216" y="446"/>
                  <a:pt x="1258" y="420"/>
                  <a:pt x="1258" y="420"/>
                </a:cubicBezTo>
                <a:cubicBezTo>
                  <a:pt x="1308" y="433"/>
                  <a:pt x="1359" y="438"/>
                  <a:pt x="1408" y="452"/>
                </a:cubicBezTo>
                <a:cubicBezTo>
                  <a:pt x="1443" y="462"/>
                  <a:pt x="1469" y="483"/>
                  <a:pt x="1504" y="495"/>
                </a:cubicBezTo>
                <a:cubicBezTo>
                  <a:pt x="1515" y="506"/>
                  <a:pt x="1529" y="513"/>
                  <a:pt x="1536" y="527"/>
                </a:cubicBezTo>
                <a:cubicBezTo>
                  <a:pt x="1576" y="608"/>
                  <a:pt x="1497" y="676"/>
                  <a:pt x="1429" y="697"/>
                </a:cubicBezTo>
                <a:cubicBezTo>
                  <a:pt x="1370" y="759"/>
                  <a:pt x="1288" y="770"/>
                  <a:pt x="1205" y="783"/>
                </a:cubicBezTo>
                <a:cubicBezTo>
                  <a:pt x="1095" y="800"/>
                  <a:pt x="1000" y="808"/>
                  <a:pt x="885" y="815"/>
                </a:cubicBezTo>
                <a:cubicBezTo>
                  <a:pt x="592" y="807"/>
                  <a:pt x="583" y="806"/>
                  <a:pt x="384" y="783"/>
                </a:cubicBezTo>
                <a:cubicBezTo>
                  <a:pt x="305" y="756"/>
                  <a:pt x="205" y="741"/>
                  <a:pt x="138" y="687"/>
                </a:cubicBezTo>
                <a:cubicBezTo>
                  <a:pt x="124" y="675"/>
                  <a:pt x="103" y="649"/>
                  <a:pt x="96" y="633"/>
                </a:cubicBezTo>
                <a:cubicBezTo>
                  <a:pt x="87" y="612"/>
                  <a:pt x="74" y="569"/>
                  <a:pt x="74" y="569"/>
                </a:cubicBezTo>
                <a:cubicBezTo>
                  <a:pt x="78" y="544"/>
                  <a:pt x="77" y="519"/>
                  <a:pt x="85" y="495"/>
                </a:cubicBezTo>
                <a:cubicBezTo>
                  <a:pt x="88" y="485"/>
                  <a:pt x="104" y="483"/>
                  <a:pt x="106" y="473"/>
                </a:cubicBezTo>
                <a:cubicBezTo>
                  <a:pt x="113" y="437"/>
                  <a:pt x="86" y="438"/>
                  <a:pt x="64" y="431"/>
                </a:cubicBezTo>
                <a:cubicBezTo>
                  <a:pt x="46" y="413"/>
                  <a:pt x="32" y="402"/>
                  <a:pt x="21" y="377"/>
                </a:cubicBezTo>
                <a:cubicBezTo>
                  <a:pt x="12" y="356"/>
                  <a:pt x="0" y="313"/>
                  <a:pt x="0" y="313"/>
                </a:cubicBezTo>
                <a:cubicBezTo>
                  <a:pt x="24" y="217"/>
                  <a:pt x="23" y="144"/>
                  <a:pt x="128" y="111"/>
                </a:cubicBezTo>
                <a:cubicBezTo>
                  <a:pt x="135" y="104"/>
                  <a:pt x="145" y="98"/>
                  <a:pt x="149" y="89"/>
                </a:cubicBezTo>
                <a:cubicBezTo>
                  <a:pt x="159" y="69"/>
                  <a:pt x="148" y="30"/>
                  <a:pt x="170" y="25"/>
                </a:cubicBezTo>
                <a:cubicBezTo>
                  <a:pt x="184" y="22"/>
                  <a:pt x="213" y="30"/>
                  <a:pt x="213" y="15"/>
                </a:cubicBezTo>
                <a:cubicBezTo>
                  <a:pt x="213" y="0"/>
                  <a:pt x="184" y="8"/>
                  <a:pt x="170" y="4"/>
                </a:cubicBezTo>
                <a:close/>
              </a:path>
            </a:pathLst>
          </a:custGeom>
          <a:solidFill>
            <a:srgbClr val="CCEC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6649" name="Picture 26" descr="92946cxn8xmvkw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267200"/>
            <a:ext cx="1714500" cy="221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54102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1800" b="1" i="0" u="sng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Toán</a:t>
            </a:r>
            <a:r>
              <a:rPr kumimoji="0" lang="vi-VN" sz="1800" b="1" i="0" u="sng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endParaRPr kumimoji="0" lang="en-US" sz="1800" b="1" i="0" u="sng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3075" name="WordArt 21"/>
          <p:cNvSpPr>
            <a:spLocks noTextEdit="1"/>
          </p:cNvSpPr>
          <p:nvPr/>
        </p:nvSpPr>
        <p:spPr>
          <a:xfrm>
            <a:off x="457200" y="3581400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Trừ số đo thời gian.</a:t>
            </a:r>
          </a:p>
          <a:p>
            <a:pPr algn="l"/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6" name="Group 8"/>
          <p:cNvGrpSpPr/>
          <p:nvPr/>
        </p:nvGrpSpPr>
        <p:grpSpPr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3080" name="Picture 9" descr="BD21325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>
              <a:noFill/>
            </a:ln>
          </p:spPr>
        </p:pic>
        <p:pic>
          <p:nvPicPr>
            <p:cNvPr id="3081" name="Picture 10" descr="BD21325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>
              <a:noFill/>
            </a:ln>
          </p:spPr>
        </p:pic>
        <p:pic>
          <p:nvPicPr>
            <p:cNvPr id="3082" name="Picture 11" descr="BD21325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>
              <a:noFill/>
            </a:ln>
          </p:spPr>
        </p:pic>
        <p:pic>
          <p:nvPicPr>
            <p:cNvPr id="3083" name="Picture 12" descr="BD21325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9525">
              <a:noFill/>
            </a:ln>
          </p:spPr>
        </p:pic>
      </p:grpSp>
      <p:sp>
        <p:nvSpPr>
          <p:cNvPr id="3077" name="WordArt 20"/>
          <p:cNvSpPr>
            <a:spLocks noTextEdit="1"/>
          </p:cNvSpPr>
          <p:nvPr/>
        </p:nvSpPr>
        <p:spPr>
          <a:xfrm>
            <a:off x="1866900" y="4572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078" name="WordArt 20"/>
          <p:cNvSpPr>
            <a:spLocks noTextEdit="1"/>
          </p:cNvSpPr>
          <p:nvPr/>
        </p:nvSpPr>
        <p:spPr>
          <a:xfrm>
            <a:off x="1874838" y="566738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079" name="WordArt 2"/>
          <p:cNvSpPr>
            <a:spLocks noTextEdit="1"/>
          </p:cNvSpPr>
          <p:nvPr/>
        </p:nvSpPr>
        <p:spPr>
          <a:xfrm>
            <a:off x="857250" y="825500"/>
            <a:ext cx="7048500" cy="704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>
                <a:ln w="952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Thứ Năm ngày 7 tháng 3 năm 2024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420688" y="2667000"/>
            <a:ext cx="8302625" cy="190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5764" tIns="47881" rIns="95764" bIns="47881"/>
          <a:lstStyle/>
          <a:p>
            <a:pPr eaLnBrk="1" hangingPunct="1">
              <a:buNone/>
            </a:pPr>
            <a:r>
              <a:rPr sz="3600" b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Tính</a:t>
            </a: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x-none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a)  </a:t>
            </a:r>
            <a:r>
              <a:rPr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 giờ 15 </a:t>
            </a:r>
            <a:r>
              <a:rPr 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phút</a:t>
            </a:r>
            <a:r>
              <a:rPr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+ 2 giờ10 ph</a:t>
            </a:r>
            <a:r>
              <a:rPr lang="en-US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ú</a:t>
            </a:r>
            <a:r>
              <a:rPr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endParaRPr lang="vi-VN" altLang="x-none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b) 2 ngày 6 giờ + 7 ngày 19 giờ</a:t>
            </a:r>
          </a:p>
          <a:p>
            <a:pPr eaLnBrk="1" hangingPunct="1">
              <a:buNone/>
            </a:pPr>
            <a:r>
              <a:rPr lang="vi-VN" altLang="x-none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c) 5 năm 8 tháng + 2 năm 9 tháng</a:t>
            </a:r>
          </a:p>
          <a:p>
            <a:pPr eaLnBrk="1" hangingPunct="1">
              <a:buNone/>
            </a:pPr>
            <a:endParaRPr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099" name="TextBox 6"/>
          <p:cNvSpPr txBox="1"/>
          <p:nvPr/>
        </p:nvSpPr>
        <p:spPr>
          <a:xfrm>
            <a:off x="990600" y="1219200"/>
            <a:ext cx="6858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1125538" y="1992313"/>
            <a:ext cx="289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gi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phút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782638" y="2554288"/>
            <a:ext cx="274637" cy="274637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3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254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125538" y="2620963"/>
            <a:ext cx="2667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gi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5538" y="3205163"/>
            <a:ext cx="2651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5"/>
          <p:cNvSpPr txBox="1"/>
          <p:nvPr/>
        </p:nvSpPr>
        <p:spPr>
          <a:xfrm>
            <a:off x="1109663" y="3267075"/>
            <a:ext cx="2667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phút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0725" y="936625"/>
            <a:ext cx="304800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ng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6 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 ng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19 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ng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25 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ng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1 giờ)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1838" y="4178300"/>
            <a:ext cx="50561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năm  8 tháng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năm  9 tháng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248400" y="2994025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1363" y="5562600"/>
            <a:ext cx="3751262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17 tháng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năm  5 tháng)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62325" y="5562600"/>
            <a:ext cx="28860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Group 14"/>
          <p:cNvGrpSpPr/>
          <p:nvPr/>
        </p:nvGrpSpPr>
        <p:grpSpPr>
          <a:xfrm>
            <a:off x="2997200" y="4870450"/>
            <a:ext cx="274638" cy="274638"/>
            <a:chOff x="528" y="2760"/>
            <a:chExt cx="173" cy="173"/>
          </a:xfrm>
        </p:grpSpPr>
        <p:sp>
          <p:nvSpPr>
            <p:cNvPr id="24" name="Minus 2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61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254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5819775" y="2324100"/>
            <a:ext cx="274638" cy="274638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9" name="Minus 56"/>
            <p:cNvSpPr/>
            <p:nvPr/>
          </p:nvSpPr>
          <p:spPr>
            <a:xfrm rot="5400000">
              <a:off x="528" y="2832"/>
              <a:ext cx="173" cy="29"/>
            </a:xfrm>
            <a:custGeom>
              <a:avLst/>
              <a:gdLst>
                <a:gd name="txL" fmla="*/ 36470 w 274320"/>
                <a:gd name="txT" fmla="*/ 17342 h 45719"/>
                <a:gd name="txR" fmla="*/ 237850 w 274320"/>
                <a:gd name="txB" fmla="*/ 28377 h 45719"/>
              </a:gdLst>
              <a:ahLst/>
              <a:cxnLst>
                <a:cxn ang="0">
                  <a:pos x="0" y="0"/>
                </a:cxn>
                <a:cxn ang="5898240">
                  <a:pos x="0" y="0"/>
                </a:cxn>
                <a:cxn ang="11796480">
                  <a:pos x="0" y="0"/>
                </a:cxn>
                <a:cxn ang="17694720">
                  <a:pos x="0" y="0"/>
                </a:cxn>
              </a:cxnLst>
              <a:rect l="txL" t="txT" r="txR" b="txB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254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WordArt 11"/>
          <p:cNvSpPr>
            <a:spLocks noTextEdit="1"/>
          </p:cNvSpPr>
          <p:nvPr/>
        </p:nvSpPr>
        <p:spPr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Bài mới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-93662" y="0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Toán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-76200" y="535440"/>
            <a:ext cx="9143999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Trừ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sô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́ </a:t>
            </a: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thời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gian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28" y="1236693"/>
            <a:ext cx="908594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Ví dụ 1</a:t>
            </a:r>
            <a:r>
              <a:rPr sz="2400" dirty="0">
                <a:solidFill>
                  <a:srgbClr val="000000"/>
                </a:solidFill>
                <a:latin typeface="Calibri" panose="020F0502020204030204" pitchFamily="34" charset="0"/>
              </a:rPr>
              <a:t>: Một ô tô đi từ Huế lúc 13 giờ 10 phút và đến Đà Nẵng lúc 15 giờ 55 phút. Hỏi ô tô đó đi từ Huế đến Đà Nẵng hết bao nhiêu thời gian?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-76200" y="2590800"/>
            <a:ext cx="2362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13 giờ 10 phút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281863" y="2667000"/>
            <a:ext cx="20145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15giờ 55 phút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3535363"/>
            <a:ext cx="2133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Thời gian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21" name="Picture 9" descr="CAR0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2894013"/>
            <a:ext cx="625475" cy="3524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" name="Straight Connector 24"/>
          <p:cNvCxnSpPr/>
          <p:nvPr/>
        </p:nvCxnSpPr>
        <p:spPr>
          <a:xfrm>
            <a:off x="1905000" y="1617663"/>
            <a:ext cx="4114800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35738" y="1631950"/>
            <a:ext cx="2468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3825" y="20129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1998663"/>
            <a:ext cx="6583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/>
          <p:nvPr/>
        </p:nvGrpSpPr>
        <p:grpSpPr>
          <a:xfrm>
            <a:off x="385763" y="3235325"/>
            <a:ext cx="8605837" cy="193675"/>
            <a:chOff x="304800" y="6117736"/>
            <a:chExt cx="8382000" cy="15504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04800" y="6172384"/>
              <a:ext cx="838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6117736"/>
              <a:ext cx="0" cy="1461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98198" y="6126633"/>
              <a:ext cx="0" cy="146151"/>
            </a:xfrm>
            <a:prstGeom prst="line">
              <a:avLst/>
            </a:prstGeom>
            <a:effectLst>
              <a:outerShdw blurRad="254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ight Brace 41"/>
          <p:cNvSpPr/>
          <p:nvPr/>
        </p:nvSpPr>
        <p:spPr>
          <a:xfrm rot="5400000">
            <a:off x="4279106" y="-484981"/>
            <a:ext cx="311150" cy="8107363"/>
          </a:xfrm>
          <a:prstGeom prst="rightBrace">
            <a:avLst>
              <a:gd name="adj1" fmla="val 155874"/>
              <a:gd name="adj2" fmla="val 49549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0" y="3276602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Huê</a:t>
            </a:r>
            <a:r>
              <a:rPr kumimoji="0" lang="en-US" sz="2400" b="1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́</a:t>
            </a:r>
            <a:endParaRPr kumimoji="0" lang="en-US" b="1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772400" y="3352802"/>
            <a:ext cx="152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2400" b="1" kern="1200" cap="none" spc="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2400" b="1" kern="1200" cap="none" spc="0" normalizeH="0" baseline="0" noProof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n-ea"/>
                <a:cs typeface="Arial" panose="020B0604020202020204" pitchFamily="34" charset="0"/>
              </a:rPr>
              <a:t>Nẵng</a:t>
            </a:r>
            <a:endParaRPr kumimoji="0" lang="en-US" b="1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701925" y="4546600"/>
            <a:ext cx="41910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15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55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 -13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10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81000" y="3917950"/>
            <a:ext cx="21336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atin typeface="+mj-lt"/>
                <a:ea typeface="+mn-ea"/>
                <a:cs typeface="Arial" panose="020B0604020202020204" pitchFamily="34" charset="0"/>
              </a:rPr>
              <a:t>15 giờ 55 phút</a:t>
            </a:r>
            <a:endParaRPr kumimoji="0" lang="en-US" b="1" kern="1200" cap="none" spc="0" normalizeH="0" baseline="0" noProof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93700" y="4370388"/>
            <a:ext cx="21336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latin typeface="+mj-lt"/>
                <a:ea typeface="+mn-ea"/>
                <a:cs typeface="Arial" panose="020B0604020202020204" pitchFamily="34" charset="0"/>
              </a:rPr>
              <a:t>13 giờ 10 phút</a:t>
            </a:r>
            <a:endParaRPr kumimoji="0" lang="en-US" b="1" kern="1200" cap="none" spc="0" normalizeH="0" baseline="0" noProof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Minus 56"/>
          <p:cNvSpPr/>
          <p:nvPr/>
        </p:nvSpPr>
        <p:spPr>
          <a:xfrm>
            <a:off x="165100" y="4370388"/>
            <a:ext cx="274638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68275" y="4797425"/>
            <a:ext cx="2209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609725" y="4822825"/>
            <a:ext cx="8159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phút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6740525" y="4589463"/>
            <a:ext cx="7620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= ?</a:t>
            </a:r>
            <a:endParaRPr kumimoji="0" lang="en-US" b="1" kern="1200" cap="none" spc="0" normalizeH="0" baseline="0" noProof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726238" y="4589463"/>
            <a:ext cx="2224088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= 2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̀ 45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3006725" y="4157663"/>
            <a:ext cx="613727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Thời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Huê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́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đến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Đà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Nẵng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là: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4987925" y="4964113"/>
            <a:ext cx="38862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Đáp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sô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́: 2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giơ</a:t>
            </a:r>
            <a:r>
              <a:rPr kumimoji="0" lang="en-US" sz="2400" b="1" kern="1200" cap="none" spc="0" normalizeH="0" baseline="0" noProof="0" dirty="0">
                <a:latin typeface="+mj-lt"/>
                <a:ea typeface="+mn-ea"/>
                <a:cs typeface="Arial" panose="020B0604020202020204" pitchFamily="34" charset="0"/>
              </a:rPr>
              <a:t>̀ 45 </a:t>
            </a: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phút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501900" y="3910013"/>
            <a:ext cx="0" cy="23764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04938" y="4822825"/>
            <a:ext cx="5334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4822825"/>
            <a:ext cx="685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giờ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5300" y="4822825"/>
            <a:ext cx="381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4822825"/>
            <a:ext cx="304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567238" y="3863975"/>
            <a:ext cx="16764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latin typeface="+mj-lt"/>
                <a:ea typeface="+mn-ea"/>
                <a:cs typeface="Arial" panose="020B0604020202020204" pitchFamily="34" charset="0"/>
              </a:rPr>
              <a:t>Giải</a:t>
            </a:r>
            <a:endParaRPr kumimoji="0" lang="en-US" b="1" kern="1200" cap="none" spc="0" normalizeH="0" baseline="0" noProof="0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6238" y="2133600"/>
            <a:ext cx="11811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sz="2400" b="1" u="sng" dirty="0">
                <a:cs typeface="Times New Roman" panose="02020603050405020304" pitchFamily="18" charset="0"/>
              </a:rPr>
              <a:t>Tóm tắt</a:t>
            </a:r>
            <a:endParaRPr sz="2400" b="1" u="sng" dirty="0">
              <a:ea typeface="Times New Roman" panose="02020603050405020304" pitchFamily="18" charset="0"/>
            </a:endParaRPr>
          </a:p>
        </p:txBody>
      </p:sp>
      <p:sp>
        <p:nvSpPr>
          <p:cNvPr id="5156" name="TextBox 40"/>
          <p:cNvSpPr txBox="1">
            <a:spLocks noChangeArrowheads="1"/>
          </p:cNvSpPr>
          <p:nvPr/>
        </p:nvSpPr>
        <p:spPr bwMode="auto">
          <a:xfrm>
            <a:off x="8767763" y="6488113"/>
            <a:ext cx="3762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*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3 0.0386 L 0.86007 0.03514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42" grpId="0" animBg="1"/>
      <p:bldP spid="6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4800" y="990600"/>
            <a:ext cx="8534400" cy="4545013"/>
          </a:xfrm>
          <a:prstGeom prst="cloud">
            <a:avLst/>
          </a:prstGeom>
          <a:solidFill>
            <a:srgbClr val="EFDD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4683"/>
            <a:ext cx="8534400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số đo thời gian có nhiều đơn vị 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ta đặt các số đo thời gian theo h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dọc 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sao cho các số đo v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thời gian thẳng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 Sau đó ta trừ như trừ số tự nhiên, kèm theo đơn vị đo sau mỗi kết quả trừ.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838200" y="304800"/>
            <a:ext cx="7278688" cy="1314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Tr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cùng một đoạn đường, Hòa chạy hết 3 phút 20 giây, Bình chạy hết 2 phút 45 giây. Hỏi Bình chạy ít hơn Hòa bao nhiêu giây?</a:t>
            </a:r>
            <a:endParaRPr lang="en-US" altLang="en-US" sz="4000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210300" y="735013"/>
            <a:ext cx="1320800" cy="26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31863" y="1184275"/>
            <a:ext cx="2479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78250" y="1204913"/>
            <a:ext cx="385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3375" y="1603375"/>
            <a:ext cx="5160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/>
          <p:nvPr/>
        </p:nvSpPr>
        <p:spPr>
          <a:xfrm>
            <a:off x="1633538" y="1863725"/>
            <a:ext cx="601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gi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ph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45 gi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075" y="2508250"/>
            <a:ext cx="2981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 20 giây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625" y="2513013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phút 60 giây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700" y="2513013"/>
            <a:ext cx="1866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 giây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95275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2 phút 80 giây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788" y="3476625"/>
            <a:ext cx="27432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ph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20 gi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45 gi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763963"/>
            <a:ext cx="30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14400" y="4637088"/>
            <a:ext cx="2286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0150" y="3919538"/>
            <a:ext cx="15779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th</a:t>
            </a:r>
            <a:r>
              <a:rPr lang="vi-VN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67"/>
          <p:cNvSpPr txBox="1"/>
          <p:nvPr/>
        </p:nvSpPr>
        <p:spPr>
          <a:xfrm>
            <a:off x="5775325" y="3625850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80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9613" y="4191000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phút 45 giây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6"/>
          <p:cNvSpPr txBox="1"/>
          <p:nvPr/>
        </p:nvSpPr>
        <p:spPr>
          <a:xfrm>
            <a:off x="5575300" y="3902075"/>
            <a:ext cx="304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Line 18"/>
          <p:cNvSpPr/>
          <p:nvPr/>
        </p:nvSpPr>
        <p:spPr>
          <a:xfrm flipV="1">
            <a:off x="5867400" y="4795838"/>
            <a:ext cx="20177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Rectangle 20"/>
          <p:cNvSpPr/>
          <p:nvPr/>
        </p:nvSpPr>
        <p:spPr>
          <a:xfrm>
            <a:off x="7237413" y="4795838"/>
            <a:ext cx="836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8013" y="4814888"/>
            <a:ext cx="2397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9738" y="4813300"/>
            <a:ext cx="2397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5200" y="4772025"/>
            <a:ext cx="86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15013" y="4799013"/>
            <a:ext cx="43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9500" y="5597525"/>
            <a:ext cx="7423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3 phút 20 giây – 2 phút 45 giây = 35 giây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Bạn Ho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bạn Bình chạy nhanh hơn ? Nhanh hơn bao lâu?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56080"/>
            <a:ext cx="8686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Bình chạy nhanh hơn bạn Hòa v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 35 giây.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890520"/>
            <a:ext cx="85344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thực hiện phép tính trừ các số đo thời gian theo đơn vị n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đó ở số bị trừ bé hơn số đo tương ứng thì ta l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648200"/>
            <a:ext cx="88392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cần chuyển đổi 1 đơn vị 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lớn hơn liền kề sang đơn vị nhỏ hơn rồi thực hiện phép trừ bình thường.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1437</Words>
  <Application>Microsoft Office PowerPoint</Application>
  <PresentationFormat>On-screen Show (4:3)</PresentationFormat>
  <Paragraphs>200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Chủ đề của Office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NHANH TRI</dc:creator>
  <cp:lastModifiedBy>DELL</cp:lastModifiedBy>
  <cp:revision>227</cp:revision>
  <dcterms:created xsi:type="dcterms:W3CDTF">2014-02-24T12:58:00Z</dcterms:created>
  <dcterms:modified xsi:type="dcterms:W3CDTF">2024-05-09T13:58:17Z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3F46577888FF4D6FA62F71AB51E390E6</vt:lpwstr>
  </property>
  <property fmtid="{D5CDD505-2E9C-101B-9397-08002B2CF9AE}" pid="3" name="KSOProductBuildVer">
    <vt:lpwstr>1033-12.2.0.13359</vt:lpwstr>
  </property>
</Properties>
</file>