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sldIdLst>
    <p:sldId id="300" r:id="rId2"/>
    <p:sldId id="293" r:id="rId3"/>
    <p:sldId id="283" r:id="rId4"/>
    <p:sldId id="297" r:id="rId5"/>
    <p:sldId id="298" r:id="rId6"/>
    <p:sldId id="299" r:id="rId7"/>
    <p:sldId id="274" r:id="rId8"/>
    <p:sldId id="257" r:id="rId9"/>
    <p:sldId id="296" r:id="rId10"/>
    <p:sldId id="295" r:id="rId11"/>
    <p:sldId id="265" r:id="rId12"/>
  </p:sldIdLst>
  <p:sldSz cx="118872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74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0000"/>
    <a:srgbClr val="FF0000"/>
    <a:srgbClr val="FF3300"/>
    <a:srgbClr val="FFFF00"/>
    <a:srgbClr val="0000CC"/>
    <a:srgbClr val="000099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60" autoAdjust="0"/>
  </p:normalViewPr>
  <p:slideViewPr>
    <p:cSldViewPr>
      <p:cViewPr varScale="1">
        <p:scale>
          <a:sx n="95" d="100"/>
          <a:sy n="95" d="100"/>
        </p:scale>
        <p:origin x="-269" y="-77"/>
      </p:cViewPr>
      <p:guideLst>
        <p:guide orient="horz" pos="2160"/>
        <p:guide pos="374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A70A5A-5175-449C-96CF-38990FFDB3EF}" type="datetimeFigureOut">
              <a:rPr lang="vi-VN" smtClean="0"/>
              <a:t>09/05/2024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54063" y="1143000"/>
            <a:ext cx="5349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F98F4-CE63-4710-8D0D-04920BF8E2E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14520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F98F4-CE63-4710-8D0D-04920BF8E2E1}" type="slidenum">
              <a:rPr lang="vi-VN" smtClean="0"/>
              <a:t>10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68781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5F98F4-CE63-4710-8D0D-04920BF8E2E1}" type="slidenum">
              <a:rPr lang="vi-VN" smtClean="0"/>
              <a:t>11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82479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891540" y="2130426"/>
            <a:ext cx="1010412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783080" y="3886200"/>
            <a:ext cx="832104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8CC130-D255-473B-8EF9-C56536A24E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00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316D3C-39A7-4D9D-B02F-70B49CC6C1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012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8618220" y="274639"/>
            <a:ext cx="267462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594360" y="274639"/>
            <a:ext cx="782574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4C7D4A-4D98-41EE-A800-9EEA3779699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200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êu đề và Bả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594360" y="274638"/>
            <a:ext cx="10698480" cy="1143000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Bảng 2"/>
          <p:cNvSpPr>
            <a:spLocks noGrp="1"/>
          </p:cNvSpPr>
          <p:nvPr>
            <p:ph type="tbl" idx="1"/>
          </p:nvPr>
        </p:nvSpPr>
        <p:spPr>
          <a:xfrm>
            <a:off x="594360" y="1600201"/>
            <a:ext cx="1069848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603339-C245-44A3-BC98-84E9540607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882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CFC0C2-3980-45DD-BEB2-F0A4845B85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047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939007" y="4406901"/>
            <a:ext cx="1010412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939007" y="2906713"/>
            <a:ext cx="1010412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6D4EEB-23BF-4075-BC9D-904A78DCA4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229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594360" y="1600201"/>
            <a:ext cx="525018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6042660" y="1600201"/>
            <a:ext cx="525018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F3C940-C9F2-49E7-8DF6-93A23271CD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1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594360" y="1535113"/>
            <a:ext cx="525224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594360" y="2174875"/>
            <a:ext cx="525224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6038533" y="1535113"/>
            <a:ext cx="525430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6038533" y="2174875"/>
            <a:ext cx="525430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1EC8A9-EEBF-4884-BE3A-3DB2EBA360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194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919FE2-76CC-45A6-890B-6C04AED456C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815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A9B0D8-9256-477D-BC65-C2104D92A1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62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594361" y="273050"/>
            <a:ext cx="39108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4647565" y="273051"/>
            <a:ext cx="664527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594361" y="1435101"/>
            <a:ext cx="391080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CEC06C-5110-40D2-BE8A-EC8AA3F76C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548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2329974" y="4800600"/>
            <a:ext cx="713232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2329974" y="612775"/>
            <a:ext cx="713232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2329974" y="5367338"/>
            <a:ext cx="713232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1FE1A3-3BBF-4699-9671-72CB3C0C1E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469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94360" y="274638"/>
            <a:ext cx="1069848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4360" y="1600201"/>
            <a:ext cx="1069848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94360" y="6245225"/>
            <a:ext cx="277368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61460" y="6245225"/>
            <a:ext cx="376428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9160" y="6245225"/>
            <a:ext cx="277368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F6455B1-4CB9-4359-878B-1E9E5112BC3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ACER\Desktop\viền pp\tô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5287" y="-5943600"/>
            <a:ext cx="11895454" cy="6258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WordArt 121"/>
          <p:cNvSpPr>
            <a:spLocks noTextEdit="1"/>
          </p:cNvSpPr>
          <p:nvPr/>
        </p:nvSpPr>
        <p:spPr>
          <a:xfrm>
            <a:off x="4581525" y="1752600"/>
            <a:ext cx="3937635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222"/>
              </a:avLst>
            </a:prstTxWarp>
            <a:normAutofit/>
          </a:bodyPr>
          <a:lstStyle/>
          <a:p>
            <a:pPr algn="ctr"/>
            <a:r>
              <a:rPr lang="en-US" sz="4800" b="1" dirty="0" err="1">
                <a:ln w="9525" cap="flat" cmpd="sng">
                  <a:solidFill>
                    <a:srgbClr val="008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Luyện</a:t>
            </a:r>
            <a:r>
              <a:rPr lang="en-US" sz="4800" b="1" dirty="0">
                <a:ln w="9525" cap="flat" cmpd="sng">
                  <a:solidFill>
                    <a:srgbClr val="008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ln w="9525" cap="flat" cmpd="sng">
                  <a:solidFill>
                    <a:srgbClr val="008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4800" b="1" dirty="0">
                <a:ln w="9525" cap="flat" cmpd="sng">
                  <a:solidFill>
                    <a:srgbClr val="008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err="1">
                <a:ln w="9525" cap="flat" cmpd="sng">
                  <a:solidFill>
                    <a:srgbClr val="008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4800" b="1">
                <a:ln w="9525" cap="flat" cmpd="sng">
                  <a:solidFill>
                    <a:srgbClr val="008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smtClean="0">
                <a:ln w="9525" cap="flat" cmpd="sng">
                  <a:solidFill>
                    <a:srgbClr val="008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endParaRPr lang="en-US" sz="4800" b="1" dirty="0">
              <a:ln w="9525" cap="flat" cmpd="sng">
                <a:solidFill>
                  <a:srgbClr val="008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FF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72301" y="2955378"/>
            <a:ext cx="5250180" cy="584775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2023-2024</a:t>
            </a:r>
            <a:endParaRPr lang="en-US" sz="3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24517" y="4038601"/>
            <a:ext cx="5646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GV: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Vũ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33651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6" name="Rectangle 118"/>
          <p:cNvSpPr>
            <a:spLocks noChangeArrowheads="1"/>
          </p:cNvSpPr>
          <p:nvPr/>
        </p:nvSpPr>
        <p:spPr bwMode="auto">
          <a:xfrm>
            <a:off x="352425" y="1524000"/>
            <a:ext cx="4876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rgbClr val="0000FF"/>
                </a:solidFill>
                <a:cs typeface="Arial" panose="020B0604020202020204" pitchFamily="34" charset="0"/>
              </a:rPr>
              <a:t>Tre </a:t>
            </a:r>
            <a:r>
              <a:rPr lang="en-US" sz="3600" b="1" dirty="0" err="1">
                <a:solidFill>
                  <a:srgbClr val="0000FF"/>
                </a:solidFill>
                <a:cs typeface="Arial" panose="020B0604020202020204" pitchFamily="34" charset="0"/>
              </a:rPr>
              <a:t>già</a:t>
            </a:r>
            <a:r>
              <a:rPr lang="en-US" sz="3600" b="1" dirty="0">
                <a:solidFill>
                  <a:srgbClr val="0000FF"/>
                </a:solidFill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cs typeface="Arial" panose="020B0604020202020204" pitchFamily="34" charset="0"/>
              </a:rPr>
              <a:t>măng</a:t>
            </a:r>
            <a:r>
              <a:rPr lang="en-US" sz="3600" b="1" dirty="0">
                <a:solidFill>
                  <a:srgbClr val="0000FF"/>
                </a:solidFill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cs typeface="Arial" panose="020B0604020202020204" pitchFamily="34" charset="0"/>
              </a:rPr>
              <a:t>mọc</a:t>
            </a:r>
            <a:r>
              <a:rPr lang="en-US" sz="3600" b="1" dirty="0">
                <a:solidFill>
                  <a:srgbClr val="0000FF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7298" name="Rectangle 130"/>
          <p:cNvSpPr>
            <a:spLocks noChangeArrowheads="1"/>
          </p:cNvSpPr>
          <p:nvPr/>
        </p:nvSpPr>
        <p:spPr bwMode="auto">
          <a:xfrm>
            <a:off x="352425" y="4267200"/>
            <a:ext cx="4476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600" b="1" dirty="0" err="1">
                <a:solidFill>
                  <a:srgbClr val="0000FF"/>
                </a:solidFill>
                <a:cs typeface="Arial" panose="020B0604020202020204" pitchFamily="34" charset="0"/>
              </a:rPr>
              <a:t>Trẻ</a:t>
            </a:r>
            <a:r>
              <a:rPr lang="en-US" sz="3600" b="1" dirty="0">
                <a:solidFill>
                  <a:srgbClr val="0000FF"/>
                </a:solidFill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cs typeface="Arial" panose="020B0604020202020204" pitchFamily="34" charset="0"/>
              </a:rPr>
              <a:t>người</a:t>
            </a:r>
            <a:r>
              <a:rPr lang="en-US" sz="3600" b="1" dirty="0">
                <a:solidFill>
                  <a:srgbClr val="0000FF"/>
                </a:solidFill>
                <a:cs typeface="Arial" panose="020B0604020202020204" pitchFamily="34" charset="0"/>
              </a:rPr>
              <a:t> non </a:t>
            </a:r>
            <a:r>
              <a:rPr lang="en-US" sz="3600" b="1" dirty="0" err="1">
                <a:solidFill>
                  <a:srgbClr val="0000FF"/>
                </a:solidFill>
                <a:cs typeface="Arial" panose="020B0604020202020204" pitchFamily="34" charset="0"/>
              </a:rPr>
              <a:t>dạ</a:t>
            </a:r>
            <a:endParaRPr lang="en-US" sz="3600" b="1" dirty="0">
              <a:solidFill>
                <a:srgbClr val="0000FF"/>
              </a:solidFill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19100" y="195857"/>
            <a:ext cx="108585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/>
            <a:r>
              <a:rPr lang="en-US" sz="3600" b="1" dirty="0">
                <a:solidFill>
                  <a:srgbClr val="FF0000"/>
                </a:solidFill>
                <a:cs typeface="Arial" panose="020B0604020202020204" pitchFamily="34" charset="0"/>
              </a:rPr>
              <a:t>4, </a:t>
            </a:r>
            <a:r>
              <a:rPr lang="en-US" sz="3600" b="1" dirty="0" err="1">
                <a:solidFill>
                  <a:srgbClr val="FF0000"/>
                </a:solidFill>
                <a:cs typeface="Arial" panose="020B0604020202020204" pitchFamily="34" charset="0"/>
              </a:rPr>
              <a:t>Chọn</a:t>
            </a:r>
            <a:r>
              <a:rPr lang="en-US" sz="36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Arial" panose="020B0604020202020204" pitchFamily="34" charset="0"/>
              </a:rPr>
              <a:t>thành</a:t>
            </a:r>
            <a:r>
              <a:rPr lang="en-US" sz="36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Arial" panose="020B0604020202020204" pitchFamily="34" charset="0"/>
              </a:rPr>
              <a:t>ngữ</a:t>
            </a:r>
            <a:r>
              <a:rPr lang="en-US" sz="3600" b="1" dirty="0">
                <a:solidFill>
                  <a:srgbClr val="FF0000"/>
                </a:solidFill>
                <a:cs typeface="Arial" panose="020B0604020202020204" pitchFamily="34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cs typeface="Arial" panose="020B0604020202020204" pitchFamily="34" charset="0"/>
              </a:rPr>
              <a:t>tục</a:t>
            </a:r>
            <a:r>
              <a:rPr lang="en-US" sz="36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Arial" panose="020B0604020202020204" pitchFamily="34" charset="0"/>
              </a:rPr>
              <a:t>ngữ</a:t>
            </a:r>
            <a:r>
              <a:rPr lang="en-US" sz="36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Arial" panose="020B0604020202020204" pitchFamily="34" charset="0"/>
              </a:rPr>
              <a:t>trong</a:t>
            </a:r>
            <a:r>
              <a:rPr lang="en-US" sz="36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Arial" panose="020B0604020202020204" pitchFamily="34" charset="0"/>
              </a:rPr>
              <a:t>ngoặc</a:t>
            </a:r>
            <a:r>
              <a:rPr lang="en-US" sz="36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Arial" panose="020B0604020202020204" pitchFamily="34" charset="0"/>
              </a:rPr>
              <a:t>đơn</a:t>
            </a:r>
            <a:r>
              <a:rPr lang="en-US" sz="36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Arial" panose="020B0604020202020204" pitchFamily="34" charset="0"/>
              </a:rPr>
              <a:t>thích</a:t>
            </a:r>
            <a:r>
              <a:rPr lang="en-US" sz="36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Arial" panose="020B0604020202020204" pitchFamily="34" charset="0"/>
              </a:rPr>
              <a:t>hợp</a:t>
            </a:r>
            <a:r>
              <a:rPr lang="en-US" sz="36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Arial" panose="020B0604020202020204" pitchFamily="34" charset="0"/>
              </a:rPr>
              <a:t>với</a:t>
            </a:r>
            <a:r>
              <a:rPr lang="en-US" sz="36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Arial" panose="020B0604020202020204" pitchFamily="34" charset="0"/>
              </a:rPr>
              <a:t>mỗi</a:t>
            </a:r>
            <a:r>
              <a:rPr lang="en-US" sz="36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Arial" panose="020B0604020202020204" pitchFamily="34" charset="0"/>
              </a:rPr>
              <a:t>chỗ</a:t>
            </a:r>
            <a:r>
              <a:rPr lang="en-US" sz="36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Arial" panose="020B0604020202020204" pitchFamily="34" charset="0"/>
              </a:rPr>
              <a:t>trống</a:t>
            </a:r>
            <a:r>
              <a:rPr lang="en-US" sz="3600" b="1" dirty="0">
                <a:solidFill>
                  <a:srgbClr val="FF0000"/>
                </a:solidFill>
                <a:cs typeface="Arial" panose="020B0604020202020204" pitchFamily="34" charset="0"/>
              </a:rPr>
              <a:t>:</a:t>
            </a:r>
          </a:p>
        </p:txBody>
      </p:sp>
      <p:sp>
        <p:nvSpPr>
          <p:cNvPr id="3" name="Rectangle 2"/>
          <p:cNvSpPr/>
          <p:nvPr/>
        </p:nvSpPr>
        <p:spPr>
          <a:xfrm>
            <a:off x="5306786" y="1366429"/>
            <a:ext cx="64280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</a:pPr>
            <a:r>
              <a:rPr lang="en-US" sz="3600" b="1" dirty="0">
                <a:cs typeface="Arial" panose="020B0604020202020204" pitchFamily="34" charset="0"/>
              </a:rPr>
              <a:t>   </a:t>
            </a:r>
            <a:r>
              <a:rPr lang="en-US" sz="3600" b="1" dirty="0" err="1">
                <a:cs typeface="Arial" panose="020B0604020202020204" pitchFamily="34" charset="0"/>
              </a:rPr>
              <a:t>Lớp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trước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già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đi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có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lớp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sau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thay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thế</a:t>
            </a:r>
            <a:r>
              <a:rPr lang="en-US" sz="3600" b="1" dirty="0">
                <a:cs typeface="Arial" panose="020B0604020202020204" pitchFamily="34" charset="0"/>
              </a:rPr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5306786" y="3811455"/>
            <a:ext cx="642801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</a:pPr>
            <a:r>
              <a:rPr lang="en-US" sz="3600" b="1" dirty="0">
                <a:cs typeface="Arial" panose="020B0604020202020204" pitchFamily="34" charset="0"/>
              </a:rPr>
              <a:t>   </a:t>
            </a:r>
            <a:r>
              <a:rPr lang="en-US" sz="3600" b="1" dirty="0" err="1">
                <a:cs typeface="Arial" panose="020B0604020202020204" pitchFamily="34" charset="0"/>
              </a:rPr>
              <a:t>Còn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ngây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thơ</a:t>
            </a:r>
            <a:r>
              <a:rPr lang="en-US" sz="3600" b="1" dirty="0">
                <a:cs typeface="Arial" panose="020B0604020202020204" pitchFamily="34" charset="0"/>
              </a:rPr>
              <a:t>, </a:t>
            </a:r>
            <a:r>
              <a:rPr lang="en-US" sz="3600" b="1" dirty="0" err="1">
                <a:cs typeface="Arial" panose="020B0604020202020204" pitchFamily="34" charset="0"/>
              </a:rPr>
              <a:t>dại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dột</a:t>
            </a:r>
            <a:r>
              <a:rPr lang="en-US" sz="3600" b="1" dirty="0">
                <a:cs typeface="Arial" panose="020B0604020202020204" pitchFamily="34" charset="0"/>
              </a:rPr>
              <a:t>, </a:t>
            </a:r>
            <a:r>
              <a:rPr lang="en-US" sz="3600" b="1" dirty="0" err="1">
                <a:cs typeface="Arial" panose="020B0604020202020204" pitchFamily="34" charset="0"/>
              </a:rPr>
              <a:t>chưa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biết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suy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nghĩ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chín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chắn</a:t>
            </a:r>
            <a:r>
              <a:rPr lang="en-US" sz="3600" b="1" dirty="0">
                <a:cs typeface="Arial" panose="020B0604020202020204" pitchFamily="34" charset="0"/>
              </a:rPr>
              <a:t>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6135AAA-4CAB-41CD-AD7B-E93C9B695C95}"/>
              </a:ext>
            </a:extLst>
          </p:cNvPr>
          <p:cNvSpPr/>
          <p:nvPr/>
        </p:nvSpPr>
        <p:spPr>
          <a:xfrm>
            <a:off x="5306787" y="2570744"/>
            <a:ext cx="64280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3600" b="1" dirty="0">
                <a:cs typeface="Arial" panose="020B0604020202020204" pitchFamily="34" charset="0"/>
              </a:rPr>
              <a:t>   </a:t>
            </a:r>
            <a:r>
              <a:rPr lang="en-US" sz="3600" b="1" dirty="0" err="1">
                <a:cs typeface="Arial" panose="020B0604020202020204" pitchFamily="34" charset="0"/>
              </a:rPr>
              <a:t>Dạy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trẻ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từ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lúc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còn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nhỏ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dễ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hơn</a:t>
            </a:r>
            <a:r>
              <a:rPr lang="en-US" sz="3600" b="1" dirty="0">
                <a:cs typeface="Arial" panose="020B0604020202020204" pitchFamily="34" charset="0"/>
              </a:rPr>
              <a:t>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652527E0-AB73-47BF-AE89-26218E19ACB7}"/>
              </a:ext>
            </a:extLst>
          </p:cNvPr>
          <p:cNvSpPr/>
          <p:nvPr/>
        </p:nvSpPr>
        <p:spPr>
          <a:xfrm>
            <a:off x="5306785" y="5523407"/>
            <a:ext cx="64280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</a:pPr>
            <a:r>
              <a:rPr lang="en-US" sz="3600" b="1" dirty="0">
                <a:cs typeface="Arial" panose="020B0604020202020204" pitchFamily="34" charset="0"/>
              </a:rPr>
              <a:t>   </a:t>
            </a:r>
            <a:r>
              <a:rPr lang="en-US" sz="3600" b="1" dirty="0" err="1">
                <a:cs typeface="Arial" panose="020B0604020202020204" pitchFamily="34" charset="0"/>
              </a:rPr>
              <a:t>Trẻ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lên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ba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đang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học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nói</a:t>
            </a:r>
            <a:r>
              <a:rPr lang="en-US" sz="3600" b="1" dirty="0">
                <a:cs typeface="Arial" panose="020B0604020202020204" pitchFamily="34" charset="0"/>
              </a:rPr>
              <a:t>, </a:t>
            </a:r>
            <a:r>
              <a:rPr lang="en-US" sz="3600" b="1" dirty="0" err="1">
                <a:cs typeface="Arial" panose="020B0604020202020204" pitchFamily="34" charset="0"/>
              </a:rPr>
              <a:t>khiến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cả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nhà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vui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vẻ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nói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theo.</a:t>
            </a:r>
            <a:endParaRPr lang="en-US" sz="3600" b="1" dirty="0">
              <a:cs typeface="Arial" panose="020B0604020202020204" pitchFamily="34" charset="0"/>
            </a:endParaRPr>
          </a:p>
        </p:txBody>
      </p:sp>
      <p:sp>
        <p:nvSpPr>
          <p:cNvPr id="10" name="Text Box 100">
            <a:extLst>
              <a:ext uri="{FF2B5EF4-FFF2-40B4-BE49-F238E27FC236}">
                <a16:creationId xmlns:a16="http://schemas.microsoft.com/office/drawing/2014/main" xmlns="" id="{37EC0F49-A3BD-48C9-8B1F-D2CD6B1848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674" y="5523406"/>
            <a:ext cx="438752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3600" b="1" dirty="0" err="1">
                <a:solidFill>
                  <a:srgbClr val="0000FF"/>
                </a:solidFill>
                <a:cs typeface="Arial" panose="020B0604020202020204" pitchFamily="34" charset="0"/>
              </a:rPr>
              <a:t>Trẻ</a:t>
            </a:r>
            <a:r>
              <a:rPr lang="en-US" sz="3600" b="1" dirty="0">
                <a:solidFill>
                  <a:srgbClr val="0000FF"/>
                </a:solidFill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cs typeface="Arial" panose="020B0604020202020204" pitchFamily="34" charset="0"/>
              </a:rPr>
              <a:t>lên</a:t>
            </a:r>
            <a:r>
              <a:rPr lang="en-US" sz="3600" b="1" dirty="0">
                <a:solidFill>
                  <a:srgbClr val="0000FF"/>
                </a:solidFill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cs typeface="Arial" panose="020B0604020202020204" pitchFamily="34" charset="0"/>
              </a:rPr>
              <a:t>ba</a:t>
            </a:r>
            <a:r>
              <a:rPr lang="en-US" sz="3600" b="1" dirty="0">
                <a:solidFill>
                  <a:srgbClr val="0000FF"/>
                </a:solidFill>
                <a:cs typeface="Arial" panose="020B0604020202020204" pitchFamily="34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cs typeface="Arial" panose="020B0604020202020204" pitchFamily="34" charset="0"/>
              </a:rPr>
              <a:t>cả</a:t>
            </a:r>
            <a:r>
              <a:rPr lang="en-US" sz="3600" b="1" dirty="0">
                <a:solidFill>
                  <a:srgbClr val="0000FF"/>
                </a:solidFill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cs typeface="Arial" panose="020B0604020202020204" pitchFamily="34" charset="0"/>
              </a:rPr>
              <a:t>nhà</a:t>
            </a:r>
            <a:r>
              <a:rPr lang="en-US" sz="3600" b="1" dirty="0">
                <a:solidFill>
                  <a:srgbClr val="0000FF"/>
                </a:solidFill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cs typeface="Arial" panose="020B0604020202020204" pitchFamily="34" charset="0"/>
              </a:rPr>
              <a:t>học</a:t>
            </a:r>
            <a:r>
              <a:rPr lang="en-US" sz="3600" b="1" dirty="0">
                <a:solidFill>
                  <a:srgbClr val="0000FF"/>
                </a:solidFill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cs typeface="Arial" panose="020B0604020202020204" pitchFamily="34" charset="0"/>
              </a:rPr>
              <a:t>nói</a:t>
            </a:r>
            <a:endParaRPr lang="en-US" sz="3600" b="1" dirty="0">
              <a:solidFill>
                <a:srgbClr val="0000FF"/>
              </a:solidFill>
              <a:cs typeface="Arial" panose="020B0604020202020204" pitchFamily="34" charset="0"/>
            </a:endParaRPr>
          </a:p>
        </p:txBody>
      </p:sp>
      <p:sp>
        <p:nvSpPr>
          <p:cNvPr id="11" name="Rectangle 128">
            <a:extLst>
              <a:ext uri="{FF2B5EF4-FFF2-40B4-BE49-F238E27FC236}">
                <a16:creationId xmlns:a16="http://schemas.microsoft.com/office/drawing/2014/main" xmlns="" id="{F266A425-0F5C-46D0-B3A3-D7D37EB301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867" y="2895600"/>
            <a:ext cx="396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rgbClr val="0000FF"/>
                </a:solidFill>
                <a:cs typeface="Arial" panose="020B0604020202020204" pitchFamily="34" charset="0"/>
              </a:rPr>
              <a:t>Tre non </a:t>
            </a:r>
            <a:r>
              <a:rPr lang="en-US" sz="3600" b="1" dirty="0" err="1">
                <a:solidFill>
                  <a:srgbClr val="0000FF"/>
                </a:solidFill>
                <a:cs typeface="Arial" panose="020B0604020202020204" pitchFamily="34" charset="0"/>
              </a:rPr>
              <a:t>dễ</a:t>
            </a:r>
            <a:r>
              <a:rPr lang="en-US" sz="3600" b="1" dirty="0">
                <a:solidFill>
                  <a:srgbClr val="0000FF"/>
                </a:solidFill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cs typeface="Arial" panose="020B0604020202020204" pitchFamily="34" charset="0"/>
              </a:rPr>
              <a:t>uốn</a:t>
            </a:r>
            <a:r>
              <a:rPr lang="en-US" sz="3600" b="1" dirty="0">
                <a:solidFill>
                  <a:srgbClr val="0000FF"/>
                </a:solidFill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91547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86" grpId="0"/>
      <p:bldP spid="7298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WordArt 208"/>
          <p:cNvSpPr>
            <a:spLocks noChangeArrowheads="1" noChangeShapeType="1" noTextEdit="1"/>
          </p:cNvSpPr>
          <p:nvPr/>
        </p:nvSpPr>
        <p:spPr bwMode="auto">
          <a:xfrm>
            <a:off x="3019425" y="504826"/>
            <a:ext cx="6029325" cy="7588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vi-VN" sz="4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</a:rPr>
              <a:t>Trò chơi xếp ô chữ</a:t>
            </a:r>
          </a:p>
        </p:txBody>
      </p:sp>
      <p:sp>
        <p:nvSpPr>
          <p:cNvPr id="15569" name="AutoShape 20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748088" y="1385888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570" name="AutoShape 2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343400" y="1385888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571" name="AutoShape 2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948238" y="1385888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572" name="AutoShape 21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534025" y="1385888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573" name="AutoShape 21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38863" y="1385888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574" name="AutoShape 21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734175" y="1385888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575" name="AutoShape 21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24725" y="1385888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583" name="AutoShape 22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912100" y="1385888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584" name="AutoShape 22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496300" y="1385888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628" name="AutoShape 26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743325" y="1981200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629" name="AutoShape 26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343400" y="1981200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630" name="AutoShape 27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943475" y="1981200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631" name="AutoShape 2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529263" y="1981200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632" name="AutoShape 27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19813" y="1981200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633" name="AutoShape 27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715125" y="1981200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634" name="AutoShape 27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05675" y="1981200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637" name="AutoShape 27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73263" y="1981200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638" name="AutoShape 27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68575" y="1981200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639" name="AutoShape 27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159125" y="1981200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640" name="AutoShape 28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733800" y="2590800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641" name="AutoShape 28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333875" y="2590800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642" name="AutoShape 28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933950" y="2590800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643" name="AutoShape 28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519738" y="2590800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644" name="AutoShape 28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10288" y="2590800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645" name="AutoShape 28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705600" y="2590800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646" name="AutoShape 28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296150" y="2590800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647" name="AutoShape 28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891463" y="2590800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658" name="AutoShape 29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524500" y="3171825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659" name="AutoShape 29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15050" y="3171825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660" name="AutoShape 30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710363" y="3171825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661" name="AutoShape 30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00913" y="3171825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662" name="AutoShape 30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896225" y="3171825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663" name="AutoShape 30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486775" y="3171825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667" name="AutoShape 30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072563" y="3176588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668" name="AutoShape 30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663113" y="3176588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671" name="AutoShape 3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933950" y="3762375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672" name="AutoShape 31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519738" y="3762375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673" name="AutoShape 31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10288" y="3762375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674" name="AutoShape 31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705600" y="3762375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675" name="AutoShape 31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296150" y="3762375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676" name="AutoShape 31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891463" y="3762375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677" name="AutoShape 31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482013" y="3762375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681" name="AutoShape 32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067800" y="3767138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682" name="AutoShape 32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658350" y="3767138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685" name="AutoShape 32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933950" y="4343400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686" name="AutoShape 32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519738" y="4343400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687" name="AutoShape 32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10288" y="4343400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688" name="AutoShape 32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705600" y="4343400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689" name="AutoShape 32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296150" y="4343400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690" name="AutoShape 33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891463" y="4343400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2400" b="1"/>
          </a:p>
        </p:txBody>
      </p:sp>
      <p:sp>
        <p:nvSpPr>
          <p:cNvPr id="15697" name="AutoShape 33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581400" y="1400175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200" b="1" dirty="0"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15698" name="AutoShape 33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329113" y="1400175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200" b="1" dirty="0">
                <a:latin typeface="Times New Roman" panose="02020603050405020304" pitchFamily="18" charset="0"/>
              </a:rPr>
              <a:t>Ê</a:t>
            </a:r>
          </a:p>
        </p:txBody>
      </p:sp>
      <p:sp>
        <p:nvSpPr>
          <p:cNvPr id="15699" name="AutoShape 33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933950" y="1400175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200" b="1">
                <a:latin typeface="Times New Roman" panose="02020603050405020304" pitchFamily="18" charset="0"/>
              </a:rPr>
              <a:t>U</a:t>
            </a:r>
          </a:p>
        </p:txBody>
      </p:sp>
      <p:sp>
        <p:nvSpPr>
          <p:cNvPr id="15700" name="AutoShape 34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519738" y="1400175"/>
            <a:ext cx="593725" cy="593725"/>
          </a:xfrm>
          <a:prstGeom prst="actionButtonBlank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200" b="1" dirty="0">
                <a:latin typeface="Times New Roman" panose="02020603050405020304" pitchFamily="18" charset="0"/>
              </a:rPr>
              <a:t>T</a:t>
            </a:r>
          </a:p>
        </p:txBody>
      </p:sp>
      <p:sp>
        <p:nvSpPr>
          <p:cNvPr id="15701" name="AutoShape 34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24575" y="1400175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200" b="1">
                <a:latin typeface="Times New Roman" panose="02020603050405020304" pitchFamily="18" charset="0"/>
              </a:rPr>
              <a:t>H</a:t>
            </a:r>
          </a:p>
        </p:txBody>
      </p:sp>
      <p:sp>
        <p:nvSpPr>
          <p:cNvPr id="15702" name="AutoShape 34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719888" y="1400175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200" b="1">
                <a:latin typeface="Times New Roman" panose="02020603050405020304" pitchFamily="18" charset="0"/>
              </a:rPr>
              <a:t>Ư</a:t>
            </a:r>
          </a:p>
        </p:txBody>
      </p:sp>
      <p:sp>
        <p:nvSpPr>
          <p:cNvPr id="15703" name="AutoShape 34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0438" y="1400175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200" b="1">
                <a:latin typeface="Times New Roman" panose="02020603050405020304" pitchFamily="18" charset="0"/>
              </a:rPr>
              <a:t>Ơ</a:t>
            </a:r>
          </a:p>
        </p:txBody>
      </p:sp>
      <p:sp>
        <p:nvSpPr>
          <p:cNvPr id="15704" name="AutoShape 3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897813" y="1400175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200" b="1">
                <a:latin typeface="Times New Roman" panose="02020603050405020304" pitchFamily="18" charset="0"/>
              </a:rPr>
              <a:t>N</a:t>
            </a:r>
          </a:p>
        </p:txBody>
      </p:sp>
      <p:sp>
        <p:nvSpPr>
          <p:cNvPr id="15705" name="AutoShape 34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482013" y="1400175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200" b="1" dirty="0">
                <a:latin typeface="Times New Roman" panose="02020603050405020304" pitchFamily="18" charset="0"/>
              </a:rPr>
              <a:t>G</a:t>
            </a:r>
          </a:p>
        </p:txBody>
      </p:sp>
      <p:sp>
        <p:nvSpPr>
          <p:cNvPr id="15716" name="AutoShape 35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748088" y="1995488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200" b="1">
                <a:latin typeface="Times New Roman" panose="02020603050405020304" pitchFamily="18" charset="0"/>
              </a:rPr>
              <a:t>N</a:t>
            </a:r>
          </a:p>
        </p:txBody>
      </p:sp>
      <p:sp>
        <p:nvSpPr>
          <p:cNvPr id="15717" name="AutoShape 35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348163" y="1995488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200" b="1">
                <a:latin typeface="Times New Roman" panose="02020603050405020304" pitchFamily="18" charset="0"/>
              </a:rPr>
              <a:t>G</a:t>
            </a:r>
          </a:p>
        </p:txBody>
      </p:sp>
      <p:sp>
        <p:nvSpPr>
          <p:cNvPr id="15718" name="AutoShape 35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948238" y="1995488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200" b="1">
                <a:latin typeface="Times New Roman" panose="02020603050405020304" pitchFamily="18" charset="0"/>
              </a:rPr>
              <a:t>T</a:t>
            </a:r>
          </a:p>
        </p:txBody>
      </p:sp>
      <p:sp>
        <p:nvSpPr>
          <p:cNvPr id="15719" name="AutoShape 35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534025" y="1995488"/>
            <a:ext cx="593725" cy="593725"/>
          </a:xfrm>
          <a:prstGeom prst="actionButtonBlank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200" b="1" dirty="0">
                <a:latin typeface="Times New Roman" panose="02020603050405020304" pitchFamily="18" charset="0"/>
              </a:rPr>
              <a:t>R</a:t>
            </a:r>
          </a:p>
        </p:txBody>
      </p:sp>
      <p:sp>
        <p:nvSpPr>
          <p:cNvPr id="15720" name="AutoShape 36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38863" y="1995488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200" b="1">
                <a:latin typeface="Times New Roman" panose="02020603050405020304" pitchFamily="18" charset="0"/>
              </a:rPr>
              <a:t>Ắ</a:t>
            </a:r>
          </a:p>
        </p:txBody>
      </p:sp>
      <p:sp>
        <p:nvSpPr>
          <p:cNvPr id="15721" name="AutoShape 36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734175" y="1995488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200" b="1">
                <a:latin typeface="Times New Roman" panose="02020603050405020304" pitchFamily="18" charset="0"/>
              </a:rPr>
              <a:t>N</a:t>
            </a:r>
          </a:p>
        </p:txBody>
      </p:sp>
      <p:sp>
        <p:nvSpPr>
          <p:cNvPr id="15722" name="AutoShape 36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24725" y="1995488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200" b="1">
                <a:latin typeface="Times New Roman" panose="02020603050405020304" pitchFamily="18" charset="0"/>
              </a:rPr>
              <a:t>G</a:t>
            </a:r>
          </a:p>
        </p:txBody>
      </p:sp>
      <p:sp>
        <p:nvSpPr>
          <p:cNvPr id="15723" name="AutoShape 36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78025" y="1995488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200" b="1" dirty="0">
                <a:latin typeface="Times New Roman" panose="02020603050405020304" pitchFamily="18" charset="0"/>
              </a:rPr>
              <a:t>T</a:t>
            </a:r>
          </a:p>
        </p:txBody>
      </p:sp>
      <p:sp>
        <p:nvSpPr>
          <p:cNvPr id="15724" name="AutoShape 36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73338" y="1995488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200" b="1">
                <a:latin typeface="Times New Roman" panose="02020603050405020304" pitchFamily="18" charset="0"/>
              </a:rPr>
              <a:t>R</a:t>
            </a:r>
          </a:p>
        </p:txBody>
      </p:sp>
      <p:sp>
        <p:nvSpPr>
          <p:cNvPr id="15725" name="AutoShape 36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163888" y="1995488"/>
            <a:ext cx="593725" cy="593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200" b="1">
                <a:latin typeface="Times New Roman" panose="02020603050405020304" pitchFamily="18" charset="0"/>
              </a:rPr>
              <a:t>O</a:t>
            </a:r>
          </a:p>
        </p:txBody>
      </p:sp>
      <p:grpSp>
        <p:nvGrpSpPr>
          <p:cNvPr id="5" name="Nhóm 4">
            <a:extLst>
              <a:ext uri="{FF2B5EF4-FFF2-40B4-BE49-F238E27FC236}">
                <a16:creationId xmlns:a16="http://schemas.microsoft.com/office/drawing/2014/main" xmlns="" id="{1330336A-C527-D15C-C5E6-F9B75403D992}"/>
              </a:ext>
            </a:extLst>
          </p:cNvPr>
          <p:cNvGrpSpPr/>
          <p:nvPr/>
        </p:nvGrpSpPr>
        <p:grpSpPr>
          <a:xfrm>
            <a:off x="3752850" y="2562225"/>
            <a:ext cx="4751388" cy="593725"/>
            <a:chOff x="3752850" y="2562225"/>
            <a:chExt cx="4751388" cy="593725"/>
          </a:xfrm>
        </p:grpSpPr>
        <p:sp>
          <p:nvSpPr>
            <p:cNvPr id="15726" name="AutoShape 366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3752850" y="2562225"/>
              <a:ext cx="593725" cy="593725"/>
            </a:xfrm>
            <a:prstGeom prst="actionButtonBlank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3200" b="1">
                  <a:latin typeface="Times New Roman" panose="02020603050405020304" pitchFamily="18" charset="0"/>
                </a:rPr>
                <a:t>K</a:t>
              </a:r>
            </a:p>
          </p:txBody>
        </p:sp>
        <p:sp>
          <p:nvSpPr>
            <p:cNvPr id="15727" name="AutoShape 367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4352925" y="2562225"/>
              <a:ext cx="593725" cy="593725"/>
            </a:xfrm>
            <a:prstGeom prst="actionButtonBlank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3200" b="1">
                  <a:latin typeface="Times New Roman" panose="02020603050405020304" pitchFamily="18" charset="0"/>
                </a:rPr>
                <a:t>H</a:t>
              </a:r>
            </a:p>
          </p:txBody>
        </p:sp>
        <p:sp>
          <p:nvSpPr>
            <p:cNvPr id="15728" name="AutoShape 368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4953000" y="2562225"/>
              <a:ext cx="593725" cy="593725"/>
            </a:xfrm>
            <a:prstGeom prst="actionButtonBlank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3200" b="1">
                  <a:latin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15729" name="AutoShape 369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5538788" y="2562225"/>
              <a:ext cx="593725" cy="593725"/>
            </a:xfrm>
            <a:prstGeom prst="actionButtonBlank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3200" b="1" dirty="0">
                  <a:latin typeface="Times New Roman" panose="02020603050405020304" pitchFamily="18" charset="0"/>
                </a:rPr>
                <a:t>Ẻ</a:t>
              </a:r>
            </a:p>
          </p:txBody>
        </p:sp>
        <p:sp>
          <p:nvSpPr>
            <p:cNvPr id="15730" name="AutoShape 370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6129338" y="2562225"/>
              <a:ext cx="593725" cy="593725"/>
            </a:xfrm>
            <a:prstGeom prst="actionButtonBlank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3200" b="1">
                  <a:latin typeface="Times New Roman" panose="02020603050405020304" pitchFamily="18" charset="0"/>
                </a:rPr>
                <a:t>M</a:t>
              </a:r>
            </a:p>
          </p:txBody>
        </p:sp>
        <p:sp>
          <p:nvSpPr>
            <p:cNvPr id="15731" name="AutoShape 371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6724650" y="2562225"/>
              <a:ext cx="593725" cy="593725"/>
            </a:xfrm>
            <a:prstGeom prst="actionButtonBlank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3200" b="1">
                  <a:latin typeface="Times New Roman" panose="02020603050405020304" pitchFamily="18" charset="0"/>
                </a:rPr>
                <a:t>Ạ</a:t>
              </a:r>
            </a:p>
          </p:txBody>
        </p:sp>
        <p:sp>
          <p:nvSpPr>
            <p:cNvPr id="15732" name="AutoShape 372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7315200" y="2562225"/>
              <a:ext cx="593725" cy="593725"/>
            </a:xfrm>
            <a:prstGeom prst="actionButtonBlank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3200" b="1">
                  <a:latin typeface="Times New Roman" panose="02020603050405020304" pitchFamily="18" charset="0"/>
                </a:rPr>
                <a:t>N</a:t>
              </a:r>
            </a:p>
          </p:txBody>
        </p:sp>
        <p:sp>
          <p:nvSpPr>
            <p:cNvPr id="15733" name="AutoShape 373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7910513" y="2562225"/>
              <a:ext cx="593725" cy="593725"/>
            </a:xfrm>
            <a:prstGeom prst="actionButtonBlank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3200" b="1">
                  <a:latin typeface="Times New Roman" panose="02020603050405020304" pitchFamily="18" charset="0"/>
                </a:rPr>
                <a:t>H</a:t>
              </a:r>
            </a:p>
          </p:txBody>
        </p:sp>
      </p:grpSp>
      <p:grpSp>
        <p:nvGrpSpPr>
          <p:cNvPr id="6" name="Nhóm 5">
            <a:extLst>
              <a:ext uri="{FF2B5EF4-FFF2-40B4-BE49-F238E27FC236}">
                <a16:creationId xmlns:a16="http://schemas.microsoft.com/office/drawing/2014/main" xmlns="" id="{BF4C86F0-14FD-68ED-E211-B04665B5AB2C}"/>
              </a:ext>
            </a:extLst>
          </p:cNvPr>
          <p:cNvGrpSpPr/>
          <p:nvPr/>
        </p:nvGrpSpPr>
        <p:grpSpPr>
          <a:xfrm>
            <a:off x="5538788" y="3157538"/>
            <a:ext cx="4732337" cy="598487"/>
            <a:chOff x="5538788" y="3157538"/>
            <a:chExt cx="4732337" cy="598487"/>
          </a:xfrm>
        </p:grpSpPr>
        <p:sp>
          <p:nvSpPr>
            <p:cNvPr id="15734" name="AutoShape 374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5538788" y="3157538"/>
              <a:ext cx="593725" cy="593725"/>
            </a:xfrm>
            <a:prstGeom prst="actionButtonBlank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3200" b="1" dirty="0">
                  <a:latin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15735" name="AutoShape 375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6129338" y="3157538"/>
              <a:ext cx="593725" cy="593725"/>
            </a:xfrm>
            <a:prstGeom prst="actionButtonBlank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3200" b="1">
                  <a:latin typeface="Times New Roman" panose="02020603050405020304" pitchFamily="18" charset="0"/>
                </a:rPr>
                <a:t>Ư</a:t>
              </a:r>
            </a:p>
          </p:txBody>
        </p:sp>
        <p:sp>
          <p:nvSpPr>
            <p:cNvPr id="15736" name="AutoShape 376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6724650" y="3157538"/>
              <a:ext cx="593725" cy="593725"/>
            </a:xfrm>
            <a:prstGeom prst="actionButtonBlank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3200" b="1">
                  <a:latin typeface="Times New Roman" panose="02020603050405020304" pitchFamily="18" charset="0"/>
                </a:rPr>
                <a:t>Ơ</a:t>
              </a:r>
            </a:p>
          </p:txBody>
        </p:sp>
        <p:sp>
          <p:nvSpPr>
            <p:cNvPr id="15737" name="AutoShape 377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7315200" y="3157538"/>
              <a:ext cx="593725" cy="593725"/>
            </a:xfrm>
            <a:prstGeom prst="actionButtonBlank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3200" b="1">
                  <a:latin typeface="Times New Roman" panose="02020603050405020304" pitchFamily="18" charset="0"/>
                </a:rPr>
                <a:t>N</a:t>
              </a:r>
            </a:p>
          </p:txBody>
        </p:sp>
        <p:sp>
          <p:nvSpPr>
            <p:cNvPr id="15738" name="AutoShape 378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7910513" y="3157538"/>
              <a:ext cx="593725" cy="593725"/>
            </a:xfrm>
            <a:prstGeom prst="actionButtonBlank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3200" b="1">
                  <a:latin typeface="Times New Roman" panose="02020603050405020304" pitchFamily="18" charset="0"/>
                </a:rPr>
                <a:t>G</a:t>
              </a:r>
            </a:p>
          </p:txBody>
        </p:sp>
        <p:sp>
          <p:nvSpPr>
            <p:cNvPr id="15739" name="AutoShape 379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8501063" y="3157538"/>
              <a:ext cx="593725" cy="593725"/>
            </a:xfrm>
            <a:prstGeom prst="actionButtonBlank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3200" b="1">
                  <a:latin typeface="Times New Roman" panose="02020603050405020304" pitchFamily="18" charset="0"/>
                </a:rPr>
                <a:t>L</a:t>
              </a:r>
            </a:p>
          </p:txBody>
        </p:sp>
        <p:sp>
          <p:nvSpPr>
            <p:cNvPr id="15740" name="AutoShape 380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9086850" y="3162300"/>
              <a:ext cx="593725" cy="593725"/>
            </a:xfrm>
            <a:prstGeom prst="actionButtonBlank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3200" b="1"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15741" name="AutoShape 381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9677400" y="3162300"/>
              <a:ext cx="593725" cy="593725"/>
            </a:xfrm>
            <a:prstGeom prst="actionButtonBlank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3200" b="1">
                  <a:latin typeface="Times New Roman" panose="02020603050405020304" pitchFamily="18" charset="0"/>
                </a:rPr>
                <a:t>I</a:t>
              </a:r>
            </a:p>
          </p:txBody>
        </p:sp>
      </p:grpSp>
      <p:grpSp>
        <p:nvGrpSpPr>
          <p:cNvPr id="7" name="Nhóm 6">
            <a:extLst>
              <a:ext uri="{FF2B5EF4-FFF2-40B4-BE49-F238E27FC236}">
                <a16:creationId xmlns:a16="http://schemas.microsoft.com/office/drawing/2014/main" xmlns="" id="{D69246F0-E628-AA55-6A7C-A753E8B11BD5}"/>
              </a:ext>
            </a:extLst>
          </p:cNvPr>
          <p:cNvGrpSpPr/>
          <p:nvPr/>
        </p:nvGrpSpPr>
        <p:grpSpPr>
          <a:xfrm>
            <a:off x="4953000" y="3743325"/>
            <a:ext cx="5318125" cy="598488"/>
            <a:chOff x="4953000" y="3743325"/>
            <a:chExt cx="5318125" cy="598488"/>
          </a:xfrm>
        </p:grpSpPr>
        <p:sp>
          <p:nvSpPr>
            <p:cNvPr id="15742" name="AutoShape 382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4953000" y="3743325"/>
              <a:ext cx="593725" cy="593725"/>
            </a:xfrm>
            <a:prstGeom prst="actionButtonBlank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3200" b="1">
                  <a:latin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15743" name="AutoShape 383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5538788" y="3743325"/>
              <a:ext cx="593725" cy="593725"/>
            </a:xfrm>
            <a:prstGeom prst="actionButtonBlank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3200" b="1" dirty="0">
                  <a:latin typeface="Times New Roman" panose="02020603050405020304" pitchFamily="18" charset="0"/>
                </a:rPr>
                <a:t>H</a:t>
              </a:r>
            </a:p>
          </p:txBody>
        </p:sp>
        <p:sp>
          <p:nvSpPr>
            <p:cNvPr id="15744" name="AutoShape 384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6129338" y="3743325"/>
              <a:ext cx="593725" cy="593725"/>
            </a:xfrm>
            <a:prstGeom prst="actionButtonBlank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3200" b="1">
                  <a:latin typeface="Times New Roman" panose="02020603050405020304" pitchFamily="18" charset="0"/>
                </a:rPr>
                <a:t>Ô</a:t>
              </a:r>
            </a:p>
          </p:txBody>
        </p:sp>
        <p:sp>
          <p:nvSpPr>
            <p:cNvPr id="15745" name="AutoShape 385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6724650" y="3743325"/>
              <a:ext cx="593725" cy="593725"/>
            </a:xfrm>
            <a:prstGeom prst="actionButtonBlank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3200" b="1">
                  <a:latin typeface="Times New Roman" panose="02020603050405020304" pitchFamily="18" charset="0"/>
                </a:rPr>
                <a:t>N</a:t>
              </a:r>
            </a:p>
          </p:txBody>
        </p:sp>
        <p:sp>
          <p:nvSpPr>
            <p:cNvPr id="15746" name="AutoShape 386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7315200" y="3743325"/>
              <a:ext cx="593725" cy="593725"/>
            </a:xfrm>
            <a:prstGeom prst="actionButtonBlank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3200" b="1">
                  <a:latin typeface="Times New Roman" panose="02020603050405020304" pitchFamily="18" charset="0"/>
                </a:rPr>
                <a:t>G</a:t>
              </a:r>
            </a:p>
          </p:txBody>
        </p:sp>
        <p:sp>
          <p:nvSpPr>
            <p:cNvPr id="15747" name="AutoShape 387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7910513" y="3743325"/>
              <a:ext cx="593725" cy="593725"/>
            </a:xfrm>
            <a:prstGeom prst="actionButtonBlank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3200" b="1">
                  <a:latin typeface="Times New Roman" panose="02020603050405020304" pitchFamily="18" charset="0"/>
                </a:rPr>
                <a:t>M</a:t>
              </a:r>
            </a:p>
          </p:txBody>
        </p:sp>
        <p:sp>
          <p:nvSpPr>
            <p:cNvPr id="15748" name="AutoShape 388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8501063" y="3743325"/>
              <a:ext cx="593725" cy="593725"/>
            </a:xfrm>
            <a:prstGeom prst="actionButtonBlank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3200" b="1">
                  <a:latin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15749" name="AutoShape 389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9086850" y="3748088"/>
              <a:ext cx="593725" cy="593725"/>
            </a:xfrm>
            <a:prstGeom prst="actionButtonBlank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3200" b="1">
                  <a:latin typeface="Times New Roman" panose="02020603050405020304" pitchFamily="18" charset="0"/>
                </a:rPr>
                <a:t>N</a:t>
              </a:r>
            </a:p>
          </p:txBody>
        </p:sp>
        <p:sp>
          <p:nvSpPr>
            <p:cNvPr id="15750" name="AutoShape 390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9677400" y="3748088"/>
              <a:ext cx="593725" cy="593725"/>
            </a:xfrm>
            <a:prstGeom prst="actionButtonBlank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3200" b="1">
                  <a:latin typeface="Times New Roman" panose="02020603050405020304" pitchFamily="18" charset="0"/>
                </a:rPr>
                <a:t>H</a:t>
              </a:r>
            </a:p>
          </p:txBody>
        </p:sp>
      </p:grpSp>
      <p:grpSp>
        <p:nvGrpSpPr>
          <p:cNvPr id="8" name="Nhóm 7">
            <a:extLst>
              <a:ext uri="{FF2B5EF4-FFF2-40B4-BE49-F238E27FC236}">
                <a16:creationId xmlns:a16="http://schemas.microsoft.com/office/drawing/2014/main" xmlns="" id="{27BC22E3-8194-B090-D18E-3666048BEA8D}"/>
              </a:ext>
            </a:extLst>
          </p:cNvPr>
          <p:cNvGrpSpPr/>
          <p:nvPr/>
        </p:nvGrpSpPr>
        <p:grpSpPr>
          <a:xfrm>
            <a:off x="4962525" y="4343400"/>
            <a:ext cx="3536950" cy="593725"/>
            <a:chOff x="4962525" y="4343400"/>
            <a:chExt cx="3536950" cy="593725"/>
          </a:xfrm>
        </p:grpSpPr>
        <p:sp>
          <p:nvSpPr>
            <p:cNvPr id="15757" name="AutoShape 397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4962525" y="4343400"/>
              <a:ext cx="593725" cy="593725"/>
            </a:xfrm>
            <a:prstGeom prst="actionButtonBlank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3200" b="1">
                  <a:latin typeface="Times New Roman" panose="02020603050405020304" pitchFamily="18" charset="0"/>
                </a:rPr>
                <a:t>S</a:t>
              </a:r>
            </a:p>
          </p:txBody>
        </p:sp>
        <p:sp>
          <p:nvSpPr>
            <p:cNvPr id="15758" name="AutoShape 398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5534025" y="4343400"/>
              <a:ext cx="593725" cy="593725"/>
            </a:xfrm>
            <a:prstGeom prst="actionButtonBlank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3200" b="1" dirty="0">
                  <a:latin typeface="Times New Roman" panose="02020603050405020304" pitchFamily="18" charset="0"/>
                </a:rPr>
                <a:t>Ơ</a:t>
              </a:r>
            </a:p>
          </p:txBody>
        </p:sp>
        <p:sp>
          <p:nvSpPr>
            <p:cNvPr id="15759" name="AutoShape 399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6124575" y="4343400"/>
              <a:ext cx="593725" cy="593725"/>
            </a:xfrm>
            <a:prstGeom prst="actionButtonBlank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3200" b="1">
                  <a:latin typeface="Times New Roman" panose="02020603050405020304" pitchFamily="18" charset="0"/>
                </a:rPr>
                <a:t>S</a:t>
              </a:r>
            </a:p>
          </p:txBody>
        </p:sp>
        <p:sp>
          <p:nvSpPr>
            <p:cNvPr id="15760" name="AutoShape 400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6719888" y="4343400"/>
              <a:ext cx="593725" cy="593725"/>
            </a:xfrm>
            <a:prstGeom prst="actionButtonBlank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3200" b="1">
                  <a:latin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15761" name="AutoShape 401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7310438" y="4343400"/>
              <a:ext cx="593725" cy="593725"/>
            </a:xfrm>
            <a:prstGeom prst="actionButtonBlank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3200" b="1">
                  <a:latin typeface="Times New Roman" panose="02020603050405020304" pitchFamily="18" charset="0"/>
                </a:rPr>
                <a:t>N</a:t>
              </a:r>
            </a:p>
          </p:txBody>
        </p:sp>
        <p:sp>
          <p:nvSpPr>
            <p:cNvPr id="15762" name="AutoShape 402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7905750" y="4343400"/>
              <a:ext cx="593725" cy="593725"/>
            </a:xfrm>
            <a:prstGeom prst="actionButtonBlank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3200" b="1">
                  <a:latin typeface="Times New Roman" panose="02020603050405020304" pitchFamily="18" charset="0"/>
                </a:rPr>
                <a:t>H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990600" y="1263651"/>
            <a:ext cx="533400" cy="561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8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1046957" y="1979613"/>
            <a:ext cx="533400" cy="561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8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1046957" y="2695575"/>
            <a:ext cx="533400" cy="561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8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1706563" y="3214689"/>
            <a:ext cx="533400" cy="561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8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1974057" y="3854453"/>
            <a:ext cx="533400" cy="561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00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2513807" y="4416427"/>
            <a:ext cx="533400" cy="561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0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3" name="Oval 2"/>
          <p:cNvSpPr/>
          <p:nvPr/>
        </p:nvSpPr>
        <p:spPr>
          <a:xfrm>
            <a:off x="9974262" y="1392237"/>
            <a:ext cx="1143000" cy="4968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10" name="Oval 109"/>
          <p:cNvSpPr/>
          <p:nvPr/>
        </p:nvSpPr>
        <p:spPr>
          <a:xfrm>
            <a:off x="9739312" y="1979613"/>
            <a:ext cx="1143000" cy="4968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11" name="Oval 110"/>
          <p:cNvSpPr/>
          <p:nvPr/>
        </p:nvSpPr>
        <p:spPr>
          <a:xfrm>
            <a:off x="10271125" y="2532062"/>
            <a:ext cx="1143000" cy="4968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12" name="Oval 111"/>
          <p:cNvSpPr/>
          <p:nvPr/>
        </p:nvSpPr>
        <p:spPr>
          <a:xfrm>
            <a:off x="10282237" y="3119438"/>
            <a:ext cx="1143000" cy="4968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13" name="Oval 112"/>
          <p:cNvSpPr/>
          <p:nvPr/>
        </p:nvSpPr>
        <p:spPr>
          <a:xfrm>
            <a:off x="10545762" y="3791743"/>
            <a:ext cx="1143000" cy="4968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14" name="Oval 113"/>
          <p:cNvSpPr/>
          <p:nvPr/>
        </p:nvSpPr>
        <p:spPr>
          <a:xfrm>
            <a:off x="10545762" y="4391818"/>
            <a:ext cx="1143000" cy="4968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77064"/>
            <a:ext cx="118872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000" b="1" dirty="0">
                <a:solidFill>
                  <a:srgbClr val="FF0000"/>
                </a:solidFill>
              </a:rPr>
              <a:t>Hàng ngang số 1 </a:t>
            </a:r>
            <a:r>
              <a:rPr lang="vi-VN" sz="4000" b="1" dirty="0">
                <a:solidFill>
                  <a:schemeClr val="tx1"/>
                </a:solidFill>
              </a:rPr>
              <a:t>– có 9 ô chữ: Đây là tình cảm mọi người thường dành cho trẻ em. 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-10886" y="5249640"/>
            <a:ext cx="118872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000" b="1" dirty="0">
                <a:solidFill>
                  <a:srgbClr val="FF0000"/>
                </a:solidFill>
              </a:rPr>
              <a:t>Hàng ngang số 2 </a:t>
            </a:r>
            <a:r>
              <a:rPr lang="vi-VN" sz="4000" b="1" dirty="0">
                <a:solidFill>
                  <a:schemeClr val="tx1"/>
                </a:solidFill>
              </a:rPr>
              <a:t>– có 10 ô chữ: Một từ ghép nói lên tính cách của trẻ em. 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-41794" y="5234706"/>
            <a:ext cx="118872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000" b="1" dirty="0">
                <a:solidFill>
                  <a:srgbClr val="FF0000"/>
                </a:solidFill>
              </a:rPr>
              <a:t>Hàng ngang số 3 </a:t>
            </a:r>
            <a:r>
              <a:rPr lang="vi-VN" sz="4000" b="1" dirty="0">
                <a:solidFill>
                  <a:schemeClr val="tx1"/>
                </a:solidFill>
              </a:rPr>
              <a:t>– có 8 ô chữ: Từ chỉ </a:t>
            </a:r>
            <a:r>
              <a:rPr lang="en-US" sz="4000" b="1" dirty="0" err="1">
                <a:solidFill>
                  <a:schemeClr val="tx1"/>
                </a:solidFill>
              </a:rPr>
              <a:t>trạng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thái</a:t>
            </a:r>
            <a:r>
              <a:rPr lang="en-US" sz="4000" b="1" dirty="0">
                <a:solidFill>
                  <a:schemeClr val="tx1"/>
                </a:solidFill>
              </a:rPr>
              <a:t> con </a:t>
            </a:r>
            <a:r>
              <a:rPr lang="en-US" sz="4000" b="1" dirty="0" err="1">
                <a:solidFill>
                  <a:schemeClr val="tx1"/>
                </a:solidFill>
              </a:rPr>
              <a:t>người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không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có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bệnh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tật</a:t>
            </a:r>
            <a:r>
              <a:rPr lang="vi-VN" sz="4000" b="1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9" name="Rectangle 116">
            <a:extLst>
              <a:ext uri="{FF2B5EF4-FFF2-40B4-BE49-F238E27FC236}">
                <a16:creationId xmlns:a16="http://schemas.microsoft.com/office/drawing/2014/main" xmlns="" id="{1A8BEE01-C42F-2E1E-7214-FC1FCE9CCF9B}"/>
              </a:ext>
            </a:extLst>
          </p:cNvPr>
          <p:cNvSpPr/>
          <p:nvPr/>
        </p:nvSpPr>
        <p:spPr>
          <a:xfrm>
            <a:off x="-23297" y="5191351"/>
            <a:ext cx="118872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000" b="1" dirty="0">
                <a:solidFill>
                  <a:srgbClr val="FF0000"/>
                </a:solidFill>
              </a:rPr>
              <a:t>Hàng ngang số </a:t>
            </a:r>
            <a:r>
              <a:rPr lang="en-US" sz="4000" b="1" dirty="0">
                <a:solidFill>
                  <a:srgbClr val="FF0000"/>
                </a:solidFill>
              </a:rPr>
              <a:t>4</a:t>
            </a:r>
            <a:r>
              <a:rPr lang="vi-VN" sz="4000" b="1" dirty="0">
                <a:solidFill>
                  <a:srgbClr val="FF0000"/>
                </a:solidFill>
              </a:rPr>
              <a:t> </a:t>
            </a:r>
            <a:r>
              <a:rPr lang="vi-VN" sz="4000" b="1" dirty="0">
                <a:solidFill>
                  <a:schemeClr val="tx1"/>
                </a:solidFill>
              </a:rPr>
              <a:t>– có 8 ô chữ: Từ chỉ </a:t>
            </a:r>
            <a:r>
              <a:rPr lang="en-US" sz="4000" b="1" dirty="0" err="1">
                <a:solidFill>
                  <a:schemeClr val="tx1"/>
                </a:solidFill>
              </a:rPr>
              <a:t>thế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hệ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mai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sau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hoặc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thời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gian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mai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sau</a:t>
            </a:r>
            <a:r>
              <a:rPr lang="en-US" sz="4000" b="1" dirty="0">
                <a:solidFill>
                  <a:schemeClr val="tx1"/>
                </a:solidFill>
              </a:rPr>
              <a:t>.</a:t>
            </a:r>
            <a:endParaRPr lang="vi-VN" sz="4000" b="1" dirty="0">
              <a:solidFill>
                <a:schemeClr val="tx1"/>
              </a:solidFill>
            </a:endParaRPr>
          </a:p>
        </p:txBody>
      </p:sp>
      <p:sp>
        <p:nvSpPr>
          <p:cNvPr id="10" name="Rectangle 116">
            <a:extLst>
              <a:ext uri="{FF2B5EF4-FFF2-40B4-BE49-F238E27FC236}">
                <a16:creationId xmlns:a16="http://schemas.microsoft.com/office/drawing/2014/main" xmlns="" id="{6E366478-547F-1C09-EED0-65C0A27F49D6}"/>
              </a:ext>
            </a:extLst>
          </p:cNvPr>
          <p:cNvSpPr/>
          <p:nvPr/>
        </p:nvSpPr>
        <p:spPr>
          <a:xfrm>
            <a:off x="-32628" y="5181356"/>
            <a:ext cx="118872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000" b="1" dirty="0">
                <a:solidFill>
                  <a:srgbClr val="FF0000"/>
                </a:solidFill>
              </a:rPr>
              <a:t>Hàng ngang số </a:t>
            </a:r>
            <a:r>
              <a:rPr lang="en-US" sz="4000" b="1" dirty="0">
                <a:solidFill>
                  <a:srgbClr val="FF0000"/>
                </a:solidFill>
              </a:rPr>
              <a:t>5</a:t>
            </a:r>
            <a:r>
              <a:rPr lang="vi-VN" sz="4000" b="1" dirty="0">
                <a:solidFill>
                  <a:srgbClr val="FF0000"/>
                </a:solidFill>
              </a:rPr>
              <a:t> </a:t>
            </a:r>
            <a:r>
              <a:rPr lang="vi-VN" sz="4000" b="1" dirty="0">
                <a:solidFill>
                  <a:schemeClr val="tx1"/>
                </a:solidFill>
              </a:rPr>
              <a:t>– có </a:t>
            </a:r>
            <a:r>
              <a:rPr lang="en-US" sz="4000" b="1" dirty="0">
                <a:solidFill>
                  <a:schemeClr val="tx1"/>
                </a:solidFill>
              </a:rPr>
              <a:t>9</a:t>
            </a:r>
            <a:r>
              <a:rPr lang="vi-VN" sz="4000" b="1" dirty="0">
                <a:solidFill>
                  <a:schemeClr val="tx1"/>
                </a:solidFill>
              </a:rPr>
              <a:t> ô chữ: </a:t>
            </a:r>
            <a:r>
              <a:rPr lang="en-US" sz="4000" b="1" dirty="0" err="1">
                <a:solidFill>
                  <a:schemeClr val="tx1"/>
                </a:solidFill>
              </a:rPr>
              <a:t>Là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một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tính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từ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nói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lên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tư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chất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của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một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người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sáng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dạ</a:t>
            </a:r>
            <a:r>
              <a:rPr lang="en-US" sz="4000" b="1" dirty="0">
                <a:solidFill>
                  <a:schemeClr val="tx1"/>
                </a:solidFill>
              </a:rPr>
              <a:t>.</a:t>
            </a:r>
            <a:endParaRPr lang="vi-VN" sz="4000" b="1" dirty="0">
              <a:solidFill>
                <a:schemeClr val="tx1"/>
              </a:solidFill>
            </a:endParaRPr>
          </a:p>
        </p:txBody>
      </p:sp>
      <p:sp>
        <p:nvSpPr>
          <p:cNvPr id="11" name="Rectangle 116">
            <a:extLst>
              <a:ext uri="{FF2B5EF4-FFF2-40B4-BE49-F238E27FC236}">
                <a16:creationId xmlns:a16="http://schemas.microsoft.com/office/drawing/2014/main" xmlns="" id="{42AE784D-DBB0-7A98-F328-34445F6433FD}"/>
              </a:ext>
            </a:extLst>
          </p:cNvPr>
          <p:cNvSpPr/>
          <p:nvPr/>
        </p:nvSpPr>
        <p:spPr>
          <a:xfrm>
            <a:off x="-29353" y="5164364"/>
            <a:ext cx="118872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000" b="1" dirty="0">
                <a:solidFill>
                  <a:srgbClr val="FF0000"/>
                </a:solidFill>
              </a:rPr>
              <a:t>Hàng ngang số </a:t>
            </a:r>
            <a:r>
              <a:rPr lang="en-US" sz="4000" b="1" dirty="0">
                <a:solidFill>
                  <a:srgbClr val="FF0000"/>
                </a:solidFill>
              </a:rPr>
              <a:t>6</a:t>
            </a:r>
            <a:r>
              <a:rPr lang="vi-VN" sz="4000" b="1" dirty="0">
                <a:solidFill>
                  <a:srgbClr val="FF0000"/>
                </a:solidFill>
              </a:rPr>
              <a:t> </a:t>
            </a:r>
            <a:r>
              <a:rPr lang="vi-VN" sz="4000" b="1" dirty="0">
                <a:solidFill>
                  <a:schemeClr val="tx1"/>
                </a:solidFill>
              </a:rPr>
              <a:t>– có </a:t>
            </a:r>
            <a:r>
              <a:rPr lang="en-US" sz="4000" b="1" dirty="0">
                <a:solidFill>
                  <a:schemeClr val="tx1"/>
                </a:solidFill>
              </a:rPr>
              <a:t>6</a:t>
            </a:r>
            <a:r>
              <a:rPr lang="vi-VN" sz="4000" b="1" dirty="0">
                <a:solidFill>
                  <a:schemeClr val="tx1"/>
                </a:solidFill>
              </a:rPr>
              <a:t> ô chữ: </a:t>
            </a:r>
            <a:r>
              <a:rPr lang="en-US" sz="4000" b="1" dirty="0" err="1">
                <a:solidFill>
                  <a:schemeClr val="tx1"/>
                </a:solidFill>
              </a:rPr>
              <a:t>Thời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điểm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một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cơ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thể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mới</a:t>
            </a:r>
            <a:r>
              <a:rPr lang="en-US" sz="4000" b="1" dirty="0">
                <a:solidFill>
                  <a:schemeClr val="tx1"/>
                </a:solidFill>
              </a:rPr>
              <a:t> ra </a:t>
            </a:r>
            <a:r>
              <a:rPr lang="en-US" sz="4000" b="1" dirty="0" err="1">
                <a:solidFill>
                  <a:schemeClr val="tx1"/>
                </a:solidFill>
              </a:rPr>
              <a:t>đời</a:t>
            </a:r>
            <a:r>
              <a:rPr lang="en-US" sz="4000" b="1" dirty="0">
                <a:solidFill>
                  <a:schemeClr val="tx1"/>
                </a:solidFill>
              </a:rPr>
              <a:t>.</a:t>
            </a:r>
            <a:endParaRPr lang="vi-VN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5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5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5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5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5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5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5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5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5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15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15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15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15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15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15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3" dur="500"/>
                                        <p:tgtEl>
                                          <p:spTgt spid="15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15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15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15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</p:childTnLst>
        </p:cTn>
      </p:par>
    </p:tnLst>
    <p:bldLst>
      <p:bldP spid="15697" grpId="0" animBg="1"/>
      <p:bldP spid="15698" grpId="0" animBg="1"/>
      <p:bldP spid="15699" grpId="0" animBg="1"/>
      <p:bldP spid="15700" grpId="0" animBg="1"/>
      <p:bldP spid="15701" grpId="0" animBg="1"/>
      <p:bldP spid="15702" grpId="0" animBg="1"/>
      <p:bldP spid="15703" grpId="0" animBg="1"/>
      <p:bldP spid="15704" grpId="0" animBg="1"/>
      <p:bldP spid="15705" grpId="0" animBg="1"/>
      <p:bldP spid="15716" grpId="0" animBg="1"/>
      <p:bldP spid="15717" grpId="0" animBg="1"/>
      <p:bldP spid="15718" grpId="0" animBg="1"/>
      <p:bldP spid="15719" grpId="0" animBg="1"/>
      <p:bldP spid="15720" grpId="0" animBg="1"/>
      <p:bldP spid="15721" grpId="0" animBg="1"/>
      <p:bldP spid="15722" grpId="0" animBg="1"/>
      <p:bldP spid="15723" grpId="0" animBg="1"/>
      <p:bldP spid="15724" grpId="0" animBg="1"/>
      <p:bldP spid="15725" grpId="0" animBg="1"/>
      <p:bldP spid="4" grpId="0" animBg="1"/>
      <p:bldP spid="4" grpId="1" animBg="1"/>
      <p:bldP spid="116" grpId="0" animBg="1"/>
      <p:bldP spid="116" grpId="1" animBg="1"/>
      <p:bldP spid="117" grpId="0" animBg="1"/>
      <p:bldP spid="117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2">
            <a:extLst>
              <a:ext uri="{FF2B5EF4-FFF2-40B4-BE49-F238E27FC236}">
                <a16:creationId xmlns:a16="http://schemas.microsoft.com/office/drawing/2014/main" xmlns="" id="{E1368712-AD64-4562-BC75-B864483BA5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533400"/>
            <a:ext cx="116586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en-US" altLang="vi-VN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vi-VN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altLang="vi-VN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vi-VN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altLang="vi-VN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vi-VN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25  </a:t>
            </a:r>
            <a:r>
              <a:rPr lang="en-US" altLang="vi-VN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altLang="vi-VN" sz="4800" b="1" dirty="0"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n-US" altLang="vi-VN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altLang="vi-VN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vi-VN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  <a:r>
              <a:rPr lang="en-US" altLang="vi-VN" sz="4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vi-VN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vi-VN" sz="48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Luyện</a:t>
            </a:r>
            <a:r>
              <a:rPr lang="en-US" altLang="vi-VN" sz="48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vi-VN" sz="48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altLang="vi-VN" sz="48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vi-VN" sz="48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altLang="vi-VN" sz="48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vi-VN" sz="48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altLang="vi-VN" sz="48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vi-V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600200" y="2521221"/>
            <a:ext cx="86868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en-US" sz="5400" b="1" dirty="0" err="1">
                <a:solidFill>
                  <a:srgbClr val="FF0000"/>
                </a:solidFill>
              </a:rPr>
              <a:t>Mở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rộng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vốn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từ</a:t>
            </a:r>
            <a:r>
              <a:rPr lang="en-US" sz="5400" b="1" dirty="0">
                <a:solidFill>
                  <a:srgbClr val="FF0000"/>
                </a:solidFill>
              </a:rPr>
              <a:t>: </a:t>
            </a:r>
            <a:r>
              <a:rPr lang="en-US" sz="5400" b="1" dirty="0" err="1">
                <a:solidFill>
                  <a:srgbClr val="FF0000"/>
                </a:solidFill>
              </a:rPr>
              <a:t>Trẻ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em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05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ác giai đoạn phát triển tâm lý trẻ em từ 0 - 11 tuổi - Issp">
            <a:extLst>
              <a:ext uri="{FF2B5EF4-FFF2-40B4-BE49-F238E27FC236}">
                <a16:creationId xmlns:a16="http://schemas.microsoft.com/office/drawing/2014/main" xmlns="" id="{1EB2A671-CF69-4827-89CD-19DC11878F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" y="0"/>
            <a:ext cx="10287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ãy quan tâm hơn đến trẻ em">
            <a:extLst>
              <a:ext uri="{FF2B5EF4-FFF2-40B4-BE49-F238E27FC236}">
                <a16:creationId xmlns:a16="http://schemas.microsoft.com/office/drawing/2014/main" xmlns="" id="{06E9522F-BCE7-42DC-B7DC-CC0629E435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110"/>
            <a:ext cx="10287000" cy="6862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02810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Top 3 Mẫu Đồng Phục Học Sinh Mầm Non Đẹp Và Nhưng Lưu Ý Khi Đặt">
            <a:extLst>
              <a:ext uri="{FF2B5EF4-FFF2-40B4-BE49-F238E27FC236}">
                <a16:creationId xmlns:a16="http://schemas.microsoft.com/office/drawing/2014/main" xmlns="" id="{B418FC6E-B088-468B-8BEA-09F9FDC296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0"/>
            <a:ext cx="10287000" cy="6853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317084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Top 11+ mẫu đồng phục học sinh cấp 2 đẹp nhất">
            <a:extLst>
              <a:ext uri="{FF2B5EF4-FFF2-40B4-BE49-F238E27FC236}">
                <a16:creationId xmlns:a16="http://schemas.microsoft.com/office/drawing/2014/main" xmlns="" id="{84AC4FB8-A01E-4205-8524-DAD3097C8A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34" y="0"/>
            <a:ext cx="10738132" cy="6845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944253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381000" y="481693"/>
            <a:ext cx="111252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4800" b="1" dirty="0"/>
              <a:t>1, </a:t>
            </a:r>
            <a:r>
              <a:rPr lang="en-US" sz="4800" b="1" dirty="0" err="1"/>
              <a:t>Em</a:t>
            </a:r>
            <a:r>
              <a:rPr lang="en-US" sz="4800" b="1" dirty="0"/>
              <a:t> </a:t>
            </a:r>
            <a:r>
              <a:rPr lang="en-US" sz="4800" b="1" dirty="0" err="1"/>
              <a:t>hiểu</a:t>
            </a:r>
            <a:r>
              <a:rPr lang="en-US" sz="4800" b="1" dirty="0"/>
              <a:t> </a:t>
            </a:r>
            <a:r>
              <a:rPr lang="en-US" sz="4800" b="1" dirty="0" err="1"/>
              <a:t>nghĩa</a:t>
            </a:r>
            <a:r>
              <a:rPr lang="en-US" sz="4800" b="1" dirty="0"/>
              <a:t> </a:t>
            </a:r>
            <a:r>
              <a:rPr lang="en-US" sz="4800" b="1" dirty="0" err="1"/>
              <a:t>của</a:t>
            </a:r>
            <a:r>
              <a:rPr lang="en-US" sz="4800" b="1" dirty="0"/>
              <a:t> </a:t>
            </a:r>
            <a:r>
              <a:rPr lang="en-US" sz="4800" b="1" dirty="0" err="1"/>
              <a:t>từ</a:t>
            </a:r>
            <a:r>
              <a:rPr lang="en-US" sz="4800" b="1" dirty="0"/>
              <a:t> </a:t>
            </a:r>
            <a:r>
              <a:rPr lang="en-US" sz="4800" b="1" i="1" dirty="0" err="1">
                <a:solidFill>
                  <a:srgbClr val="FF0000"/>
                </a:solidFill>
              </a:rPr>
              <a:t>trẻ</a:t>
            </a:r>
            <a:r>
              <a:rPr lang="en-US" sz="4800" b="1" i="1" dirty="0">
                <a:solidFill>
                  <a:srgbClr val="FF0000"/>
                </a:solidFill>
              </a:rPr>
              <a:t> </a:t>
            </a:r>
            <a:r>
              <a:rPr lang="en-US" sz="4800" b="1" i="1" dirty="0" err="1">
                <a:solidFill>
                  <a:srgbClr val="FF0000"/>
                </a:solidFill>
              </a:rPr>
              <a:t>em</a:t>
            </a:r>
            <a:r>
              <a:rPr lang="en-US" sz="4800" b="1" dirty="0">
                <a:solidFill>
                  <a:srgbClr val="FF0000"/>
                </a:solidFill>
              </a:rPr>
              <a:t> </a:t>
            </a:r>
            <a:r>
              <a:rPr lang="en-US" sz="4800" b="1" dirty="0" err="1"/>
              <a:t>như</a:t>
            </a:r>
            <a:r>
              <a:rPr lang="en-US" sz="4800" b="1" dirty="0"/>
              <a:t> </a:t>
            </a:r>
            <a:r>
              <a:rPr lang="en-US" sz="4800" b="1" dirty="0" err="1"/>
              <a:t>thế</a:t>
            </a:r>
            <a:r>
              <a:rPr lang="en-US" sz="4800" b="1" dirty="0"/>
              <a:t> </a:t>
            </a:r>
            <a:r>
              <a:rPr lang="en-US" sz="4800" b="1" dirty="0" err="1"/>
              <a:t>nào</a:t>
            </a:r>
            <a:r>
              <a:rPr lang="en-US" sz="4800" b="1" dirty="0"/>
              <a:t> ?</a:t>
            </a:r>
          </a:p>
          <a:p>
            <a:pPr eaLnBrk="1" hangingPunct="1"/>
            <a:r>
              <a:rPr lang="en-US" sz="4800" b="1" dirty="0"/>
              <a:t>   </a:t>
            </a:r>
            <a:r>
              <a:rPr lang="en-US" sz="4800" b="1" dirty="0" err="1"/>
              <a:t>Chọn</a:t>
            </a:r>
            <a:r>
              <a:rPr lang="en-US" sz="4800" b="1" dirty="0"/>
              <a:t> ý </a:t>
            </a:r>
            <a:r>
              <a:rPr lang="en-US" sz="4800" b="1" dirty="0" err="1"/>
              <a:t>đúng</a:t>
            </a:r>
            <a:r>
              <a:rPr lang="en-US" sz="4800" b="1" dirty="0"/>
              <a:t>:  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659423" y="3702249"/>
            <a:ext cx="1026941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4800" b="1" dirty="0">
                <a:solidFill>
                  <a:schemeClr val="tx2"/>
                </a:solidFill>
              </a:rPr>
              <a:t>b. </a:t>
            </a:r>
            <a:r>
              <a:rPr lang="en-US" sz="4800" b="1" dirty="0" err="1">
                <a:solidFill>
                  <a:schemeClr val="tx2"/>
                </a:solidFill>
              </a:rPr>
              <a:t>Trẻ</a:t>
            </a:r>
            <a:r>
              <a:rPr lang="en-US" sz="4800" b="1" dirty="0">
                <a:solidFill>
                  <a:schemeClr val="tx2"/>
                </a:solidFill>
              </a:rPr>
              <a:t> </a:t>
            </a:r>
            <a:r>
              <a:rPr lang="en-US" sz="4800" b="1" dirty="0" err="1">
                <a:solidFill>
                  <a:schemeClr val="tx2"/>
                </a:solidFill>
              </a:rPr>
              <a:t>từ</a:t>
            </a:r>
            <a:r>
              <a:rPr lang="en-US" sz="4800" b="1" dirty="0">
                <a:solidFill>
                  <a:schemeClr val="tx2"/>
                </a:solidFill>
              </a:rPr>
              <a:t> </a:t>
            </a:r>
            <a:r>
              <a:rPr lang="en-US" sz="4800" b="1" dirty="0" err="1">
                <a:solidFill>
                  <a:schemeClr val="tx2"/>
                </a:solidFill>
              </a:rPr>
              <a:t>sơ</a:t>
            </a:r>
            <a:r>
              <a:rPr lang="en-US" sz="4800" b="1" dirty="0">
                <a:solidFill>
                  <a:schemeClr val="tx2"/>
                </a:solidFill>
              </a:rPr>
              <a:t> </a:t>
            </a:r>
            <a:r>
              <a:rPr lang="en-US" sz="4800" b="1" dirty="0" err="1">
                <a:solidFill>
                  <a:schemeClr val="tx2"/>
                </a:solidFill>
              </a:rPr>
              <a:t>sinh</a:t>
            </a:r>
            <a:r>
              <a:rPr lang="en-US" sz="4800" b="1" dirty="0">
                <a:solidFill>
                  <a:schemeClr val="tx2"/>
                </a:solidFill>
              </a:rPr>
              <a:t> </a:t>
            </a:r>
            <a:r>
              <a:rPr lang="en-US" sz="4800" b="1" dirty="0" err="1">
                <a:solidFill>
                  <a:schemeClr val="tx2"/>
                </a:solidFill>
              </a:rPr>
              <a:t>đến</a:t>
            </a:r>
            <a:r>
              <a:rPr lang="en-US" sz="4800" b="1" dirty="0">
                <a:solidFill>
                  <a:schemeClr val="tx2"/>
                </a:solidFill>
              </a:rPr>
              <a:t> 11 </a:t>
            </a:r>
            <a:r>
              <a:rPr lang="en-US" sz="4800" b="1" dirty="0" err="1">
                <a:solidFill>
                  <a:schemeClr val="tx2"/>
                </a:solidFill>
              </a:rPr>
              <a:t>tuổi</a:t>
            </a:r>
            <a:r>
              <a:rPr lang="en-US" sz="4800" b="1" dirty="0">
                <a:solidFill>
                  <a:schemeClr val="tx2"/>
                </a:solidFill>
              </a:rPr>
              <a:t>.</a:t>
            </a:r>
            <a:endParaRPr lang="en-US" sz="4800" dirty="0">
              <a:solidFill>
                <a:schemeClr val="tx2"/>
              </a:solidFill>
            </a:endParaRPr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631091" y="2819400"/>
            <a:ext cx="1017432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4800" b="1" dirty="0">
                <a:solidFill>
                  <a:schemeClr val="tx2"/>
                </a:solidFill>
              </a:rPr>
              <a:t>a. </a:t>
            </a:r>
            <a:r>
              <a:rPr lang="en-US" sz="4800" b="1" dirty="0" err="1">
                <a:solidFill>
                  <a:schemeClr val="tx2"/>
                </a:solidFill>
              </a:rPr>
              <a:t>Trẻ</a:t>
            </a:r>
            <a:r>
              <a:rPr lang="en-US" sz="4800" b="1" dirty="0">
                <a:solidFill>
                  <a:schemeClr val="tx2"/>
                </a:solidFill>
              </a:rPr>
              <a:t> </a:t>
            </a:r>
            <a:r>
              <a:rPr lang="en-US" sz="4800" b="1" dirty="0" err="1">
                <a:solidFill>
                  <a:schemeClr val="tx2"/>
                </a:solidFill>
              </a:rPr>
              <a:t>từ</a:t>
            </a:r>
            <a:r>
              <a:rPr lang="en-US" sz="4800" b="1" dirty="0">
                <a:solidFill>
                  <a:schemeClr val="tx2"/>
                </a:solidFill>
              </a:rPr>
              <a:t> </a:t>
            </a:r>
            <a:r>
              <a:rPr lang="en-US" sz="4800" b="1" dirty="0" err="1">
                <a:solidFill>
                  <a:schemeClr val="tx2"/>
                </a:solidFill>
              </a:rPr>
              <a:t>sơ</a:t>
            </a:r>
            <a:r>
              <a:rPr lang="en-US" sz="4800" b="1" dirty="0">
                <a:solidFill>
                  <a:schemeClr val="tx2"/>
                </a:solidFill>
              </a:rPr>
              <a:t> </a:t>
            </a:r>
            <a:r>
              <a:rPr lang="en-US" sz="4800" b="1" dirty="0" err="1">
                <a:solidFill>
                  <a:schemeClr val="tx2"/>
                </a:solidFill>
              </a:rPr>
              <a:t>sinh</a:t>
            </a:r>
            <a:r>
              <a:rPr lang="en-US" sz="4800" b="1" dirty="0">
                <a:solidFill>
                  <a:schemeClr val="tx2"/>
                </a:solidFill>
              </a:rPr>
              <a:t> </a:t>
            </a:r>
            <a:r>
              <a:rPr lang="en-US" sz="4800" b="1" dirty="0" err="1">
                <a:solidFill>
                  <a:schemeClr val="tx2"/>
                </a:solidFill>
              </a:rPr>
              <a:t>đến</a:t>
            </a:r>
            <a:r>
              <a:rPr lang="en-US" sz="4800" b="1" dirty="0">
                <a:solidFill>
                  <a:schemeClr val="tx2"/>
                </a:solidFill>
              </a:rPr>
              <a:t> 6 </a:t>
            </a:r>
            <a:r>
              <a:rPr lang="en-US" sz="4800" b="1" dirty="0" err="1">
                <a:solidFill>
                  <a:schemeClr val="tx2"/>
                </a:solidFill>
              </a:rPr>
              <a:t>tuổi</a:t>
            </a:r>
            <a:r>
              <a:rPr lang="en-US" sz="4800" b="1" dirty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659423" y="4573473"/>
            <a:ext cx="998415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4800" b="1" dirty="0">
                <a:solidFill>
                  <a:schemeClr val="tx2"/>
                </a:solidFill>
              </a:rPr>
              <a:t>c. </a:t>
            </a:r>
            <a:r>
              <a:rPr lang="en-US" sz="4800" b="1" dirty="0" err="1">
                <a:solidFill>
                  <a:schemeClr val="tx2"/>
                </a:solidFill>
              </a:rPr>
              <a:t>Người</a:t>
            </a:r>
            <a:r>
              <a:rPr lang="en-US" sz="4800" b="1" dirty="0">
                <a:solidFill>
                  <a:schemeClr val="tx2"/>
                </a:solidFill>
              </a:rPr>
              <a:t> </a:t>
            </a:r>
            <a:r>
              <a:rPr lang="en-US" sz="4800" b="1" dirty="0" err="1">
                <a:solidFill>
                  <a:schemeClr val="tx2"/>
                </a:solidFill>
              </a:rPr>
              <a:t>dưới</a:t>
            </a:r>
            <a:r>
              <a:rPr lang="en-US" sz="4800" b="1" dirty="0">
                <a:solidFill>
                  <a:schemeClr val="tx2"/>
                </a:solidFill>
              </a:rPr>
              <a:t> 16 </a:t>
            </a:r>
            <a:r>
              <a:rPr lang="en-US" sz="4800" b="1" dirty="0" err="1">
                <a:solidFill>
                  <a:schemeClr val="tx2"/>
                </a:solidFill>
              </a:rPr>
              <a:t>tuổi</a:t>
            </a:r>
            <a:r>
              <a:rPr lang="en-US" sz="4800" b="1" dirty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678473" y="5444697"/>
            <a:ext cx="1026941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4800" b="1" dirty="0">
                <a:solidFill>
                  <a:schemeClr val="tx2"/>
                </a:solidFill>
              </a:rPr>
              <a:t>d. </a:t>
            </a:r>
            <a:r>
              <a:rPr lang="en-US" sz="4800" b="1" dirty="0" err="1">
                <a:solidFill>
                  <a:schemeClr val="tx2"/>
                </a:solidFill>
              </a:rPr>
              <a:t>Người</a:t>
            </a:r>
            <a:r>
              <a:rPr lang="en-US" sz="4800" b="1" dirty="0">
                <a:solidFill>
                  <a:schemeClr val="tx2"/>
                </a:solidFill>
              </a:rPr>
              <a:t> </a:t>
            </a:r>
            <a:r>
              <a:rPr lang="en-US" sz="4800" b="1" dirty="0" err="1">
                <a:solidFill>
                  <a:schemeClr val="tx2"/>
                </a:solidFill>
              </a:rPr>
              <a:t>dưới</a:t>
            </a:r>
            <a:r>
              <a:rPr lang="en-US" sz="4800" b="1" dirty="0">
                <a:solidFill>
                  <a:schemeClr val="tx2"/>
                </a:solidFill>
              </a:rPr>
              <a:t> 18 </a:t>
            </a:r>
            <a:r>
              <a:rPr lang="en-US" sz="4800" b="1" dirty="0" err="1">
                <a:solidFill>
                  <a:schemeClr val="tx2"/>
                </a:solidFill>
              </a:rPr>
              <a:t>tuổi</a:t>
            </a:r>
            <a:endParaRPr lang="en-US" sz="4800" b="1" dirty="0">
              <a:solidFill>
                <a:schemeClr val="tx2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631091" y="4647455"/>
            <a:ext cx="731520" cy="73152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57200" y="468057"/>
            <a:ext cx="1097280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4400" b="1" dirty="0">
                <a:solidFill>
                  <a:srgbClr val="FF0000"/>
                </a:solidFill>
              </a:rPr>
              <a:t>2, </a:t>
            </a:r>
            <a:r>
              <a:rPr lang="en-US" sz="4400" b="1" dirty="0" err="1">
                <a:solidFill>
                  <a:srgbClr val="FF0000"/>
                </a:solidFill>
              </a:rPr>
              <a:t>Tìm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err="1">
                <a:solidFill>
                  <a:srgbClr val="FF0000"/>
                </a:solidFill>
              </a:rPr>
              <a:t>các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err="1">
                <a:solidFill>
                  <a:srgbClr val="FF0000"/>
                </a:solidFill>
              </a:rPr>
              <a:t>từ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err="1">
                <a:solidFill>
                  <a:srgbClr val="FF0000"/>
                </a:solidFill>
              </a:rPr>
              <a:t>đồng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err="1">
                <a:solidFill>
                  <a:srgbClr val="FF0000"/>
                </a:solidFill>
              </a:rPr>
              <a:t>nghĩa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err="1">
                <a:solidFill>
                  <a:srgbClr val="FF0000"/>
                </a:solidFill>
              </a:rPr>
              <a:t>với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err="1">
                <a:solidFill>
                  <a:srgbClr val="FF0000"/>
                </a:solidFill>
              </a:rPr>
              <a:t>trẻ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err="1">
                <a:solidFill>
                  <a:srgbClr val="FF0000"/>
                </a:solidFill>
              </a:rPr>
              <a:t>em</a:t>
            </a:r>
            <a:r>
              <a:rPr lang="en-US" sz="4400" b="1" dirty="0">
                <a:solidFill>
                  <a:srgbClr val="FF0000"/>
                </a:solidFill>
              </a:rPr>
              <a:t> (M: </a:t>
            </a:r>
            <a:r>
              <a:rPr lang="en-US" sz="4400" b="1" dirty="0" err="1">
                <a:solidFill>
                  <a:srgbClr val="FF0000"/>
                </a:solidFill>
              </a:rPr>
              <a:t>trẻ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err="1">
                <a:solidFill>
                  <a:srgbClr val="FF0000"/>
                </a:solidFill>
              </a:rPr>
              <a:t>thơ</a:t>
            </a:r>
            <a:r>
              <a:rPr lang="en-US" sz="4400" b="1" dirty="0">
                <a:solidFill>
                  <a:srgbClr val="FF0000"/>
                </a:solidFill>
              </a:rPr>
              <a:t> ). 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622056" y="1941723"/>
            <a:ext cx="10867292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457200" algn="just" eaLnBrk="1" hangingPunct="1"/>
            <a:r>
              <a:rPr lang="en-US" sz="4400" b="1" dirty="0" err="1"/>
              <a:t>trẻ</a:t>
            </a:r>
            <a:r>
              <a:rPr lang="en-US" sz="4400" b="1" dirty="0"/>
              <a:t> con, con </a:t>
            </a:r>
            <a:r>
              <a:rPr lang="en-US" sz="4400" b="1" dirty="0" err="1"/>
              <a:t>trẻ</a:t>
            </a:r>
            <a:r>
              <a:rPr lang="en-US" sz="4400" b="1" dirty="0"/>
              <a:t>, con </a:t>
            </a:r>
            <a:r>
              <a:rPr lang="en-US" sz="4400" b="1" dirty="0" err="1"/>
              <a:t>nít</a:t>
            </a:r>
            <a:r>
              <a:rPr lang="en-US" sz="4400" b="1" dirty="0"/>
              <a:t>, </a:t>
            </a:r>
            <a:r>
              <a:rPr lang="en-US" sz="4400" b="1" dirty="0" err="1"/>
              <a:t>thiếu</a:t>
            </a:r>
            <a:r>
              <a:rPr lang="en-US" sz="4400" b="1" dirty="0"/>
              <a:t> </a:t>
            </a:r>
            <a:r>
              <a:rPr lang="en-US" sz="4400" b="1" dirty="0" err="1"/>
              <a:t>niên</a:t>
            </a:r>
            <a:r>
              <a:rPr lang="en-US" sz="4400" b="1" dirty="0"/>
              <a:t>, </a:t>
            </a:r>
            <a:r>
              <a:rPr lang="en-US" sz="4400" b="1" dirty="0" err="1"/>
              <a:t>nhi</a:t>
            </a:r>
            <a:r>
              <a:rPr lang="en-US" sz="4400" b="1" dirty="0"/>
              <a:t> </a:t>
            </a:r>
            <a:r>
              <a:rPr lang="en-US" sz="4400" b="1" dirty="0" err="1"/>
              <a:t>đồng</a:t>
            </a:r>
            <a:r>
              <a:rPr lang="en-US" sz="4400" b="1" dirty="0"/>
              <a:t>, </a:t>
            </a:r>
            <a:r>
              <a:rPr lang="en-US" sz="4400" b="1" dirty="0" err="1"/>
              <a:t>thiếu</a:t>
            </a:r>
            <a:r>
              <a:rPr lang="en-US" sz="4400" b="1" dirty="0"/>
              <a:t> </a:t>
            </a:r>
            <a:r>
              <a:rPr lang="en-US" sz="4400" b="1" dirty="0" err="1"/>
              <a:t>nhi</a:t>
            </a:r>
            <a:r>
              <a:rPr lang="en-US" sz="4400" b="1" dirty="0"/>
              <a:t>, </a:t>
            </a:r>
            <a:r>
              <a:rPr lang="en-US" sz="4400" b="1" dirty="0" err="1"/>
              <a:t>ranh</a:t>
            </a:r>
            <a:r>
              <a:rPr lang="en-US" sz="4400" b="1" dirty="0"/>
              <a:t> con, </a:t>
            </a:r>
            <a:r>
              <a:rPr lang="en-US" sz="4400" b="1" dirty="0" err="1"/>
              <a:t>trẻ</a:t>
            </a:r>
            <a:r>
              <a:rPr lang="en-US" sz="4400" b="1" dirty="0"/>
              <a:t> </a:t>
            </a:r>
            <a:r>
              <a:rPr lang="en-US" sz="4400" b="1" dirty="0" err="1"/>
              <a:t>ranh</a:t>
            </a:r>
            <a:r>
              <a:rPr lang="en-US" sz="4400" b="1" dirty="0"/>
              <a:t>, </a:t>
            </a:r>
            <a:r>
              <a:rPr lang="en-US" sz="4400" b="1" dirty="0" err="1"/>
              <a:t>nhóc</a:t>
            </a:r>
            <a:r>
              <a:rPr lang="en-US" sz="4400" b="1" dirty="0"/>
              <a:t> con…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457200" y="4092497"/>
            <a:ext cx="11032148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457200" algn="just" eaLnBrk="1" hangingPunct="1"/>
            <a:r>
              <a:rPr lang="en-US" sz="4400" b="1" dirty="0" err="1">
                <a:solidFill>
                  <a:srgbClr val="0000FF"/>
                </a:solidFill>
              </a:rPr>
              <a:t>Trong</a:t>
            </a:r>
            <a:r>
              <a:rPr lang="en-US" sz="4400" b="1" dirty="0">
                <a:solidFill>
                  <a:srgbClr val="0000FF"/>
                </a:solidFill>
              </a:rPr>
              <a:t> </a:t>
            </a:r>
            <a:r>
              <a:rPr lang="en-US" sz="4400" b="1" dirty="0" err="1">
                <a:solidFill>
                  <a:srgbClr val="0000FF"/>
                </a:solidFill>
              </a:rPr>
              <a:t>quá</a:t>
            </a:r>
            <a:r>
              <a:rPr lang="en-US" sz="4400" b="1" dirty="0">
                <a:solidFill>
                  <a:srgbClr val="0000FF"/>
                </a:solidFill>
              </a:rPr>
              <a:t> </a:t>
            </a:r>
            <a:r>
              <a:rPr lang="en-US" sz="4400" b="1" dirty="0" err="1">
                <a:solidFill>
                  <a:srgbClr val="0000FF"/>
                </a:solidFill>
              </a:rPr>
              <a:t>trình</a:t>
            </a:r>
            <a:r>
              <a:rPr lang="en-US" sz="4400" b="1" dirty="0">
                <a:solidFill>
                  <a:srgbClr val="0000FF"/>
                </a:solidFill>
              </a:rPr>
              <a:t> </a:t>
            </a:r>
            <a:r>
              <a:rPr lang="en-US" sz="4400" b="1" dirty="0" err="1">
                <a:solidFill>
                  <a:srgbClr val="0000FF"/>
                </a:solidFill>
              </a:rPr>
              <a:t>sử</a:t>
            </a:r>
            <a:r>
              <a:rPr lang="en-US" sz="4400" b="1" dirty="0">
                <a:solidFill>
                  <a:srgbClr val="0000FF"/>
                </a:solidFill>
              </a:rPr>
              <a:t> </a:t>
            </a:r>
            <a:r>
              <a:rPr lang="en-US" sz="4400" b="1" dirty="0" err="1">
                <a:solidFill>
                  <a:srgbClr val="0000FF"/>
                </a:solidFill>
              </a:rPr>
              <a:t>dụng</a:t>
            </a:r>
            <a:r>
              <a:rPr lang="en-US" sz="4400" b="1" dirty="0">
                <a:solidFill>
                  <a:srgbClr val="0000FF"/>
                </a:solidFill>
              </a:rPr>
              <a:t> </a:t>
            </a:r>
            <a:r>
              <a:rPr lang="en-US" sz="4400" b="1" dirty="0" err="1">
                <a:solidFill>
                  <a:srgbClr val="0000FF"/>
                </a:solidFill>
              </a:rPr>
              <a:t>các</a:t>
            </a:r>
            <a:r>
              <a:rPr lang="en-US" sz="4400" b="1" dirty="0">
                <a:solidFill>
                  <a:srgbClr val="0000FF"/>
                </a:solidFill>
              </a:rPr>
              <a:t> </a:t>
            </a:r>
            <a:r>
              <a:rPr lang="en-US" sz="4400" b="1" dirty="0" err="1">
                <a:solidFill>
                  <a:srgbClr val="0000FF"/>
                </a:solidFill>
              </a:rPr>
              <a:t>từ</a:t>
            </a:r>
            <a:r>
              <a:rPr lang="en-US" sz="4400" b="1" dirty="0">
                <a:solidFill>
                  <a:srgbClr val="0000FF"/>
                </a:solidFill>
              </a:rPr>
              <a:t> </a:t>
            </a:r>
            <a:r>
              <a:rPr lang="en-US" sz="4400" b="1" dirty="0" err="1">
                <a:solidFill>
                  <a:srgbClr val="0000FF"/>
                </a:solidFill>
              </a:rPr>
              <a:t>ngữ</a:t>
            </a:r>
            <a:r>
              <a:rPr lang="en-US" sz="4400" b="1" dirty="0">
                <a:solidFill>
                  <a:srgbClr val="0000FF"/>
                </a:solidFill>
              </a:rPr>
              <a:t> </a:t>
            </a:r>
            <a:r>
              <a:rPr lang="en-US" sz="4400" b="1" dirty="0" err="1">
                <a:solidFill>
                  <a:srgbClr val="0000FF"/>
                </a:solidFill>
              </a:rPr>
              <a:t>đồng</a:t>
            </a:r>
            <a:r>
              <a:rPr lang="en-US" sz="4400" b="1" dirty="0">
                <a:solidFill>
                  <a:srgbClr val="0000FF"/>
                </a:solidFill>
              </a:rPr>
              <a:t> </a:t>
            </a:r>
            <a:r>
              <a:rPr lang="en-US" sz="4400" b="1" dirty="0" err="1">
                <a:solidFill>
                  <a:srgbClr val="0000FF"/>
                </a:solidFill>
              </a:rPr>
              <a:t>nghĩa</a:t>
            </a:r>
            <a:r>
              <a:rPr lang="en-US" sz="4400" b="1" dirty="0">
                <a:solidFill>
                  <a:srgbClr val="0000FF"/>
                </a:solidFill>
              </a:rPr>
              <a:t> </a:t>
            </a:r>
            <a:r>
              <a:rPr lang="en-US" sz="4400" b="1" dirty="0" err="1">
                <a:solidFill>
                  <a:srgbClr val="0000FF"/>
                </a:solidFill>
              </a:rPr>
              <a:t>với</a:t>
            </a:r>
            <a:r>
              <a:rPr lang="en-US" sz="4400" b="1" dirty="0">
                <a:solidFill>
                  <a:srgbClr val="0000FF"/>
                </a:solidFill>
              </a:rPr>
              <a:t> </a:t>
            </a:r>
            <a:r>
              <a:rPr lang="en-US" sz="4400" b="1" dirty="0" err="1">
                <a:solidFill>
                  <a:srgbClr val="0000FF"/>
                </a:solidFill>
              </a:rPr>
              <a:t>trẻ</a:t>
            </a:r>
            <a:r>
              <a:rPr lang="en-US" sz="4400" b="1" dirty="0">
                <a:solidFill>
                  <a:srgbClr val="0000FF"/>
                </a:solidFill>
              </a:rPr>
              <a:t> </a:t>
            </a:r>
            <a:r>
              <a:rPr lang="en-US" sz="4400" b="1" dirty="0" err="1">
                <a:solidFill>
                  <a:srgbClr val="0000FF"/>
                </a:solidFill>
              </a:rPr>
              <a:t>em</a:t>
            </a:r>
            <a:r>
              <a:rPr lang="en-US" sz="4400" b="1" dirty="0">
                <a:solidFill>
                  <a:srgbClr val="0000FF"/>
                </a:solidFill>
              </a:rPr>
              <a:t> </a:t>
            </a:r>
            <a:r>
              <a:rPr lang="en-US" sz="4400" b="1" dirty="0" err="1">
                <a:solidFill>
                  <a:srgbClr val="0000FF"/>
                </a:solidFill>
              </a:rPr>
              <a:t>cần</a:t>
            </a:r>
            <a:r>
              <a:rPr lang="en-US" sz="4400" b="1" dirty="0">
                <a:solidFill>
                  <a:srgbClr val="0000FF"/>
                </a:solidFill>
              </a:rPr>
              <a:t> </a:t>
            </a:r>
            <a:r>
              <a:rPr lang="en-US" sz="4400" b="1" dirty="0" err="1">
                <a:solidFill>
                  <a:srgbClr val="0000FF"/>
                </a:solidFill>
              </a:rPr>
              <a:t>sử</a:t>
            </a:r>
            <a:r>
              <a:rPr lang="en-US" sz="4400" b="1" dirty="0">
                <a:solidFill>
                  <a:srgbClr val="0000FF"/>
                </a:solidFill>
              </a:rPr>
              <a:t> </a:t>
            </a:r>
            <a:r>
              <a:rPr lang="en-US" sz="4400" b="1" dirty="0" err="1">
                <a:solidFill>
                  <a:srgbClr val="0000FF"/>
                </a:solidFill>
              </a:rPr>
              <a:t>dụng</a:t>
            </a:r>
            <a:r>
              <a:rPr lang="en-US" sz="4400" b="1" dirty="0">
                <a:solidFill>
                  <a:srgbClr val="0000FF"/>
                </a:solidFill>
              </a:rPr>
              <a:t> </a:t>
            </a:r>
            <a:r>
              <a:rPr lang="en-US" sz="4400" b="1" dirty="0" err="1">
                <a:solidFill>
                  <a:srgbClr val="0000FF"/>
                </a:solidFill>
              </a:rPr>
              <a:t>sao</a:t>
            </a:r>
            <a:r>
              <a:rPr lang="en-US" sz="4400" b="1" dirty="0">
                <a:solidFill>
                  <a:srgbClr val="0000FF"/>
                </a:solidFill>
              </a:rPr>
              <a:t> </a:t>
            </a:r>
            <a:r>
              <a:rPr lang="en-US" sz="4400" b="1" dirty="0" err="1">
                <a:solidFill>
                  <a:srgbClr val="0000FF"/>
                </a:solidFill>
              </a:rPr>
              <a:t>cho</a:t>
            </a:r>
            <a:r>
              <a:rPr lang="en-US" sz="4400" b="1" dirty="0">
                <a:solidFill>
                  <a:srgbClr val="0000FF"/>
                </a:solidFill>
              </a:rPr>
              <a:t> </a:t>
            </a:r>
            <a:r>
              <a:rPr lang="en-US" sz="4400" b="1" dirty="0" err="1">
                <a:solidFill>
                  <a:srgbClr val="0000FF"/>
                </a:solidFill>
              </a:rPr>
              <a:t>phù</a:t>
            </a:r>
            <a:r>
              <a:rPr lang="en-US" sz="4400" b="1" dirty="0">
                <a:solidFill>
                  <a:srgbClr val="0000FF"/>
                </a:solidFill>
              </a:rPr>
              <a:t> </a:t>
            </a:r>
            <a:r>
              <a:rPr lang="en-US" sz="4400" b="1" dirty="0" err="1">
                <a:solidFill>
                  <a:srgbClr val="0000FF"/>
                </a:solidFill>
              </a:rPr>
              <a:t>hợp</a:t>
            </a:r>
            <a:r>
              <a:rPr lang="en-US" sz="4400" b="1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5125" name="Text Box 27"/>
          <p:cNvSpPr txBox="1">
            <a:spLocks noChangeArrowheads="1"/>
          </p:cNvSpPr>
          <p:nvPr/>
        </p:nvSpPr>
        <p:spPr bwMode="auto">
          <a:xfrm>
            <a:off x="4602224" y="5446714"/>
            <a:ext cx="25497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sz="4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75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75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/>
      <p:bldP spid="307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443751" y="403387"/>
            <a:ext cx="1086729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sz="4000" b="1" dirty="0"/>
              <a:t>- </a:t>
            </a:r>
            <a:r>
              <a:rPr lang="en-US" sz="4000" b="1" dirty="0" err="1"/>
              <a:t>Các</a:t>
            </a:r>
            <a:r>
              <a:rPr lang="en-US" sz="4000" b="1" dirty="0"/>
              <a:t> </a:t>
            </a:r>
            <a:r>
              <a:rPr lang="en-US" sz="4000" b="1" dirty="0" err="1"/>
              <a:t>từ</a:t>
            </a:r>
            <a:r>
              <a:rPr lang="en-US" sz="4000" b="1" dirty="0"/>
              <a:t>:</a:t>
            </a:r>
            <a:r>
              <a:rPr lang="en-US" sz="4000" b="1" dirty="0">
                <a:solidFill>
                  <a:srgbClr val="FF3300"/>
                </a:solidFill>
              </a:rPr>
              <a:t> </a:t>
            </a:r>
            <a:r>
              <a:rPr lang="en-US" sz="4000" b="1" dirty="0" err="1">
                <a:solidFill>
                  <a:srgbClr val="FF3300"/>
                </a:solidFill>
              </a:rPr>
              <a:t>thiếu</a:t>
            </a:r>
            <a:r>
              <a:rPr lang="en-US" sz="4000" b="1" dirty="0">
                <a:solidFill>
                  <a:srgbClr val="FF3300"/>
                </a:solidFill>
              </a:rPr>
              <a:t> </a:t>
            </a:r>
            <a:r>
              <a:rPr lang="en-US" sz="4000" b="1" dirty="0" err="1">
                <a:solidFill>
                  <a:srgbClr val="FF3300"/>
                </a:solidFill>
              </a:rPr>
              <a:t>niên</a:t>
            </a:r>
            <a:r>
              <a:rPr lang="en-US" sz="4000" b="1" dirty="0">
                <a:solidFill>
                  <a:srgbClr val="FF3300"/>
                </a:solidFill>
              </a:rPr>
              <a:t>, </a:t>
            </a:r>
            <a:r>
              <a:rPr lang="en-US" sz="4000" b="1" dirty="0" err="1">
                <a:solidFill>
                  <a:srgbClr val="FF3300"/>
                </a:solidFill>
              </a:rPr>
              <a:t>nhi</a:t>
            </a:r>
            <a:r>
              <a:rPr lang="en-US" sz="4000" b="1" dirty="0">
                <a:solidFill>
                  <a:srgbClr val="FF3300"/>
                </a:solidFill>
              </a:rPr>
              <a:t> </a:t>
            </a:r>
            <a:r>
              <a:rPr lang="en-US" sz="4000" b="1" dirty="0" err="1">
                <a:solidFill>
                  <a:srgbClr val="FF3300"/>
                </a:solidFill>
              </a:rPr>
              <a:t>đồng</a:t>
            </a:r>
            <a:r>
              <a:rPr lang="en-US" sz="4000" b="1" dirty="0">
                <a:solidFill>
                  <a:srgbClr val="FF3300"/>
                </a:solidFill>
              </a:rPr>
              <a:t>, </a:t>
            </a:r>
            <a:r>
              <a:rPr lang="en-US" sz="4000" b="1" dirty="0" err="1">
                <a:solidFill>
                  <a:srgbClr val="FF3300"/>
                </a:solidFill>
              </a:rPr>
              <a:t>thiếu</a:t>
            </a:r>
            <a:r>
              <a:rPr lang="en-US" sz="4000" b="1" dirty="0">
                <a:solidFill>
                  <a:srgbClr val="FF3300"/>
                </a:solidFill>
              </a:rPr>
              <a:t> </a:t>
            </a:r>
            <a:r>
              <a:rPr lang="en-US" sz="4000" b="1" dirty="0" err="1">
                <a:solidFill>
                  <a:srgbClr val="FF3300"/>
                </a:solidFill>
              </a:rPr>
              <a:t>nhi</a:t>
            </a:r>
            <a:r>
              <a:rPr lang="en-US" sz="4000" b="1" dirty="0">
                <a:solidFill>
                  <a:srgbClr val="FF3300"/>
                </a:solidFill>
              </a:rPr>
              <a:t> </a:t>
            </a:r>
            <a:r>
              <a:rPr lang="en-US" sz="4000" b="1" dirty="0" err="1"/>
              <a:t>được</a:t>
            </a:r>
            <a:r>
              <a:rPr lang="en-US" sz="4000" b="1" dirty="0"/>
              <a:t> </a:t>
            </a:r>
            <a:r>
              <a:rPr lang="en-US" sz="4000" b="1" dirty="0" err="1"/>
              <a:t>sử</a:t>
            </a:r>
            <a:r>
              <a:rPr lang="en-US" sz="4000" b="1" dirty="0"/>
              <a:t> </a:t>
            </a:r>
            <a:r>
              <a:rPr lang="en-US" sz="4000" b="1" dirty="0" err="1"/>
              <a:t>dụng</a:t>
            </a:r>
            <a:r>
              <a:rPr lang="en-US" sz="4000" b="1" dirty="0"/>
              <a:t> </a:t>
            </a:r>
            <a:r>
              <a:rPr lang="en-US" sz="4000" b="1" dirty="0" err="1"/>
              <a:t>với</a:t>
            </a:r>
            <a:r>
              <a:rPr lang="en-US" sz="4000" b="1" dirty="0"/>
              <a:t> </a:t>
            </a:r>
            <a:r>
              <a:rPr lang="en-US" sz="4000" b="1" dirty="0" err="1"/>
              <a:t>nghĩa</a:t>
            </a:r>
            <a:r>
              <a:rPr lang="en-US" sz="4000" b="1" dirty="0"/>
              <a:t> </a:t>
            </a:r>
            <a:r>
              <a:rPr lang="en-US" sz="4000" b="1" dirty="0" err="1"/>
              <a:t>tôn</a:t>
            </a:r>
            <a:r>
              <a:rPr lang="en-US" sz="4000" b="1" dirty="0"/>
              <a:t> </a:t>
            </a:r>
            <a:r>
              <a:rPr lang="en-US" sz="4000" b="1" dirty="0" err="1"/>
              <a:t>trọng</a:t>
            </a:r>
            <a:r>
              <a:rPr lang="en-US" sz="4000" b="1" dirty="0"/>
              <a:t> </a:t>
            </a:r>
            <a:r>
              <a:rPr lang="en-US" sz="4000" b="1" dirty="0" err="1"/>
              <a:t>trẻ</a:t>
            </a:r>
            <a:r>
              <a:rPr lang="en-US" sz="4000" b="1" dirty="0"/>
              <a:t> </a:t>
            </a:r>
            <a:r>
              <a:rPr lang="en-US" sz="4000" b="1" dirty="0" err="1"/>
              <a:t>em</a:t>
            </a:r>
            <a:r>
              <a:rPr lang="en-US" sz="4000" b="1" dirty="0"/>
              <a:t>.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576157" y="5334000"/>
            <a:ext cx="10734886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sz="4000" b="1" dirty="0" err="1"/>
              <a:t>Đặt</a:t>
            </a:r>
            <a:r>
              <a:rPr lang="en-US" sz="4000" b="1" dirty="0"/>
              <a:t> </a:t>
            </a:r>
            <a:r>
              <a:rPr lang="en-US" sz="4000" b="1" dirty="0" err="1"/>
              <a:t>câu</a:t>
            </a:r>
            <a:r>
              <a:rPr lang="en-US" sz="4000" b="1" dirty="0"/>
              <a:t>:</a:t>
            </a:r>
            <a:r>
              <a:rPr lang="en-US" sz="4000" b="1" dirty="0">
                <a:solidFill>
                  <a:schemeClr val="bg1"/>
                </a:solidFill>
              </a:rPr>
              <a:t> </a:t>
            </a:r>
            <a:r>
              <a:rPr lang="en-US" sz="4000" b="1" dirty="0"/>
              <a:t>(VD):</a:t>
            </a:r>
            <a:r>
              <a:rPr lang="en-US" sz="4000" b="1" dirty="0">
                <a:solidFill>
                  <a:schemeClr val="bg1"/>
                </a:solidFill>
              </a:rPr>
              <a:t> </a:t>
            </a:r>
            <a:r>
              <a:rPr lang="en-US" sz="4000" b="1" dirty="0" err="1">
                <a:solidFill>
                  <a:srgbClr val="FF3300"/>
                </a:solidFill>
              </a:rPr>
              <a:t>Thiếu</a:t>
            </a:r>
            <a:r>
              <a:rPr lang="en-US" sz="4000" b="1" dirty="0">
                <a:solidFill>
                  <a:srgbClr val="FF3300"/>
                </a:solidFill>
              </a:rPr>
              <a:t> </a:t>
            </a:r>
            <a:r>
              <a:rPr lang="en-US" sz="4000" b="1" dirty="0" err="1">
                <a:solidFill>
                  <a:srgbClr val="FF3300"/>
                </a:solidFill>
              </a:rPr>
              <a:t>nhi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là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măng</a:t>
            </a:r>
            <a:r>
              <a:rPr lang="en-US" sz="4000" b="1" dirty="0">
                <a:solidFill>
                  <a:srgbClr val="0000FF"/>
                </a:solidFill>
              </a:rPr>
              <a:t> non </a:t>
            </a:r>
            <a:r>
              <a:rPr lang="en-US" sz="4000" b="1" dirty="0" err="1">
                <a:solidFill>
                  <a:srgbClr val="0000FF"/>
                </a:solidFill>
              </a:rPr>
              <a:t>của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đất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nước</a:t>
            </a:r>
            <a:r>
              <a:rPr lang="en-US" sz="4000" b="1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3121" name="Text Box 49"/>
          <p:cNvSpPr txBox="1">
            <a:spLocks noChangeArrowheads="1"/>
          </p:cNvSpPr>
          <p:nvPr/>
        </p:nvSpPr>
        <p:spPr bwMode="auto">
          <a:xfrm>
            <a:off x="476408" y="4495801"/>
            <a:ext cx="1023424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sz="4000" b="1" dirty="0">
                <a:solidFill>
                  <a:srgbClr val="0000FF"/>
                </a:solidFill>
              </a:rPr>
              <a:t>* </a:t>
            </a:r>
            <a:r>
              <a:rPr lang="en-US" sz="4000" b="1" dirty="0" err="1">
                <a:solidFill>
                  <a:srgbClr val="0000FF"/>
                </a:solidFill>
              </a:rPr>
              <a:t>Đặt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câu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có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một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trong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các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từ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tìm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được</a:t>
            </a:r>
            <a:r>
              <a:rPr lang="en-US" sz="4000" b="1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2" name="Text Box 6">
            <a:extLst>
              <a:ext uri="{FF2B5EF4-FFF2-40B4-BE49-F238E27FC236}">
                <a16:creationId xmlns:a16="http://schemas.microsoft.com/office/drawing/2014/main" xmlns="" id="{C0D9D5DF-B3F6-D6DC-6EDE-8716D39A94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751" y="1648359"/>
            <a:ext cx="1086729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sz="4000" b="1" dirty="0"/>
              <a:t>- </a:t>
            </a:r>
            <a:r>
              <a:rPr lang="en-US" sz="4000" b="1" dirty="0" err="1"/>
              <a:t>Các</a:t>
            </a:r>
            <a:r>
              <a:rPr lang="en-US" sz="4000" b="1" dirty="0"/>
              <a:t> </a:t>
            </a:r>
            <a:r>
              <a:rPr lang="en-US" sz="4000" b="1" dirty="0" err="1"/>
              <a:t>từ</a:t>
            </a:r>
            <a:r>
              <a:rPr lang="en-US" sz="4000" b="1" dirty="0"/>
              <a:t>:</a:t>
            </a:r>
            <a:r>
              <a:rPr lang="en-US" sz="4000" b="1" dirty="0">
                <a:solidFill>
                  <a:srgbClr val="FF3300"/>
                </a:solidFill>
              </a:rPr>
              <a:t> </a:t>
            </a:r>
            <a:r>
              <a:rPr lang="en-US" sz="4000" b="1" dirty="0" err="1">
                <a:solidFill>
                  <a:srgbClr val="FF3300"/>
                </a:solidFill>
              </a:rPr>
              <a:t>trẻ</a:t>
            </a:r>
            <a:r>
              <a:rPr lang="en-US" sz="4000" b="1" dirty="0">
                <a:solidFill>
                  <a:srgbClr val="FF3300"/>
                </a:solidFill>
              </a:rPr>
              <a:t> con, con </a:t>
            </a:r>
            <a:r>
              <a:rPr lang="en-US" sz="4000" b="1" dirty="0" err="1">
                <a:solidFill>
                  <a:srgbClr val="FF3300"/>
                </a:solidFill>
              </a:rPr>
              <a:t>trẻ</a:t>
            </a:r>
            <a:r>
              <a:rPr lang="en-US" sz="4000" b="1" dirty="0">
                <a:solidFill>
                  <a:srgbClr val="FF3300"/>
                </a:solidFill>
              </a:rPr>
              <a:t>, con </a:t>
            </a:r>
            <a:r>
              <a:rPr lang="en-US" sz="4000" b="1" dirty="0" err="1">
                <a:solidFill>
                  <a:srgbClr val="FF3300"/>
                </a:solidFill>
              </a:rPr>
              <a:t>nít</a:t>
            </a:r>
            <a:r>
              <a:rPr lang="en-US" sz="4000" b="1" dirty="0">
                <a:solidFill>
                  <a:srgbClr val="FF3300"/>
                </a:solidFill>
              </a:rPr>
              <a:t> </a:t>
            </a:r>
            <a:r>
              <a:rPr lang="en-US" sz="4000" b="1" dirty="0" err="1"/>
              <a:t>được</a:t>
            </a:r>
            <a:r>
              <a:rPr lang="en-US" sz="4000" b="1" dirty="0"/>
              <a:t> </a:t>
            </a:r>
            <a:r>
              <a:rPr lang="en-US" sz="4000" b="1" dirty="0" err="1"/>
              <a:t>sử</a:t>
            </a:r>
            <a:r>
              <a:rPr lang="en-US" sz="4000" b="1" dirty="0"/>
              <a:t> </a:t>
            </a:r>
            <a:r>
              <a:rPr lang="en-US" sz="4000" b="1" dirty="0" err="1"/>
              <a:t>dụng</a:t>
            </a:r>
            <a:r>
              <a:rPr lang="en-US" sz="4000" b="1" dirty="0"/>
              <a:t> </a:t>
            </a:r>
            <a:r>
              <a:rPr lang="en-US" sz="4000" b="1" dirty="0" err="1"/>
              <a:t>với</a:t>
            </a:r>
            <a:r>
              <a:rPr lang="en-US" sz="4000" b="1" dirty="0"/>
              <a:t> ý </a:t>
            </a:r>
            <a:r>
              <a:rPr lang="en-US" sz="4000" b="1" dirty="0" err="1"/>
              <a:t>nghĩa</a:t>
            </a:r>
            <a:r>
              <a:rPr lang="en-US" sz="4000" b="1" dirty="0"/>
              <a:t> </a:t>
            </a:r>
            <a:r>
              <a:rPr lang="en-US" sz="4000" b="1" dirty="0" err="1"/>
              <a:t>bình</a:t>
            </a:r>
            <a:r>
              <a:rPr lang="en-US" sz="4000" b="1" dirty="0"/>
              <a:t> </a:t>
            </a:r>
            <a:r>
              <a:rPr lang="en-US" sz="4000" b="1" dirty="0" err="1"/>
              <a:t>thường</a:t>
            </a:r>
            <a:r>
              <a:rPr lang="en-US" sz="4000" b="1" dirty="0"/>
              <a:t>.</a:t>
            </a:r>
            <a:r>
              <a:rPr lang="en-US" sz="4000" b="1" dirty="0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xmlns="" id="{B724F504-2803-E41B-71D0-E912E40202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751" y="3102112"/>
            <a:ext cx="1086729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sz="4000" b="1" dirty="0"/>
              <a:t>- </a:t>
            </a:r>
            <a:r>
              <a:rPr lang="en-US" sz="4000" b="1" dirty="0" err="1"/>
              <a:t>Các</a:t>
            </a:r>
            <a:r>
              <a:rPr lang="en-US" sz="4000" b="1" dirty="0"/>
              <a:t> </a:t>
            </a:r>
            <a:r>
              <a:rPr lang="en-US" sz="4000" b="1" dirty="0" err="1"/>
              <a:t>từ</a:t>
            </a:r>
            <a:r>
              <a:rPr lang="en-US" sz="4000" b="1" dirty="0"/>
              <a:t>:</a:t>
            </a:r>
            <a:r>
              <a:rPr lang="en-US" sz="4000" b="1" dirty="0">
                <a:solidFill>
                  <a:srgbClr val="FF3300"/>
                </a:solidFill>
              </a:rPr>
              <a:t> </a:t>
            </a:r>
            <a:r>
              <a:rPr lang="en-US" sz="4000" b="1" dirty="0" err="1">
                <a:solidFill>
                  <a:srgbClr val="FF3300"/>
                </a:solidFill>
              </a:rPr>
              <a:t>ranh</a:t>
            </a:r>
            <a:r>
              <a:rPr lang="en-US" sz="4000" b="1" dirty="0">
                <a:solidFill>
                  <a:srgbClr val="FF3300"/>
                </a:solidFill>
              </a:rPr>
              <a:t> con, </a:t>
            </a:r>
            <a:r>
              <a:rPr lang="en-US" sz="4000" b="1" dirty="0" err="1">
                <a:solidFill>
                  <a:srgbClr val="FF3300"/>
                </a:solidFill>
              </a:rPr>
              <a:t>trẻ</a:t>
            </a:r>
            <a:r>
              <a:rPr lang="en-US" sz="4000" b="1" dirty="0">
                <a:solidFill>
                  <a:srgbClr val="FF3300"/>
                </a:solidFill>
              </a:rPr>
              <a:t> </a:t>
            </a:r>
            <a:r>
              <a:rPr lang="en-US" sz="4000" b="1" dirty="0" err="1">
                <a:solidFill>
                  <a:srgbClr val="FF3300"/>
                </a:solidFill>
              </a:rPr>
              <a:t>ranh</a:t>
            </a:r>
            <a:r>
              <a:rPr lang="en-US" sz="4000" b="1" dirty="0">
                <a:solidFill>
                  <a:srgbClr val="FF3300"/>
                </a:solidFill>
              </a:rPr>
              <a:t>, </a:t>
            </a:r>
            <a:r>
              <a:rPr lang="en-US" sz="4000" b="1" dirty="0" err="1">
                <a:solidFill>
                  <a:srgbClr val="FF3300"/>
                </a:solidFill>
              </a:rPr>
              <a:t>nhóc</a:t>
            </a:r>
            <a:r>
              <a:rPr lang="en-US" sz="4000" b="1" dirty="0">
                <a:solidFill>
                  <a:srgbClr val="FF3300"/>
                </a:solidFill>
              </a:rPr>
              <a:t> con </a:t>
            </a:r>
            <a:r>
              <a:rPr lang="en-US" sz="4000" b="1" dirty="0" err="1"/>
              <a:t>được</a:t>
            </a:r>
            <a:r>
              <a:rPr lang="en-US" sz="4000" b="1" dirty="0"/>
              <a:t> </a:t>
            </a:r>
            <a:r>
              <a:rPr lang="en-US" sz="4000" b="1" dirty="0" err="1"/>
              <a:t>sử</a:t>
            </a:r>
            <a:r>
              <a:rPr lang="en-US" sz="4000" b="1" dirty="0"/>
              <a:t> </a:t>
            </a:r>
            <a:r>
              <a:rPr lang="en-US" sz="4000" b="1" dirty="0" err="1"/>
              <a:t>dụng</a:t>
            </a:r>
            <a:r>
              <a:rPr lang="en-US" sz="4000" b="1" dirty="0"/>
              <a:t> </a:t>
            </a:r>
            <a:r>
              <a:rPr lang="en-US" sz="4000" b="1" dirty="0" err="1"/>
              <a:t>với</a:t>
            </a:r>
            <a:r>
              <a:rPr lang="en-US" sz="4000" b="1" dirty="0"/>
              <a:t> ý </a:t>
            </a:r>
            <a:r>
              <a:rPr lang="en-US" sz="4000" b="1" dirty="0" err="1"/>
              <a:t>khinh</a:t>
            </a:r>
            <a:r>
              <a:rPr lang="en-US" sz="4000" b="1" dirty="0"/>
              <a:t> </a:t>
            </a:r>
            <a:r>
              <a:rPr lang="en-US" sz="4000" b="1" dirty="0" err="1"/>
              <a:t>thường</a:t>
            </a:r>
            <a:r>
              <a:rPr lang="en-US" sz="4000" b="1" dirty="0"/>
              <a:t> </a:t>
            </a:r>
            <a:r>
              <a:rPr lang="en-US" sz="4000" b="1" dirty="0" err="1"/>
              <a:t>trẻ</a:t>
            </a:r>
            <a:r>
              <a:rPr lang="en-US" sz="4000" b="1" dirty="0"/>
              <a:t> </a:t>
            </a:r>
            <a:r>
              <a:rPr lang="en-US" sz="4000" b="1" dirty="0" err="1"/>
              <a:t>em</a:t>
            </a:r>
            <a:r>
              <a:rPr lang="en-US" sz="40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51528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75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/>
      <p:bldP spid="3121" grpId="0"/>
      <p:bldP spid="2" grpId="0"/>
      <p:bldP spid="3" grpId="0"/>
    </p:bld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1023</TotalTime>
  <Words>523</Words>
  <Application>Microsoft Office PowerPoint</Application>
  <PresentationFormat>Custom</PresentationFormat>
  <Paragraphs>99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&lt;arabianhorse&gt;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mr thang</dc:creator>
  <cp:lastModifiedBy>DELL</cp:lastModifiedBy>
  <cp:revision>129</cp:revision>
  <dcterms:created xsi:type="dcterms:W3CDTF">2010-04-03T23:09:36Z</dcterms:created>
  <dcterms:modified xsi:type="dcterms:W3CDTF">2024-05-09T13:43:31Z</dcterms:modified>
</cp:coreProperties>
</file>