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276" r:id="rId2"/>
    <p:sldId id="257" r:id="rId3"/>
    <p:sldId id="258" r:id="rId4"/>
    <p:sldId id="259" r:id="rId5"/>
    <p:sldId id="260" r:id="rId6"/>
    <p:sldId id="262" r:id="rId7"/>
    <p:sldId id="256" r:id="rId8"/>
    <p:sldId id="261" r:id="rId9"/>
    <p:sldId id="263" r:id="rId10"/>
    <p:sldId id="264" r:id="rId11"/>
    <p:sldId id="265" r:id="rId12"/>
    <p:sldId id="266" r:id="rId13"/>
    <p:sldId id="267" r:id="rId14"/>
    <p:sldId id="268" r:id="rId15"/>
    <p:sldId id="269" r:id="rId16"/>
    <p:sldId id="271" r:id="rId17"/>
    <p:sldId id="272" r:id="rId18"/>
    <p:sldId id="273" r:id="rId19"/>
    <p:sldId id="274" r:id="rId20"/>
    <p:sldId id="275" r:id="rId21"/>
  </p:sldIdLst>
  <p:sldSz cx="12192000" cy="6858000"/>
  <p:notesSz cx="6858000" cy="9144000"/>
  <p:embeddedFontLst>
    <p:embeddedFont>
      <p:font typeface="#9Slide02 Noi dung rat dai" panose="02000000000000000000" charset="0"/>
      <p:regular r:id="rId23"/>
    </p:embeddedFont>
    <p:embeddedFont>
      <p:font typeface="#9Slide03 BoosterNextFYBlack" panose="02000A03000000020004" charset="0"/>
      <p:regular r:id="rId24"/>
    </p:embeddedFont>
    <p:embeddedFont>
      <p:font typeface="#9Slide05 Amplify" panose="02000000000000000000" charset="0"/>
      <p:regular r:id="rId25"/>
    </p:embeddedFont>
    <p:embeddedFont>
      <p:font typeface="#9Slide07 SVNCinnamoncake" panose="02000000000000000000" charset="0"/>
      <p:regular r:id="rId26"/>
    </p:embeddedFont>
    <p:embeddedFont>
      <p:font typeface="#9Slide07 SVNZiclets" panose="02000603000000000000" charset="0"/>
      <p:regular r:id="rId27"/>
    </p:embeddedFont>
  </p:embeddedFontLst>
  <p:custDataLst>
    <p:tags r:id="rId28"/>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CCFFCC"/>
    <a:srgbClr val="FF9966"/>
    <a:srgbClr val="66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4660"/>
  </p:normalViewPr>
  <p:slideViewPr>
    <p:cSldViewPr snapToGrid="0">
      <p:cViewPr varScale="1">
        <p:scale>
          <a:sx n="75" d="100"/>
          <a:sy n="75" d="100"/>
        </p:scale>
        <p:origin x="82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C4A27-3904-4E6B-ADFA-7120DB3F1694}" type="datetimeFigureOut">
              <a:rPr lang="en-US" smtClean="0"/>
              <a:t>09/01/2024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10C19-0CB2-42D8-BFD8-5F981F590724}" type="slidenum">
              <a:rPr lang="en-US" smtClean="0"/>
              <a:t>‹#›</a:t>
            </a:fld>
            <a:endParaRPr lang="en-US"/>
          </a:p>
        </p:txBody>
      </p:sp>
    </p:spTree>
    <p:extLst>
      <p:ext uri="{BB962C8B-B14F-4D97-AF65-F5344CB8AC3E}">
        <p14:creationId xmlns:p14="http://schemas.microsoft.com/office/powerpoint/2010/main" val="1308127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310C19-0CB2-42D8-BFD8-5F981F590724}" type="slidenum">
              <a:rPr lang="en-US" smtClean="0"/>
              <a:t>1</a:t>
            </a:fld>
            <a:endParaRPr lang="en-US"/>
          </a:p>
        </p:txBody>
      </p:sp>
    </p:spTree>
    <p:extLst>
      <p:ext uri="{BB962C8B-B14F-4D97-AF65-F5344CB8AC3E}">
        <p14:creationId xmlns:p14="http://schemas.microsoft.com/office/powerpoint/2010/main" val="54838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0D1F-4FA8-FBC9-CED7-064369446E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F3B50615-85AF-A228-40A4-7DF77BB2EB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DDC65E5-24E6-0EE9-3FD4-29D1948D5128}"/>
              </a:ext>
            </a:extLst>
          </p:cNvPr>
          <p:cNvSpPr>
            <a:spLocks noGrp="1"/>
          </p:cNvSpPr>
          <p:nvPr>
            <p:ph type="dt" sz="half" idx="10"/>
          </p:nvPr>
        </p:nvSpPr>
        <p:spPr/>
        <p:txBody>
          <a:bodyPr/>
          <a:lstStyle/>
          <a:p>
            <a:fld id="{44FA5CF0-A7F3-4D4A-B968-EFDD7CC135D4}" type="datetimeFigureOut">
              <a:rPr lang="vi-VN" smtClean="0"/>
              <a:t>01/09/2024</a:t>
            </a:fld>
            <a:endParaRPr lang="vi-VN"/>
          </a:p>
        </p:txBody>
      </p:sp>
      <p:sp>
        <p:nvSpPr>
          <p:cNvPr id="5" name="Footer Placeholder 4">
            <a:extLst>
              <a:ext uri="{FF2B5EF4-FFF2-40B4-BE49-F238E27FC236}">
                <a16:creationId xmlns:a16="http://schemas.microsoft.com/office/drawing/2014/main" id="{8B2E522C-BC8D-1893-270A-CA6C991C85E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B1917F9-C5DE-8766-EDEB-6142501AA835}"/>
              </a:ext>
            </a:extLst>
          </p:cNvPr>
          <p:cNvSpPr>
            <a:spLocks noGrp="1"/>
          </p:cNvSpPr>
          <p:nvPr>
            <p:ph type="sldNum" sz="quarter" idx="12"/>
          </p:nvPr>
        </p:nvSpPr>
        <p:spPr/>
        <p:txBody>
          <a:bodyPr/>
          <a:lstStyle/>
          <a:p>
            <a:fld id="{AB84682A-4964-4B12-AE78-6249BC4E20FE}" type="slidenum">
              <a:rPr lang="vi-VN" smtClean="0"/>
              <a:t>‹#›</a:t>
            </a:fld>
            <a:endParaRPr lang="vi-VN"/>
          </a:p>
        </p:txBody>
      </p:sp>
    </p:spTree>
    <p:extLst>
      <p:ext uri="{BB962C8B-B14F-4D97-AF65-F5344CB8AC3E}">
        <p14:creationId xmlns:p14="http://schemas.microsoft.com/office/powerpoint/2010/main" val="229736732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9A5E-651D-C080-BEFA-2251FB0ECAEF}"/>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9FFCF09-EFF0-192C-D42E-3F19BFE377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9273BAD-2528-9573-8C42-E848AFFEBE01}"/>
              </a:ext>
            </a:extLst>
          </p:cNvPr>
          <p:cNvSpPr>
            <a:spLocks noGrp="1"/>
          </p:cNvSpPr>
          <p:nvPr>
            <p:ph type="dt" sz="half" idx="10"/>
          </p:nvPr>
        </p:nvSpPr>
        <p:spPr/>
        <p:txBody>
          <a:bodyPr/>
          <a:lstStyle/>
          <a:p>
            <a:fld id="{44FA5CF0-A7F3-4D4A-B968-EFDD7CC135D4}" type="datetimeFigureOut">
              <a:rPr lang="vi-VN" smtClean="0"/>
              <a:t>01/09/2024</a:t>
            </a:fld>
            <a:endParaRPr lang="vi-VN"/>
          </a:p>
        </p:txBody>
      </p:sp>
      <p:sp>
        <p:nvSpPr>
          <p:cNvPr id="5" name="Footer Placeholder 4">
            <a:extLst>
              <a:ext uri="{FF2B5EF4-FFF2-40B4-BE49-F238E27FC236}">
                <a16:creationId xmlns:a16="http://schemas.microsoft.com/office/drawing/2014/main" id="{A4FCDE39-9AA0-A37F-F2D4-D7C3386C682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6388997-0206-1A31-CC01-D18143E11E34}"/>
              </a:ext>
            </a:extLst>
          </p:cNvPr>
          <p:cNvSpPr>
            <a:spLocks noGrp="1"/>
          </p:cNvSpPr>
          <p:nvPr>
            <p:ph type="sldNum" sz="quarter" idx="12"/>
          </p:nvPr>
        </p:nvSpPr>
        <p:spPr/>
        <p:txBody>
          <a:bodyPr/>
          <a:lstStyle/>
          <a:p>
            <a:fld id="{AB84682A-4964-4B12-AE78-6249BC4E20FE}" type="slidenum">
              <a:rPr lang="vi-VN" smtClean="0"/>
              <a:t>‹#›</a:t>
            </a:fld>
            <a:endParaRPr lang="vi-VN"/>
          </a:p>
        </p:txBody>
      </p:sp>
    </p:spTree>
    <p:extLst>
      <p:ext uri="{BB962C8B-B14F-4D97-AF65-F5344CB8AC3E}">
        <p14:creationId xmlns:p14="http://schemas.microsoft.com/office/powerpoint/2010/main" val="267162633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58D4A8-E4D2-897A-22DD-72E9AE8E4B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3C74FCC-4BC3-B5AF-E33A-53BD664E98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FAE83B0-7BF1-3FDF-2959-FE193B333886}"/>
              </a:ext>
            </a:extLst>
          </p:cNvPr>
          <p:cNvSpPr>
            <a:spLocks noGrp="1"/>
          </p:cNvSpPr>
          <p:nvPr>
            <p:ph type="dt" sz="half" idx="10"/>
          </p:nvPr>
        </p:nvSpPr>
        <p:spPr/>
        <p:txBody>
          <a:bodyPr/>
          <a:lstStyle/>
          <a:p>
            <a:fld id="{44FA5CF0-A7F3-4D4A-B968-EFDD7CC135D4}" type="datetimeFigureOut">
              <a:rPr lang="vi-VN" smtClean="0"/>
              <a:t>01/09/2024</a:t>
            </a:fld>
            <a:endParaRPr lang="vi-VN"/>
          </a:p>
        </p:txBody>
      </p:sp>
      <p:sp>
        <p:nvSpPr>
          <p:cNvPr id="5" name="Footer Placeholder 4">
            <a:extLst>
              <a:ext uri="{FF2B5EF4-FFF2-40B4-BE49-F238E27FC236}">
                <a16:creationId xmlns:a16="http://schemas.microsoft.com/office/drawing/2014/main" id="{C2214BD9-3E85-69EC-97AC-728BDEDE9F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2962A4E-7650-28E8-C566-5A5184DAB3D1}"/>
              </a:ext>
            </a:extLst>
          </p:cNvPr>
          <p:cNvSpPr>
            <a:spLocks noGrp="1"/>
          </p:cNvSpPr>
          <p:nvPr>
            <p:ph type="sldNum" sz="quarter" idx="12"/>
          </p:nvPr>
        </p:nvSpPr>
        <p:spPr/>
        <p:txBody>
          <a:bodyPr/>
          <a:lstStyle/>
          <a:p>
            <a:fld id="{AB84682A-4964-4B12-AE78-6249BC4E20FE}" type="slidenum">
              <a:rPr lang="vi-VN" smtClean="0"/>
              <a:t>‹#›</a:t>
            </a:fld>
            <a:endParaRPr lang="vi-VN"/>
          </a:p>
        </p:txBody>
      </p:sp>
    </p:spTree>
    <p:extLst>
      <p:ext uri="{BB962C8B-B14F-4D97-AF65-F5344CB8AC3E}">
        <p14:creationId xmlns:p14="http://schemas.microsoft.com/office/powerpoint/2010/main" val="115438953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5AB6-7F48-10FC-B738-7197A82D2C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8E72274-B2F7-31A7-8DDD-E96AB4A315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73ABACE-55B2-F4B8-F38E-8550C814DC00}"/>
              </a:ext>
            </a:extLst>
          </p:cNvPr>
          <p:cNvSpPr>
            <a:spLocks noGrp="1"/>
          </p:cNvSpPr>
          <p:nvPr>
            <p:ph type="dt" sz="half" idx="10"/>
          </p:nvPr>
        </p:nvSpPr>
        <p:spPr/>
        <p:txBody>
          <a:bodyPr/>
          <a:lstStyle/>
          <a:p>
            <a:fld id="{44FA5CF0-A7F3-4D4A-B968-EFDD7CC135D4}" type="datetimeFigureOut">
              <a:rPr lang="vi-VN" smtClean="0"/>
              <a:t>01/09/2024</a:t>
            </a:fld>
            <a:endParaRPr lang="vi-VN"/>
          </a:p>
        </p:txBody>
      </p:sp>
      <p:sp>
        <p:nvSpPr>
          <p:cNvPr id="5" name="Footer Placeholder 4">
            <a:extLst>
              <a:ext uri="{FF2B5EF4-FFF2-40B4-BE49-F238E27FC236}">
                <a16:creationId xmlns:a16="http://schemas.microsoft.com/office/drawing/2014/main" id="{9925E134-2A16-0554-CED6-CB37729023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1CDF31B-AFDD-0B38-C1C2-5553AC209027}"/>
              </a:ext>
            </a:extLst>
          </p:cNvPr>
          <p:cNvSpPr>
            <a:spLocks noGrp="1"/>
          </p:cNvSpPr>
          <p:nvPr>
            <p:ph type="sldNum" sz="quarter" idx="12"/>
          </p:nvPr>
        </p:nvSpPr>
        <p:spPr/>
        <p:txBody>
          <a:bodyPr/>
          <a:lstStyle/>
          <a:p>
            <a:fld id="{AB84682A-4964-4B12-AE78-6249BC4E20FE}" type="slidenum">
              <a:rPr lang="vi-VN" smtClean="0"/>
              <a:t>‹#›</a:t>
            </a:fld>
            <a:endParaRPr lang="vi-VN"/>
          </a:p>
        </p:txBody>
      </p:sp>
    </p:spTree>
    <p:extLst>
      <p:ext uri="{BB962C8B-B14F-4D97-AF65-F5344CB8AC3E}">
        <p14:creationId xmlns:p14="http://schemas.microsoft.com/office/powerpoint/2010/main" val="82347510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33FBE-C19D-9C40-41E0-7EA03E5E07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3823E5A-29BB-9209-F35C-A84BD035C6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635055-DBC3-4486-B1A0-9480A7868833}"/>
              </a:ext>
            </a:extLst>
          </p:cNvPr>
          <p:cNvSpPr>
            <a:spLocks noGrp="1"/>
          </p:cNvSpPr>
          <p:nvPr>
            <p:ph type="dt" sz="half" idx="10"/>
          </p:nvPr>
        </p:nvSpPr>
        <p:spPr/>
        <p:txBody>
          <a:bodyPr/>
          <a:lstStyle/>
          <a:p>
            <a:fld id="{44FA5CF0-A7F3-4D4A-B968-EFDD7CC135D4}" type="datetimeFigureOut">
              <a:rPr lang="vi-VN" smtClean="0"/>
              <a:t>01/09/2024</a:t>
            </a:fld>
            <a:endParaRPr lang="vi-VN"/>
          </a:p>
        </p:txBody>
      </p:sp>
      <p:sp>
        <p:nvSpPr>
          <p:cNvPr id="5" name="Footer Placeholder 4">
            <a:extLst>
              <a:ext uri="{FF2B5EF4-FFF2-40B4-BE49-F238E27FC236}">
                <a16:creationId xmlns:a16="http://schemas.microsoft.com/office/drawing/2014/main" id="{81859BA1-E7D8-8FC1-C9EE-3F3DDD0FF39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F050796-5A10-360E-3CCB-D71D7A3DEA65}"/>
              </a:ext>
            </a:extLst>
          </p:cNvPr>
          <p:cNvSpPr>
            <a:spLocks noGrp="1"/>
          </p:cNvSpPr>
          <p:nvPr>
            <p:ph type="sldNum" sz="quarter" idx="12"/>
          </p:nvPr>
        </p:nvSpPr>
        <p:spPr/>
        <p:txBody>
          <a:bodyPr/>
          <a:lstStyle/>
          <a:p>
            <a:fld id="{AB84682A-4964-4B12-AE78-6249BC4E20FE}" type="slidenum">
              <a:rPr lang="vi-VN" smtClean="0"/>
              <a:t>‹#›</a:t>
            </a:fld>
            <a:endParaRPr lang="vi-VN"/>
          </a:p>
        </p:txBody>
      </p:sp>
    </p:spTree>
    <p:extLst>
      <p:ext uri="{BB962C8B-B14F-4D97-AF65-F5344CB8AC3E}">
        <p14:creationId xmlns:p14="http://schemas.microsoft.com/office/powerpoint/2010/main" val="400237803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EF7B-E0BB-CCE3-57FB-A4F94A16F7B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4AC70B6-2FAD-E2BB-71F9-819815C584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B4ED2ED-C875-B20D-D1BE-2246F5BD26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34D675D-F7F5-2F2D-FEB7-B83D2DC5CE0D}"/>
              </a:ext>
            </a:extLst>
          </p:cNvPr>
          <p:cNvSpPr>
            <a:spLocks noGrp="1"/>
          </p:cNvSpPr>
          <p:nvPr>
            <p:ph type="dt" sz="half" idx="10"/>
          </p:nvPr>
        </p:nvSpPr>
        <p:spPr/>
        <p:txBody>
          <a:bodyPr/>
          <a:lstStyle/>
          <a:p>
            <a:fld id="{44FA5CF0-A7F3-4D4A-B968-EFDD7CC135D4}" type="datetimeFigureOut">
              <a:rPr lang="vi-VN" smtClean="0"/>
              <a:t>01/09/2024</a:t>
            </a:fld>
            <a:endParaRPr lang="vi-VN"/>
          </a:p>
        </p:txBody>
      </p:sp>
      <p:sp>
        <p:nvSpPr>
          <p:cNvPr id="6" name="Footer Placeholder 5">
            <a:extLst>
              <a:ext uri="{FF2B5EF4-FFF2-40B4-BE49-F238E27FC236}">
                <a16:creationId xmlns:a16="http://schemas.microsoft.com/office/drawing/2014/main" id="{4BF9CBFE-A8E1-860E-B924-F3A7631289F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B087F62-DC05-861E-53B9-563284EBA5DB}"/>
              </a:ext>
            </a:extLst>
          </p:cNvPr>
          <p:cNvSpPr>
            <a:spLocks noGrp="1"/>
          </p:cNvSpPr>
          <p:nvPr>
            <p:ph type="sldNum" sz="quarter" idx="12"/>
          </p:nvPr>
        </p:nvSpPr>
        <p:spPr/>
        <p:txBody>
          <a:bodyPr/>
          <a:lstStyle/>
          <a:p>
            <a:fld id="{AB84682A-4964-4B12-AE78-6249BC4E20FE}" type="slidenum">
              <a:rPr lang="vi-VN" smtClean="0"/>
              <a:t>‹#›</a:t>
            </a:fld>
            <a:endParaRPr lang="vi-VN"/>
          </a:p>
        </p:txBody>
      </p:sp>
    </p:spTree>
    <p:extLst>
      <p:ext uri="{BB962C8B-B14F-4D97-AF65-F5344CB8AC3E}">
        <p14:creationId xmlns:p14="http://schemas.microsoft.com/office/powerpoint/2010/main" val="95898226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00F7-E5FC-870C-C7A6-47261ACD37B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CAF652B-3BCA-5F74-33B3-82D7D47893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887CCB-9300-8D16-FCE0-8E9300E915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72232AE-73E3-F680-C992-7A716E6ED3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20DD50-BE4F-D287-C04C-AC11C794C6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EFB136AE-7C7C-E6F2-89FA-7958C0247DD8}"/>
              </a:ext>
            </a:extLst>
          </p:cNvPr>
          <p:cNvSpPr>
            <a:spLocks noGrp="1"/>
          </p:cNvSpPr>
          <p:nvPr>
            <p:ph type="dt" sz="half" idx="10"/>
          </p:nvPr>
        </p:nvSpPr>
        <p:spPr/>
        <p:txBody>
          <a:bodyPr/>
          <a:lstStyle/>
          <a:p>
            <a:fld id="{44FA5CF0-A7F3-4D4A-B968-EFDD7CC135D4}" type="datetimeFigureOut">
              <a:rPr lang="vi-VN" smtClean="0"/>
              <a:t>01/09/2024</a:t>
            </a:fld>
            <a:endParaRPr lang="vi-VN"/>
          </a:p>
        </p:txBody>
      </p:sp>
      <p:sp>
        <p:nvSpPr>
          <p:cNvPr id="8" name="Footer Placeholder 7">
            <a:extLst>
              <a:ext uri="{FF2B5EF4-FFF2-40B4-BE49-F238E27FC236}">
                <a16:creationId xmlns:a16="http://schemas.microsoft.com/office/drawing/2014/main" id="{FBF97F0C-A93B-009F-54FE-C3BCC63A257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DAC2DAB9-BBDB-F0FB-B4CD-A59436DB130F}"/>
              </a:ext>
            </a:extLst>
          </p:cNvPr>
          <p:cNvSpPr>
            <a:spLocks noGrp="1"/>
          </p:cNvSpPr>
          <p:nvPr>
            <p:ph type="sldNum" sz="quarter" idx="12"/>
          </p:nvPr>
        </p:nvSpPr>
        <p:spPr/>
        <p:txBody>
          <a:bodyPr/>
          <a:lstStyle/>
          <a:p>
            <a:fld id="{AB84682A-4964-4B12-AE78-6249BC4E20FE}" type="slidenum">
              <a:rPr lang="vi-VN" smtClean="0"/>
              <a:t>‹#›</a:t>
            </a:fld>
            <a:endParaRPr lang="vi-VN"/>
          </a:p>
        </p:txBody>
      </p:sp>
    </p:spTree>
    <p:extLst>
      <p:ext uri="{BB962C8B-B14F-4D97-AF65-F5344CB8AC3E}">
        <p14:creationId xmlns:p14="http://schemas.microsoft.com/office/powerpoint/2010/main" val="97537197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505D-F4CB-E4B3-1829-8E4856BE0C8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B5AE3F7-556F-8750-C70A-3EFE710E6251}"/>
              </a:ext>
            </a:extLst>
          </p:cNvPr>
          <p:cNvSpPr>
            <a:spLocks noGrp="1"/>
          </p:cNvSpPr>
          <p:nvPr>
            <p:ph type="dt" sz="half" idx="10"/>
          </p:nvPr>
        </p:nvSpPr>
        <p:spPr/>
        <p:txBody>
          <a:bodyPr/>
          <a:lstStyle/>
          <a:p>
            <a:fld id="{44FA5CF0-A7F3-4D4A-B968-EFDD7CC135D4}" type="datetimeFigureOut">
              <a:rPr lang="vi-VN" smtClean="0"/>
              <a:t>01/09/2024</a:t>
            </a:fld>
            <a:endParaRPr lang="vi-VN"/>
          </a:p>
        </p:txBody>
      </p:sp>
      <p:sp>
        <p:nvSpPr>
          <p:cNvPr id="4" name="Footer Placeholder 3">
            <a:extLst>
              <a:ext uri="{FF2B5EF4-FFF2-40B4-BE49-F238E27FC236}">
                <a16:creationId xmlns:a16="http://schemas.microsoft.com/office/drawing/2014/main" id="{51410A76-F65C-9BF7-334C-2FC2D8358A2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D2B89E7-3616-9E27-A79A-A27086DFC7FD}"/>
              </a:ext>
            </a:extLst>
          </p:cNvPr>
          <p:cNvSpPr>
            <a:spLocks noGrp="1"/>
          </p:cNvSpPr>
          <p:nvPr>
            <p:ph type="sldNum" sz="quarter" idx="12"/>
          </p:nvPr>
        </p:nvSpPr>
        <p:spPr/>
        <p:txBody>
          <a:bodyPr/>
          <a:lstStyle/>
          <a:p>
            <a:fld id="{AB84682A-4964-4B12-AE78-6249BC4E20FE}" type="slidenum">
              <a:rPr lang="vi-VN" smtClean="0"/>
              <a:t>‹#›</a:t>
            </a:fld>
            <a:endParaRPr lang="vi-VN"/>
          </a:p>
        </p:txBody>
      </p:sp>
    </p:spTree>
    <p:extLst>
      <p:ext uri="{BB962C8B-B14F-4D97-AF65-F5344CB8AC3E}">
        <p14:creationId xmlns:p14="http://schemas.microsoft.com/office/powerpoint/2010/main" val="129256809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A5D35A-27CD-5348-E669-1A0C60F1AA60}"/>
              </a:ext>
            </a:extLst>
          </p:cNvPr>
          <p:cNvSpPr>
            <a:spLocks noGrp="1"/>
          </p:cNvSpPr>
          <p:nvPr>
            <p:ph type="dt" sz="half" idx="10"/>
          </p:nvPr>
        </p:nvSpPr>
        <p:spPr/>
        <p:txBody>
          <a:bodyPr/>
          <a:lstStyle/>
          <a:p>
            <a:fld id="{44FA5CF0-A7F3-4D4A-B968-EFDD7CC135D4}" type="datetimeFigureOut">
              <a:rPr lang="vi-VN" smtClean="0"/>
              <a:t>01/09/2024</a:t>
            </a:fld>
            <a:endParaRPr lang="vi-VN"/>
          </a:p>
        </p:txBody>
      </p:sp>
      <p:sp>
        <p:nvSpPr>
          <p:cNvPr id="3" name="Footer Placeholder 2">
            <a:extLst>
              <a:ext uri="{FF2B5EF4-FFF2-40B4-BE49-F238E27FC236}">
                <a16:creationId xmlns:a16="http://schemas.microsoft.com/office/drawing/2014/main" id="{A0375423-9B7D-C077-89D0-32BD749028C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BBB2641-A45E-E7B2-3843-A835F2E44B24}"/>
              </a:ext>
            </a:extLst>
          </p:cNvPr>
          <p:cNvSpPr>
            <a:spLocks noGrp="1"/>
          </p:cNvSpPr>
          <p:nvPr>
            <p:ph type="sldNum" sz="quarter" idx="12"/>
          </p:nvPr>
        </p:nvSpPr>
        <p:spPr/>
        <p:txBody>
          <a:bodyPr/>
          <a:lstStyle/>
          <a:p>
            <a:fld id="{AB84682A-4964-4B12-AE78-6249BC4E20FE}" type="slidenum">
              <a:rPr lang="vi-VN" smtClean="0"/>
              <a:t>‹#›</a:t>
            </a:fld>
            <a:endParaRPr lang="vi-VN"/>
          </a:p>
        </p:txBody>
      </p:sp>
    </p:spTree>
    <p:extLst>
      <p:ext uri="{BB962C8B-B14F-4D97-AF65-F5344CB8AC3E}">
        <p14:creationId xmlns:p14="http://schemas.microsoft.com/office/powerpoint/2010/main" val="50406976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F4CC-C560-0439-E09A-4E659BD4C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882FAD3-7CB5-C6D0-8803-CC8C057812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E53B9CC-6A1C-4360-4C8D-44E6405BA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8004A-5E6E-1A96-F4D2-10479CC625E7}"/>
              </a:ext>
            </a:extLst>
          </p:cNvPr>
          <p:cNvSpPr>
            <a:spLocks noGrp="1"/>
          </p:cNvSpPr>
          <p:nvPr>
            <p:ph type="dt" sz="half" idx="10"/>
          </p:nvPr>
        </p:nvSpPr>
        <p:spPr/>
        <p:txBody>
          <a:bodyPr/>
          <a:lstStyle/>
          <a:p>
            <a:fld id="{44FA5CF0-A7F3-4D4A-B968-EFDD7CC135D4}" type="datetimeFigureOut">
              <a:rPr lang="vi-VN" smtClean="0"/>
              <a:t>01/09/2024</a:t>
            </a:fld>
            <a:endParaRPr lang="vi-VN"/>
          </a:p>
        </p:txBody>
      </p:sp>
      <p:sp>
        <p:nvSpPr>
          <p:cNvPr id="6" name="Footer Placeholder 5">
            <a:extLst>
              <a:ext uri="{FF2B5EF4-FFF2-40B4-BE49-F238E27FC236}">
                <a16:creationId xmlns:a16="http://schemas.microsoft.com/office/drawing/2014/main" id="{84F4545E-4F83-0066-C4F6-BA0E735BDD8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935F698-D073-5A01-DB38-DC59F18B088F}"/>
              </a:ext>
            </a:extLst>
          </p:cNvPr>
          <p:cNvSpPr>
            <a:spLocks noGrp="1"/>
          </p:cNvSpPr>
          <p:nvPr>
            <p:ph type="sldNum" sz="quarter" idx="12"/>
          </p:nvPr>
        </p:nvSpPr>
        <p:spPr/>
        <p:txBody>
          <a:bodyPr/>
          <a:lstStyle/>
          <a:p>
            <a:fld id="{AB84682A-4964-4B12-AE78-6249BC4E20FE}" type="slidenum">
              <a:rPr lang="vi-VN" smtClean="0"/>
              <a:t>‹#›</a:t>
            </a:fld>
            <a:endParaRPr lang="vi-VN"/>
          </a:p>
        </p:txBody>
      </p:sp>
    </p:spTree>
    <p:extLst>
      <p:ext uri="{BB962C8B-B14F-4D97-AF65-F5344CB8AC3E}">
        <p14:creationId xmlns:p14="http://schemas.microsoft.com/office/powerpoint/2010/main" val="95762968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0FB5-3E33-5E80-B4CF-7C51A7FD6E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EFD8C24-33B7-E7AB-64E2-84EF14FEA0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8F99BAC-DEBB-8FD8-9D6A-D05FED941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9762AF-E685-E02C-D9A0-13E29C92CA9F}"/>
              </a:ext>
            </a:extLst>
          </p:cNvPr>
          <p:cNvSpPr>
            <a:spLocks noGrp="1"/>
          </p:cNvSpPr>
          <p:nvPr>
            <p:ph type="dt" sz="half" idx="10"/>
          </p:nvPr>
        </p:nvSpPr>
        <p:spPr/>
        <p:txBody>
          <a:bodyPr/>
          <a:lstStyle/>
          <a:p>
            <a:fld id="{44FA5CF0-A7F3-4D4A-B968-EFDD7CC135D4}" type="datetimeFigureOut">
              <a:rPr lang="vi-VN" smtClean="0"/>
              <a:t>01/09/2024</a:t>
            </a:fld>
            <a:endParaRPr lang="vi-VN"/>
          </a:p>
        </p:txBody>
      </p:sp>
      <p:sp>
        <p:nvSpPr>
          <p:cNvPr id="6" name="Footer Placeholder 5">
            <a:extLst>
              <a:ext uri="{FF2B5EF4-FFF2-40B4-BE49-F238E27FC236}">
                <a16:creationId xmlns:a16="http://schemas.microsoft.com/office/drawing/2014/main" id="{3D5ACAF3-E69D-F60D-98A3-626104A4141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B7AEEEB-AED7-0742-4330-691DA7C545B4}"/>
              </a:ext>
            </a:extLst>
          </p:cNvPr>
          <p:cNvSpPr>
            <a:spLocks noGrp="1"/>
          </p:cNvSpPr>
          <p:nvPr>
            <p:ph type="sldNum" sz="quarter" idx="12"/>
          </p:nvPr>
        </p:nvSpPr>
        <p:spPr/>
        <p:txBody>
          <a:bodyPr/>
          <a:lstStyle/>
          <a:p>
            <a:fld id="{AB84682A-4964-4B12-AE78-6249BC4E20FE}" type="slidenum">
              <a:rPr lang="vi-VN" smtClean="0"/>
              <a:t>‹#›</a:t>
            </a:fld>
            <a:endParaRPr lang="vi-VN"/>
          </a:p>
        </p:txBody>
      </p:sp>
    </p:spTree>
    <p:extLst>
      <p:ext uri="{BB962C8B-B14F-4D97-AF65-F5344CB8AC3E}">
        <p14:creationId xmlns:p14="http://schemas.microsoft.com/office/powerpoint/2010/main" val="208860023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AC0561-5BE2-B253-AD42-03FDC0C8C5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FAA394D-D2EF-642A-37B0-94135AAC98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9F67A8-19AD-A131-A860-DD3451188F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FA5CF0-A7F3-4D4A-B968-EFDD7CC135D4}" type="datetimeFigureOut">
              <a:rPr lang="vi-VN" smtClean="0"/>
              <a:t>01/09/2024</a:t>
            </a:fld>
            <a:endParaRPr lang="vi-VN"/>
          </a:p>
        </p:txBody>
      </p:sp>
      <p:sp>
        <p:nvSpPr>
          <p:cNvPr id="5" name="Footer Placeholder 4">
            <a:extLst>
              <a:ext uri="{FF2B5EF4-FFF2-40B4-BE49-F238E27FC236}">
                <a16:creationId xmlns:a16="http://schemas.microsoft.com/office/drawing/2014/main" id="{052C3BA8-AB95-857C-FBA4-FFA9CE1FF1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F9863D48-090A-1A30-D5C2-C3ACDC02C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84682A-4964-4B12-AE78-6249BC4E20FE}" type="slidenum">
              <a:rPr lang="vi-VN" smtClean="0"/>
              <a:t>‹#›</a:t>
            </a:fld>
            <a:endParaRPr lang="vi-VN"/>
          </a:p>
        </p:txBody>
      </p:sp>
    </p:spTree>
    <p:extLst>
      <p:ext uri="{BB962C8B-B14F-4D97-AF65-F5344CB8AC3E}">
        <p14:creationId xmlns:p14="http://schemas.microsoft.com/office/powerpoint/2010/main" val="3070751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0E17-D404-D0D6-F6B3-5CFE79A6422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AFB0A01-29F4-5B04-00AD-000978A037A0}"/>
              </a:ext>
            </a:extLst>
          </p:cNvPr>
          <p:cNvSpPr>
            <a:spLocks noGrp="1"/>
          </p:cNvSpPr>
          <p:nvPr>
            <p:ph type="subTitle" idx="1"/>
          </p:nvPr>
        </p:nvSpPr>
        <p:spPr/>
        <p:txBody>
          <a:bodyPr/>
          <a:lstStyle/>
          <a:p>
            <a:endParaRPr lang="en-US"/>
          </a:p>
        </p:txBody>
      </p:sp>
      <p:pic>
        <p:nvPicPr>
          <p:cNvPr id="4" name="Picture 9" descr="nen59">
            <a:extLst>
              <a:ext uri="{FF2B5EF4-FFF2-40B4-BE49-F238E27FC236}">
                <a16:creationId xmlns:a16="http://schemas.microsoft.com/office/drawing/2014/main" id="{9373DDF9-D2AE-3F6F-1E82-6E4055D767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 y="1588"/>
            <a:ext cx="12192000" cy="70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A13F6A0-3709-61EB-CE2F-D42BBAB44A62}"/>
              </a:ext>
            </a:extLst>
          </p:cNvPr>
          <p:cNvSpPr txBox="1"/>
          <p:nvPr/>
        </p:nvSpPr>
        <p:spPr>
          <a:xfrm>
            <a:off x="3007360" y="5695"/>
            <a:ext cx="6177280" cy="830997"/>
          </a:xfrm>
          <a:prstGeom prst="rect">
            <a:avLst/>
          </a:prstGeom>
          <a:noFill/>
        </p:spPr>
        <p:txBody>
          <a:bodyPr wrap="square">
            <a:spAutoFit/>
          </a:bodyPr>
          <a:lstStyle/>
          <a:p>
            <a:pPr algn="ctr" eaLnBrk="1" hangingPunct="1">
              <a:defRPr/>
            </a:pPr>
            <a:r>
              <a:rPr lang="en-US" sz="2400" b="1" kern="10" dirty="0">
                <a:ln w="19050">
                  <a:solidFill>
                    <a:srgbClr val="FF0000"/>
                  </a:solidFill>
                  <a:round/>
                  <a:headEnd/>
                  <a:tailEnd/>
                </a:ln>
                <a:solidFill>
                  <a:schemeClr val="accent1"/>
                </a:solidFill>
                <a:latin typeface="Times New Roman"/>
                <a:cs typeface="Times New Roman"/>
              </a:rPr>
              <a:t>ỦY BAN NHÂN DÂN HUYỆN AN LÃO</a:t>
            </a:r>
            <a:br>
              <a:rPr lang="en-US" sz="2400" b="1" kern="10" dirty="0">
                <a:ln w="19050">
                  <a:solidFill>
                    <a:srgbClr val="FF0000"/>
                  </a:solidFill>
                  <a:round/>
                  <a:headEnd/>
                  <a:tailEnd/>
                </a:ln>
                <a:solidFill>
                  <a:schemeClr val="accent1"/>
                </a:solidFill>
                <a:latin typeface="Times New Roman"/>
                <a:cs typeface="Times New Roman"/>
              </a:rPr>
            </a:br>
            <a:r>
              <a:rPr lang="en-US" sz="2400" b="1" kern="10" dirty="0">
                <a:ln w="19050">
                  <a:solidFill>
                    <a:srgbClr val="FF0000"/>
                  </a:solidFill>
                  <a:round/>
                  <a:headEnd/>
                  <a:tailEnd/>
                </a:ln>
                <a:solidFill>
                  <a:schemeClr val="accent1"/>
                </a:solidFill>
                <a:latin typeface="Times New Roman"/>
                <a:cs typeface="Times New Roman"/>
              </a:rPr>
              <a:t>TRƯỜNG </a:t>
            </a:r>
            <a:r>
              <a:rPr lang="en-US" sz="2400" b="1" u="sng" kern="10" dirty="0" err="1">
                <a:ln w="19050">
                  <a:solidFill>
                    <a:srgbClr val="FF0000"/>
                  </a:solidFill>
                  <a:round/>
                  <a:headEnd/>
                  <a:tailEnd/>
                </a:ln>
                <a:solidFill>
                  <a:schemeClr val="accent1"/>
                </a:solidFill>
                <a:latin typeface="Times New Roman"/>
                <a:cs typeface="Times New Roman"/>
              </a:rPr>
              <a:t>TiỂU</a:t>
            </a:r>
            <a:r>
              <a:rPr lang="en-US" sz="2400" b="1" u="sng" kern="10" dirty="0">
                <a:ln w="19050">
                  <a:solidFill>
                    <a:srgbClr val="FF0000"/>
                  </a:solidFill>
                  <a:round/>
                  <a:headEnd/>
                  <a:tailEnd/>
                </a:ln>
                <a:solidFill>
                  <a:schemeClr val="accent1"/>
                </a:solidFill>
                <a:latin typeface="Times New Roman"/>
                <a:cs typeface="Times New Roman"/>
              </a:rPr>
              <a:t> HỌC </a:t>
            </a:r>
            <a:r>
              <a:rPr lang="en-US" sz="2400" b="1" kern="10" dirty="0">
                <a:ln w="19050">
                  <a:solidFill>
                    <a:srgbClr val="FF0000"/>
                  </a:solidFill>
                  <a:round/>
                  <a:headEnd/>
                  <a:tailEnd/>
                </a:ln>
                <a:solidFill>
                  <a:schemeClr val="accent1"/>
                </a:solidFill>
                <a:latin typeface="Times New Roman"/>
                <a:cs typeface="Times New Roman"/>
              </a:rPr>
              <a:t>BÁT TRANG</a:t>
            </a:r>
          </a:p>
        </p:txBody>
      </p:sp>
      <p:sp>
        <p:nvSpPr>
          <p:cNvPr id="6" name="TextBox 5">
            <a:extLst>
              <a:ext uri="{FF2B5EF4-FFF2-40B4-BE49-F238E27FC236}">
                <a16:creationId xmlns:a16="http://schemas.microsoft.com/office/drawing/2014/main" id="{B3E2515A-7860-B80F-C577-18BE90C8A44B}"/>
              </a:ext>
            </a:extLst>
          </p:cNvPr>
          <p:cNvSpPr txBox="1"/>
          <p:nvPr/>
        </p:nvSpPr>
        <p:spPr>
          <a:xfrm>
            <a:off x="4531360" y="1772801"/>
            <a:ext cx="3017520" cy="523220"/>
          </a:xfrm>
          <a:prstGeom prst="rect">
            <a:avLst/>
          </a:prstGeom>
          <a:noFill/>
        </p:spPr>
        <p:txBody>
          <a:bodyPr wrap="square" rtlCol="0">
            <a:spAutoFit/>
          </a:bodyPr>
          <a:lstStyle/>
          <a:p>
            <a:pPr algn="ctr"/>
            <a:r>
              <a:rPr lang="vi-VN" sz="2800" b="1" dirty="0">
                <a:solidFill>
                  <a:srgbClr val="FF0000"/>
                </a:solidFill>
                <a:latin typeface="+mj-lt"/>
              </a:rPr>
              <a:t>KHOA HỌC 5</a:t>
            </a:r>
            <a:endParaRPr lang="en-US" sz="2800" b="1" dirty="0">
              <a:solidFill>
                <a:srgbClr val="FF0000"/>
              </a:solidFill>
              <a:latin typeface="+mj-lt"/>
            </a:endParaRPr>
          </a:p>
        </p:txBody>
      </p:sp>
      <p:sp>
        <p:nvSpPr>
          <p:cNvPr id="7" name="TextBox 6">
            <a:extLst>
              <a:ext uri="{FF2B5EF4-FFF2-40B4-BE49-F238E27FC236}">
                <a16:creationId xmlns:a16="http://schemas.microsoft.com/office/drawing/2014/main" id="{2F14EC0E-13EB-4BDA-7447-F802FBA4D080}"/>
              </a:ext>
            </a:extLst>
          </p:cNvPr>
          <p:cNvSpPr txBox="1"/>
          <p:nvPr/>
        </p:nvSpPr>
        <p:spPr>
          <a:xfrm>
            <a:off x="568960" y="2926080"/>
            <a:ext cx="10952480" cy="1200329"/>
          </a:xfrm>
          <a:prstGeom prst="rect">
            <a:avLst/>
          </a:prstGeom>
          <a:noFill/>
        </p:spPr>
        <p:txBody>
          <a:bodyPr wrap="square" rtlCol="0">
            <a:spAutoFit/>
          </a:bodyPr>
          <a:lstStyle/>
          <a:p>
            <a:r>
              <a:rPr lang="vi-VN" sz="3600" b="1" dirty="0">
                <a:solidFill>
                  <a:srgbClr val="C00000"/>
                </a:solidFill>
                <a:latin typeface="+mj-lt"/>
              </a:rPr>
              <a:t>          THÀNH PHẦN VÀ VAI TRÒ CỦA ĐẤT </a:t>
            </a:r>
          </a:p>
          <a:p>
            <a:r>
              <a:rPr lang="vi-VN" sz="3600" b="1" dirty="0">
                <a:solidFill>
                  <a:srgbClr val="C00000"/>
                </a:solidFill>
                <a:latin typeface="+mj-lt"/>
              </a:rPr>
              <a:t>                       ĐỐI VỚI CÂY TRỒNG</a:t>
            </a:r>
            <a:endParaRPr lang="en-US" sz="3600" b="1" dirty="0">
              <a:solidFill>
                <a:srgbClr val="C00000"/>
              </a:solidFill>
              <a:latin typeface="+mj-lt"/>
            </a:endParaRPr>
          </a:p>
        </p:txBody>
      </p:sp>
      <p:sp>
        <p:nvSpPr>
          <p:cNvPr id="8" name="TextBox 7">
            <a:extLst>
              <a:ext uri="{FF2B5EF4-FFF2-40B4-BE49-F238E27FC236}">
                <a16:creationId xmlns:a16="http://schemas.microsoft.com/office/drawing/2014/main" id="{CB7EAB49-5620-1902-44F8-53FA2809591A}"/>
              </a:ext>
            </a:extLst>
          </p:cNvPr>
          <p:cNvSpPr txBox="1"/>
          <p:nvPr/>
        </p:nvSpPr>
        <p:spPr>
          <a:xfrm>
            <a:off x="5354321" y="4837113"/>
            <a:ext cx="5242560" cy="584775"/>
          </a:xfrm>
          <a:prstGeom prst="rect">
            <a:avLst/>
          </a:prstGeom>
          <a:noFill/>
        </p:spPr>
        <p:txBody>
          <a:bodyPr wrap="square" rtlCol="0">
            <a:spAutoFit/>
          </a:bodyPr>
          <a:lstStyle/>
          <a:p>
            <a:r>
              <a:rPr lang="vi-VN" sz="3200" dirty="0">
                <a:latin typeface="+mj-lt"/>
              </a:rPr>
              <a:t>     </a:t>
            </a:r>
            <a:r>
              <a:rPr lang="vi-VN" sz="3200" b="1" dirty="0">
                <a:solidFill>
                  <a:srgbClr val="0070C0"/>
                </a:solidFill>
                <a:latin typeface="+mj-lt"/>
              </a:rPr>
              <a:t>GV: Nguyễn Thị Bình</a:t>
            </a:r>
            <a:endParaRPr lang="en-US" sz="3200" b="1" dirty="0">
              <a:solidFill>
                <a:srgbClr val="0070C0"/>
              </a:solidFill>
              <a:latin typeface="+mj-lt"/>
            </a:endParaRPr>
          </a:p>
        </p:txBody>
      </p:sp>
    </p:spTree>
    <p:custDataLst>
      <p:tags r:id="rId1"/>
    </p:custDataLst>
    <p:extLst>
      <p:ext uri="{BB962C8B-B14F-4D97-AF65-F5344CB8AC3E}">
        <p14:creationId xmlns:p14="http://schemas.microsoft.com/office/powerpoint/2010/main" val="47509105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67144E-E55A-B3E2-C1EA-E92295BEC255}"/>
              </a:ext>
            </a:extLst>
          </p:cNvPr>
          <p:cNvSpPr>
            <a:spLocks noGrp="1"/>
          </p:cNvSpPr>
          <p:nvPr>
            <p:ph type="subTitle" idx="1"/>
          </p:nvPr>
        </p:nvSpPr>
        <p:spPr/>
        <p:txBody>
          <a:bodyPr/>
          <a:lstStyle/>
          <a:p>
            <a:endParaRPr lang="vi-VN"/>
          </a:p>
        </p:txBody>
      </p:sp>
      <p:pic>
        <p:nvPicPr>
          <p:cNvPr id="7" name="Picture 6" descr="A cartoon of a garden&#10;&#10;Description automatically generated">
            <a:extLst>
              <a:ext uri="{FF2B5EF4-FFF2-40B4-BE49-F238E27FC236}">
                <a16:creationId xmlns:a16="http://schemas.microsoft.com/office/drawing/2014/main" id="{BECDCA00-3E79-8E60-8FA7-A6B3DEEFC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5B9A0F65-0C2B-782C-A499-38E405D93FED}"/>
              </a:ext>
            </a:extLst>
          </p:cNvPr>
          <p:cNvSpPr/>
          <p:nvPr/>
        </p:nvSpPr>
        <p:spPr>
          <a:xfrm>
            <a:off x="301752" y="292608"/>
            <a:ext cx="11530584" cy="6373368"/>
          </a:xfrm>
          <a:custGeom>
            <a:avLst/>
            <a:gdLst>
              <a:gd name="connsiteX0" fmla="*/ 0 w 11475720"/>
              <a:gd name="connsiteY0" fmla="*/ 687368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0 w 11475720"/>
              <a:gd name="connsiteY8" fmla="*/ 687368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155680 w 11475720"/>
              <a:gd name="connsiteY3" fmla="*/ 1016552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530584"/>
              <a:gd name="connsiteY0" fmla="*/ 833672 h 6373368"/>
              <a:gd name="connsiteX1" fmla="*/ 687368 w 11530584"/>
              <a:gd name="connsiteY1" fmla="*/ 0 h 6373368"/>
              <a:gd name="connsiteX2" fmla="*/ 10788352 w 11530584"/>
              <a:gd name="connsiteY2" fmla="*/ 0 h 6373368"/>
              <a:gd name="connsiteX3" fmla="*/ 11530584 w 11530584"/>
              <a:gd name="connsiteY3" fmla="*/ 842816 h 6373368"/>
              <a:gd name="connsiteX4" fmla="*/ 11475720 w 11530584"/>
              <a:gd name="connsiteY4" fmla="*/ 5686000 h 6373368"/>
              <a:gd name="connsiteX5" fmla="*/ 10788352 w 11530584"/>
              <a:gd name="connsiteY5" fmla="*/ 6373368 h 6373368"/>
              <a:gd name="connsiteX6" fmla="*/ 897680 w 11530584"/>
              <a:gd name="connsiteY6" fmla="*/ 6281928 h 6373368"/>
              <a:gd name="connsiteX7" fmla="*/ 0 w 11530584"/>
              <a:gd name="connsiteY7" fmla="*/ 5686000 h 6373368"/>
              <a:gd name="connsiteX8" fmla="*/ 192024 w 11530584"/>
              <a:gd name="connsiteY8" fmla="*/ 833672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584" h="6373368">
                <a:moveTo>
                  <a:pt x="192024" y="833672"/>
                </a:moveTo>
                <a:cubicBezTo>
                  <a:pt x="192024" y="454049"/>
                  <a:pt x="307745" y="0"/>
                  <a:pt x="687368" y="0"/>
                </a:cubicBezTo>
                <a:lnTo>
                  <a:pt x="10788352" y="0"/>
                </a:lnTo>
                <a:cubicBezTo>
                  <a:pt x="11167975" y="0"/>
                  <a:pt x="11530584" y="463193"/>
                  <a:pt x="11530584" y="842816"/>
                </a:cubicBezTo>
                <a:lnTo>
                  <a:pt x="11475720" y="5686000"/>
                </a:lnTo>
                <a:cubicBezTo>
                  <a:pt x="11475720" y="6065623"/>
                  <a:pt x="11167975" y="6373368"/>
                  <a:pt x="10788352" y="6373368"/>
                </a:cubicBezTo>
                <a:lnTo>
                  <a:pt x="897680" y="6281928"/>
                </a:lnTo>
                <a:cubicBezTo>
                  <a:pt x="518057" y="6281928"/>
                  <a:pt x="0" y="6065623"/>
                  <a:pt x="0" y="5686000"/>
                </a:cubicBezTo>
                <a:cubicBezTo>
                  <a:pt x="0" y="4019789"/>
                  <a:pt x="192024" y="2499883"/>
                  <a:pt x="192024" y="833672"/>
                </a:cubicBezTo>
                <a:close/>
              </a:path>
            </a:pathLst>
          </a:custGeom>
          <a:solidFill>
            <a:schemeClr val="bg1">
              <a:alpha val="92000"/>
            </a:schemeClr>
          </a:solidFill>
          <a:ln w="57150">
            <a:solidFill>
              <a:schemeClr val="accent3">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4" name="Group 13">
            <a:extLst>
              <a:ext uri="{FF2B5EF4-FFF2-40B4-BE49-F238E27FC236}">
                <a16:creationId xmlns:a16="http://schemas.microsoft.com/office/drawing/2014/main" id="{4CB466FF-7B61-65A2-980D-8D6390B43AD0}"/>
              </a:ext>
            </a:extLst>
          </p:cNvPr>
          <p:cNvGrpSpPr/>
          <p:nvPr/>
        </p:nvGrpSpPr>
        <p:grpSpPr>
          <a:xfrm>
            <a:off x="498273" y="211215"/>
            <a:ext cx="7335849" cy="1004937"/>
            <a:chOff x="498273" y="211215"/>
            <a:chExt cx="7335849" cy="1004937"/>
          </a:xfrm>
        </p:grpSpPr>
        <p:grpSp>
          <p:nvGrpSpPr>
            <p:cNvPr id="10" name="Group 9">
              <a:extLst>
                <a:ext uri="{FF2B5EF4-FFF2-40B4-BE49-F238E27FC236}">
                  <a16:creationId xmlns:a16="http://schemas.microsoft.com/office/drawing/2014/main" id="{9FF99D2E-BEB6-4B1C-7E59-9DCB11A660FB}"/>
                </a:ext>
              </a:extLst>
            </p:cNvPr>
            <p:cNvGrpSpPr/>
            <p:nvPr/>
          </p:nvGrpSpPr>
          <p:grpSpPr>
            <a:xfrm>
              <a:off x="1392936" y="466344"/>
              <a:ext cx="4703064" cy="749808"/>
              <a:chOff x="1524000" y="466344"/>
              <a:chExt cx="4703064" cy="749808"/>
            </a:xfrm>
          </p:grpSpPr>
          <p:sp>
            <p:nvSpPr>
              <p:cNvPr id="5" name="Rectangle: Rounded Corners 4">
                <a:extLst>
                  <a:ext uri="{FF2B5EF4-FFF2-40B4-BE49-F238E27FC236}">
                    <a16:creationId xmlns:a16="http://schemas.microsoft.com/office/drawing/2014/main" id="{4EE33941-EC2B-A6AD-19F9-F65CD8172342}"/>
                  </a:ext>
                </a:extLst>
              </p:cNvPr>
              <p:cNvSpPr/>
              <p:nvPr/>
            </p:nvSpPr>
            <p:spPr>
              <a:xfrm>
                <a:off x="1524000" y="466344"/>
                <a:ext cx="4703064" cy="749808"/>
              </a:xfrm>
              <a:prstGeom prst="roundRect">
                <a:avLst>
                  <a:gd name="adj" fmla="val 50000"/>
                </a:avLst>
              </a:prstGeom>
              <a:solidFill>
                <a:srgbClr val="FF99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id="{34A6D384-8A19-7055-3290-22E9FC6829F1}"/>
                  </a:ext>
                </a:extLst>
              </p:cNvPr>
              <p:cNvSpPr/>
              <p:nvPr/>
            </p:nvSpPr>
            <p:spPr>
              <a:xfrm>
                <a:off x="1697736" y="555498"/>
                <a:ext cx="4355592" cy="5715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pic>
          <p:nvPicPr>
            <p:cNvPr id="11" name="Picture 10">
              <a:extLst>
                <a:ext uri="{FF2B5EF4-FFF2-40B4-BE49-F238E27FC236}">
                  <a16:creationId xmlns:a16="http://schemas.microsoft.com/office/drawing/2014/main" id="{2753E9B6-5888-D959-E285-CB11FA411C2B}"/>
                </a:ext>
              </a:extLst>
            </p:cNvPr>
            <p:cNvPicPr>
              <a:picLocks noChangeAspect="1"/>
            </p:cNvPicPr>
            <p:nvPr/>
          </p:nvPicPr>
          <p:blipFill>
            <a:blip r:embed="rId4"/>
            <a:stretch>
              <a:fillRect/>
            </a:stretch>
          </p:blipFill>
          <p:spPr>
            <a:xfrm>
              <a:off x="498273" y="211215"/>
              <a:ext cx="1332126" cy="1004937"/>
            </a:xfrm>
            <a:prstGeom prst="rect">
              <a:avLst/>
            </a:prstGeom>
          </p:spPr>
        </p:pic>
        <p:sp>
          <p:nvSpPr>
            <p:cNvPr id="13" name="TextBox 12">
              <a:extLst>
                <a:ext uri="{FF2B5EF4-FFF2-40B4-BE49-F238E27FC236}">
                  <a16:creationId xmlns:a16="http://schemas.microsoft.com/office/drawing/2014/main" id="{80BB2055-35E2-2422-2FFA-FB8FD7A6309C}"/>
                </a:ext>
              </a:extLst>
            </p:cNvPr>
            <p:cNvSpPr txBox="1"/>
            <p:nvPr/>
          </p:nvSpPr>
          <p:spPr>
            <a:xfrm>
              <a:off x="1911096" y="624935"/>
              <a:ext cx="5923026" cy="523220"/>
            </a:xfrm>
            <a:prstGeom prst="rect">
              <a:avLst/>
            </a:prstGeom>
            <a:noFill/>
          </p:spPr>
          <p:txBody>
            <a:bodyPr wrap="square">
              <a:spAutoFit/>
            </a:bodyPr>
            <a:lstStyle/>
            <a:p>
              <a:r>
                <a:rPr lang="vi-VN" sz="2800" b="1" dirty="0">
                  <a:solidFill>
                    <a:srgbClr val="C00000"/>
                  </a:solidFill>
                  <a:latin typeface="Calibri" panose="020F0502020204030204" pitchFamily="34" charset="0"/>
                  <a:ea typeface="Calibri" panose="020F0502020204030204" pitchFamily="34" charset="0"/>
                  <a:cs typeface="Calibri" panose="020F0502020204030204" pitchFamily="34" charset="0"/>
                </a:rPr>
                <a:t>1. Thực hiện thí nghiệm</a:t>
              </a:r>
            </a:p>
          </p:txBody>
        </p:sp>
      </p:grpSp>
      <p:sp>
        <p:nvSpPr>
          <p:cNvPr id="16" name="TextBox 15">
            <a:extLst>
              <a:ext uri="{FF2B5EF4-FFF2-40B4-BE49-F238E27FC236}">
                <a16:creationId xmlns:a16="http://schemas.microsoft.com/office/drawing/2014/main" id="{4C7C2617-13ED-D268-D523-88743D601A53}"/>
              </a:ext>
            </a:extLst>
          </p:cNvPr>
          <p:cNvSpPr txBox="1"/>
          <p:nvPr/>
        </p:nvSpPr>
        <p:spPr>
          <a:xfrm>
            <a:off x="701040" y="1480482"/>
            <a:ext cx="10789920" cy="4770537"/>
          </a:xfrm>
          <a:prstGeom prst="rect">
            <a:avLst/>
          </a:prstGeom>
          <a:noFill/>
        </p:spPr>
        <p:txBody>
          <a:bodyPr wrap="square">
            <a:spAutoFit/>
          </a:bodyPr>
          <a:lstStyle/>
          <a:p>
            <a:r>
              <a:rPr lang="vi-VN"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t>Chuẩn bị: </a:t>
            </a:r>
            <a:r>
              <a:rPr lang="vi-VN" sz="3200" dirty="0">
                <a:latin typeface="Calibri" panose="020F0502020204030204" pitchFamily="34" charset="0"/>
                <a:ea typeface="Calibri" panose="020F0502020204030204" pitchFamily="34" charset="0"/>
                <a:cs typeface="Calibri" panose="020F0502020204030204" pitchFamily="34" charset="0"/>
              </a:rPr>
              <a:t>1 đĩa chứa ít đất, 1 cốc </a:t>
            </a:r>
            <a:r>
              <a:rPr lang="vi-VN" sz="3200" dirty="0" err="1">
                <a:latin typeface="Calibri" panose="020F0502020204030204" pitchFamily="34" charset="0"/>
                <a:ea typeface="Calibri" panose="020F0502020204030204" pitchFamily="34" charset="0"/>
                <a:cs typeface="Calibri" panose="020F0502020204030204" pitchFamily="34" charset="0"/>
              </a:rPr>
              <a:t>thuỷ</a:t>
            </a:r>
            <a:r>
              <a:rPr lang="vi-VN" sz="3200" dirty="0">
                <a:latin typeface="Calibri" panose="020F0502020204030204" pitchFamily="34" charset="0"/>
                <a:ea typeface="Calibri" panose="020F0502020204030204" pitchFamily="34" charset="0"/>
                <a:cs typeface="Calibri" panose="020F0502020204030204" pitchFamily="34" charset="0"/>
              </a:rPr>
              <a:t> tinh chứa nước, găng tay.</a:t>
            </a:r>
          </a:p>
          <a:p>
            <a:r>
              <a:rPr lang="vi-VN"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t>Tiến hành:</a:t>
            </a:r>
          </a:p>
          <a:p>
            <a:r>
              <a:rPr lang="vi-VN" sz="3200" dirty="0">
                <a:latin typeface="Calibri" panose="020F0502020204030204" pitchFamily="34" charset="0"/>
                <a:ea typeface="Calibri" panose="020F0502020204030204" pitchFamily="34" charset="0"/>
                <a:cs typeface="Calibri" panose="020F0502020204030204" pitchFamily="34" charset="0"/>
              </a:rPr>
              <a:t>- Dự đoán hiện tượng xảy ra ngay sau khi thả đất vào cốc nước.</a:t>
            </a:r>
          </a:p>
          <a:p>
            <a:endParaRPr lang="vi-VN" sz="3200" dirty="0">
              <a:latin typeface="Calibri" panose="020F0502020204030204" pitchFamily="34" charset="0"/>
              <a:ea typeface="Calibri" panose="020F0502020204030204" pitchFamily="34" charset="0"/>
              <a:cs typeface="Calibri" panose="020F0502020204030204" pitchFamily="34" charset="0"/>
            </a:endParaRPr>
          </a:p>
          <a:p>
            <a:r>
              <a:rPr lang="vi-VN" sz="3200" dirty="0">
                <a:latin typeface="Calibri" panose="020F0502020204030204" pitchFamily="34" charset="0"/>
                <a:ea typeface="Calibri" panose="020F0502020204030204" pitchFamily="34" charset="0"/>
                <a:cs typeface="Calibri" panose="020F0502020204030204" pitchFamily="34" charset="0"/>
              </a:rPr>
              <a:t>- Thả đất vào cốc nước, quan sát hiện tượng xảy ra và so sánh với dự đoán.</a:t>
            </a:r>
          </a:p>
          <a:p>
            <a:endParaRPr lang="vi-VN" sz="3200" dirty="0">
              <a:latin typeface="Calibri" panose="020F0502020204030204" pitchFamily="34" charset="0"/>
              <a:ea typeface="Calibri" panose="020F0502020204030204" pitchFamily="34" charset="0"/>
              <a:cs typeface="Calibri" panose="020F0502020204030204" pitchFamily="34" charset="0"/>
            </a:endParaRPr>
          </a:p>
          <a:p>
            <a:r>
              <a:rPr lang="vi-VN" sz="4000" b="1" dirty="0">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rPr>
              <a:t>Từ đó, em phát hiện được trong đất có thành phần nào?</a:t>
            </a:r>
          </a:p>
        </p:txBody>
      </p:sp>
    </p:spTree>
    <p:custDataLst>
      <p:tags r:id="rId1"/>
    </p:custDataLst>
    <p:extLst>
      <p:ext uri="{BB962C8B-B14F-4D97-AF65-F5344CB8AC3E}">
        <p14:creationId xmlns:p14="http://schemas.microsoft.com/office/powerpoint/2010/main" val="4071100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67144E-E55A-B3E2-C1EA-E92295BEC255}"/>
              </a:ext>
            </a:extLst>
          </p:cNvPr>
          <p:cNvSpPr>
            <a:spLocks noGrp="1"/>
          </p:cNvSpPr>
          <p:nvPr>
            <p:ph type="subTitle" idx="1"/>
          </p:nvPr>
        </p:nvSpPr>
        <p:spPr/>
        <p:txBody>
          <a:bodyPr/>
          <a:lstStyle/>
          <a:p>
            <a:endParaRPr lang="vi-VN"/>
          </a:p>
        </p:txBody>
      </p:sp>
      <p:pic>
        <p:nvPicPr>
          <p:cNvPr id="7" name="Picture 6" descr="A cartoon of a garden&#10;&#10;Description automatically generated">
            <a:extLst>
              <a:ext uri="{FF2B5EF4-FFF2-40B4-BE49-F238E27FC236}">
                <a16:creationId xmlns:a16="http://schemas.microsoft.com/office/drawing/2014/main" id="{BECDCA00-3E79-8E60-8FA7-A6B3DEEFC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5B9A0F65-0C2B-782C-A499-38E405D93FED}"/>
              </a:ext>
            </a:extLst>
          </p:cNvPr>
          <p:cNvSpPr/>
          <p:nvPr/>
        </p:nvSpPr>
        <p:spPr>
          <a:xfrm>
            <a:off x="301752" y="292608"/>
            <a:ext cx="11530584" cy="6373368"/>
          </a:xfrm>
          <a:custGeom>
            <a:avLst/>
            <a:gdLst>
              <a:gd name="connsiteX0" fmla="*/ 0 w 11475720"/>
              <a:gd name="connsiteY0" fmla="*/ 687368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0 w 11475720"/>
              <a:gd name="connsiteY8" fmla="*/ 687368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155680 w 11475720"/>
              <a:gd name="connsiteY3" fmla="*/ 1016552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530584"/>
              <a:gd name="connsiteY0" fmla="*/ 833672 h 6373368"/>
              <a:gd name="connsiteX1" fmla="*/ 687368 w 11530584"/>
              <a:gd name="connsiteY1" fmla="*/ 0 h 6373368"/>
              <a:gd name="connsiteX2" fmla="*/ 10788352 w 11530584"/>
              <a:gd name="connsiteY2" fmla="*/ 0 h 6373368"/>
              <a:gd name="connsiteX3" fmla="*/ 11530584 w 11530584"/>
              <a:gd name="connsiteY3" fmla="*/ 842816 h 6373368"/>
              <a:gd name="connsiteX4" fmla="*/ 11475720 w 11530584"/>
              <a:gd name="connsiteY4" fmla="*/ 5686000 h 6373368"/>
              <a:gd name="connsiteX5" fmla="*/ 10788352 w 11530584"/>
              <a:gd name="connsiteY5" fmla="*/ 6373368 h 6373368"/>
              <a:gd name="connsiteX6" fmla="*/ 897680 w 11530584"/>
              <a:gd name="connsiteY6" fmla="*/ 6281928 h 6373368"/>
              <a:gd name="connsiteX7" fmla="*/ 0 w 11530584"/>
              <a:gd name="connsiteY7" fmla="*/ 5686000 h 6373368"/>
              <a:gd name="connsiteX8" fmla="*/ 192024 w 11530584"/>
              <a:gd name="connsiteY8" fmla="*/ 833672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584" h="6373368">
                <a:moveTo>
                  <a:pt x="192024" y="833672"/>
                </a:moveTo>
                <a:cubicBezTo>
                  <a:pt x="192024" y="454049"/>
                  <a:pt x="307745" y="0"/>
                  <a:pt x="687368" y="0"/>
                </a:cubicBezTo>
                <a:lnTo>
                  <a:pt x="10788352" y="0"/>
                </a:lnTo>
                <a:cubicBezTo>
                  <a:pt x="11167975" y="0"/>
                  <a:pt x="11530584" y="463193"/>
                  <a:pt x="11530584" y="842816"/>
                </a:cubicBezTo>
                <a:lnTo>
                  <a:pt x="11475720" y="5686000"/>
                </a:lnTo>
                <a:cubicBezTo>
                  <a:pt x="11475720" y="6065623"/>
                  <a:pt x="11167975" y="6373368"/>
                  <a:pt x="10788352" y="6373368"/>
                </a:cubicBezTo>
                <a:lnTo>
                  <a:pt x="897680" y="6281928"/>
                </a:lnTo>
                <a:cubicBezTo>
                  <a:pt x="518057" y="6281928"/>
                  <a:pt x="0" y="6065623"/>
                  <a:pt x="0" y="5686000"/>
                </a:cubicBezTo>
                <a:cubicBezTo>
                  <a:pt x="0" y="4019789"/>
                  <a:pt x="192024" y="2499883"/>
                  <a:pt x="192024" y="833672"/>
                </a:cubicBezTo>
                <a:close/>
              </a:path>
            </a:pathLst>
          </a:custGeom>
          <a:solidFill>
            <a:schemeClr val="bg1">
              <a:alpha val="92000"/>
            </a:schemeClr>
          </a:solidFill>
          <a:ln w="57150">
            <a:solidFill>
              <a:schemeClr val="accent3">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4" name="Group 13">
            <a:extLst>
              <a:ext uri="{FF2B5EF4-FFF2-40B4-BE49-F238E27FC236}">
                <a16:creationId xmlns:a16="http://schemas.microsoft.com/office/drawing/2014/main" id="{4CB466FF-7B61-65A2-980D-8D6390B43AD0}"/>
              </a:ext>
            </a:extLst>
          </p:cNvPr>
          <p:cNvGrpSpPr/>
          <p:nvPr/>
        </p:nvGrpSpPr>
        <p:grpSpPr>
          <a:xfrm>
            <a:off x="498273" y="211215"/>
            <a:ext cx="7335849" cy="1004937"/>
            <a:chOff x="498273" y="211215"/>
            <a:chExt cx="7335849" cy="1004937"/>
          </a:xfrm>
        </p:grpSpPr>
        <p:grpSp>
          <p:nvGrpSpPr>
            <p:cNvPr id="10" name="Group 9">
              <a:extLst>
                <a:ext uri="{FF2B5EF4-FFF2-40B4-BE49-F238E27FC236}">
                  <a16:creationId xmlns:a16="http://schemas.microsoft.com/office/drawing/2014/main" id="{9FF99D2E-BEB6-4B1C-7E59-9DCB11A660FB}"/>
                </a:ext>
              </a:extLst>
            </p:cNvPr>
            <p:cNvGrpSpPr/>
            <p:nvPr/>
          </p:nvGrpSpPr>
          <p:grpSpPr>
            <a:xfrm>
              <a:off x="1392936" y="466344"/>
              <a:ext cx="4703064" cy="749808"/>
              <a:chOff x="1524000" y="466344"/>
              <a:chExt cx="4703064" cy="749808"/>
            </a:xfrm>
          </p:grpSpPr>
          <p:sp>
            <p:nvSpPr>
              <p:cNvPr id="5" name="Rectangle: Rounded Corners 4">
                <a:extLst>
                  <a:ext uri="{FF2B5EF4-FFF2-40B4-BE49-F238E27FC236}">
                    <a16:creationId xmlns:a16="http://schemas.microsoft.com/office/drawing/2014/main" id="{4EE33941-EC2B-A6AD-19F9-F65CD8172342}"/>
                  </a:ext>
                </a:extLst>
              </p:cNvPr>
              <p:cNvSpPr/>
              <p:nvPr/>
            </p:nvSpPr>
            <p:spPr>
              <a:xfrm>
                <a:off x="1524000" y="466344"/>
                <a:ext cx="4703064" cy="749808"/>
              </a:xfrm>
              <a:prstGeom prst="roundRect">
                <a:avLst>
                  <a:gd name="adj" fmla="val 50000"/>
                </a:avLst>
              </a:prstGeom>
              <a:solidFill>
                <a:srgbClr val="FF99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id="{34A6D384-8A19-7055-3290-22E9FC6829F1}"/>
                  </a:ext>
                </a:extLst>
              </p:cNvPr>
              <p:cNvSpPr/>
              <p:nvPr/>
            </p:nvSpPr>
            <p:spPr>
              <a:xfrm>
                <a:off x="1697736" y="555498"/>
                <a:ext cx="4355592" cy="5715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pic>
          <p:nvPicPr>
            <p:cNvPr id="11" name="Picture 10">
              <a:extLst>
                <a:ext uri="{FF2B5EF4-FFF2-40B4-BE49-F238E27FC236}">
                  <a16:creationId xmlns:a16="http://schemas.microsoft.com/office/drawing/2014/main" id="{2753E9B6-5888-D959-E285-CB11FA411C2B}"/>
                </a:ext>
              </a:extLst>
            </p:cNvPr>
            <p:cNvPicPr>
              <a:picLocks noChangeAspect="1"/>
            </p:cNvPicPr>
            <p:nvPr/>
          </p:nvPicPr>
          <p:blipFill>
            <a:blip r:embed="rId4"/>
            <a:stretch>
              <a:fillRect/>
            </a:stretch>
          </p:blipFill>
          <p:spPr>
            <a:xfrm>
              <a:off x="498273" y="211215"/>
              <a:ext cx="1332126" cy="1004937"/>
            </a:xfrm>
            <a:prstGeom prst="rect">
              <a:avLst/>
            </a:prstGeom>
          </p:spPr>
        </p:pic>
        <p:sp>
          <p:nvSpPr>
            <p:cNvPr id="13" name="TextBox 12">
              <a:extLst>
                <a:ext uri="{FF2B5EF4-FFF2-40B4-BE49-F238E27FC236}">
                  <a16:creationId xmlns:a16="http://schemas.microsoft.com/office/drawing/2014/main" id="{80BB2055-35E2-2422-2FFA-FB8FD7A6309C}"/>
                </a:ext>
              </a:extLst>
            </p:cNvPr>
            <p:cNvSpPr txBox="1"/>
            <p:nvPr/>
          </p:nvSpPr>
          <p:spPr>
            <a:xfrm>
              <a:off x="1911096" y="624935"/>
              <a:ext cx="5923026" cy="523220"/>
            </a:xfrm>
            <a:prstGeom prst="rect">
              <a:avLst/>
            </a:prstGeom>
            <a:noFill/>
          </p:spPr>
          <p:txBody>
            <a:bodyPr wrap="square">
              <a:spAutoFit/>
            </a:bodyPr>
            <a:lstStyle/>
            <a:p>
              <a:r>
                <a:rPr lang="vi-VN" sz="2800" b="1" dirty="0">
                  <a:solidFill>
                    <a:srgbClr val="C00000"/>
                  </a:solidFill>
                  <a:latin typeface="Calibri" panose="020F0502020204030204" pitchFamily="34" charset="0"/>
                  <a:ea typeface="Calibri" panose="020F0502020204030204" pitchFamily="34" charset="0"/>
                  <a:cs typeface="Calibri" panose="020F0502020204030204" pitchFamily="34" charset="0"/>
                </a:rPr>
                <a:t>1. Thực hiện thí nghiệm</a:t>
              </a:r>
            </a:p>
          </p:txBody>
        </p:sp>
      </p:grpSp>
      <p:sp>
        <p:nvSpPr>
          <p:cNvPr id="16" name="TextBox 15">
            <a:extLst>
              <a:ext uri="{FF2B5EF4-FFF2-40B4-BE49-F238E27FC236}">
                <a16:creationId xmlns:a16="http://schemas.microsoft.com/office/drawing/2014/main" id="{4C7C2617-13ED-D268-D523-88743D601A53}"/>
              </a:ext>
            </a:extLst>
          </p:cNvPr>
          <p:cNvSpPr txBox="1"/>
          <p:nvPr/>
        </p:nvSpPr>
        <p:spPr>
          <a:xfrm>
            <a:off x="701040" y="1480482"/>
            <a:ext cx="10789920" cy="584775"/>
          </a:xfrm>
          <a:prstGeom prst="rect">
            <a:avLst/>
          </a:prstGeom>
          <a:noFill/>
        </p:spPr>
        <p:txBody>
          <a:bodyPr wrap="square">
            <a:spAutoFit/>
          </a:bodyPr>
          <a:lstStyle/>
          <a:p>
            <a:r>
              <a:rPr lang="vi-VN"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t>Các bước tiến hành thí nghiệm:</a:t>
            </a:r>
            <a:endParaRPr lang="vi-VN" sz="4000" b="1" dirty="0">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27BAF846-C39E-3C4B-42E8-E51F2112F7BA}"/>
              </a:ext>
            </a:extLst>
          </p:cNvPr>
          <p:cNvSpPr/>
          <p:nvPr/>
        </p:nvSpPr>
        <p:spPr>
          <a:xfrm>
            <a:off x="701040" y="2065551"/>
            <a:ext cx="8260080" cy="768096"/>
          </a:xfrm>
          <a:prstGeom prst="roundRect">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b="1" i="1" dirty="0">
                <a:solidFill>
                  <a:schemeClr val="tx1"/>
                </a:solidFill>
                <a:latin typeface="Calibri" panose="020F0502020204030204" pitchFamily="34" charset="0"/>
                <a:ea typeface="Calibri" panose="020F0502020204030204" pitchFamily="34" charset="0"/>
                <a:cs typeface="Calibri" panose="020F0502020204030204" pitchFamily="34" charset="0"/>
              </a:rPr>
              <a:t>Bước 1: </a:t>
            </a:r>
            <a:r>
              <a:rPr lang="vi-VN" sz="2800" dirty="0">
                <a:solidFill>
                  <a:schemeClr val="tx1"/>
                </a:solidFill>
                <a:latin typeface="Calibri" panose="020F0502020204030204" pitchFamily="34" charset="0"/>
                <a:ea typeface="Calibri" panose="020F0502020204030204" pitchFamily="34" charset="0"/>
                <a:cs typeface="Calibri" panose="020F0502020204030204" pitchFamily="34" charset="0"/>
              </a:rPr>
              <a:t>Kiểm tra việc chuẩn bị đồ dùng TN.</a:t>
            </a:r>
          </a:p>
        </p:txBody>
      </p:sp>
      <p:sp>
        <p:nvSpPr>
          <p:cNvPr id="8" name="Rectangle: Rounded Corners 7">
            <a:extLst>
              <a:ext uri="{FF2B5EF4-FFF2-40B4-BE49-F238E27FC236}">
                <a16:creationId xmlns:a16="http://schemas.microsoft.com/office/drawing/2014/main" id="{69BDCC63-7CE2-8B67-C97B-B662B4ADD5EE}"/>
              </a:ext>
            </a:extLst>
          </p:cNvPr>
          <p:cNvSpPr/>
          <p:nvPr/>
        </p:nvSpPr>
        <p:spPr>
          <a:xfrm>
            <a:off x="701040" y="3060610"/>
            <a:ext cx="10890504" cy="954250"/>
          </a:xfrm>
          <a:prstGeom prst="roundRect">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b="1" i="1" dirty="0">
                <a:solidFill>
                  <a:schemeClr val="tx1"/>
                </a:solidFill>
                <a:latin typeface="Calibri" panose="020F0502020204030204" pitchFamily="34" charset="0"/>
                <a:ea typeface="Calibri" panose="020F0502020204030204" pitchFamily="34" charset="0"/>
                <a:cs typeface="Calibri" panose="020F0502020204030204" pitchFamily="34" charset="0"/>
              </a:rPr>
              <a:t>Bước 2: </a:t>
            </a:r>
            <a:r>
              <a:rPr lang="vi-VN" sz="2800" dirty="0">
                <a:solidFill>
                  <a:schemeClr val="tx1"/>
                </a:solidFill>
                <a:latin typeface="Calibri" panose="020F0502020204030204" pitchFamily="34" charset="0"/>
                <a:ea typeface="Calibri" panose="020F0502020204030204" pitchFamily="34" charset="0"/>
                <a:cs typeface="Calibri" panose="020F0502020204030204" pitchFamily="34" charset="0"/>
              </a:rPr>
              <a:t>Các nhóm thảo luận viết dự đoán hiện tượng xảy ra ngay sau khi thả đất vào cốc nước (hình 2)</a:t>
            </a:r>
          </a:p>
        </p:txBody>
      </p:sp>
      <p:sp>
        <p:nvSpPr>
          <p:cNvPr id="9" name="Rectangle: Rounded Corners 8">
            <a:extLst>
              <a:ext uri="{FF2B5EF4-FFF2-40B4-BE49-F238E27FC236}">
                <a16:creationId xmlns:a16="http://schemas.microsoft.com/office/drawing/2014/main" id="{22EF2388-89D4-2ACD-87AB-B2DC315A5BB1}"/>
              </a:ext>
            </a:extLst>
          </p:cNvPr>
          <p:cNvSpPr/>
          <p:nvPr/>
        </p:nvSpPr>
        <p:spPr>
          <a:xfrm>
            <a:off x="701040" y="4240186"/>
            <a:ext cx="10890504" cy="954250"/>
          </a:xfrm>
          <a:prstGeom prst="roundRect">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b="1" i="1" dirty="0">
                <a:solidFill>
                  <a:schemeClr val="tx1"/>
                </a:solidFill>
                <a:latin typeface="Calibri" panose="020F0502020204030204" pitchFamily="34" charset="0"/>
                <a:ea typeface="Calibri" panose="020F0502020204030204" pitchFamily="34" charset="0"/>
                <a:cs typeface="Calibri" panose="020F0502020204030204" pitchFamily="34" charset="0"/>
              </a:rPr>
              <a:t> Bước 3: </a:t>
            </a:r>
            <a:r>
              <a:rPr lang="vi-VN" sz="2800" dirty="0">
                <a:solidFill>
                  <a:schemeClr val="tx1"/>
                </a:solidFill>
                <a:latin typeface="Calibri" panose="020F0502020204030204" pitchFamily="34" charset="0"/>
                <a:ea typeface="Calibri" panose="020F0502020204030204" pitchFamily="34" charset="0"/>
                <a:cs typeface="Calibri" panose="020F0502020204030204" pitchFamily="34" charset="0"/>
              </a:rPr>
              <a:t>Các nhóm tiến hành thả đất vào cốc nước, quan sát hiện tượng xảy ra</a:t>
            </a:r>
          </a:p>
        </p:txBody>
      </p:sp>
      <p:sp>
        <p:nvSpPr>
          <p:cNvPr id="12" name="Rectangle: Rounded Corners 11">
            <a:extLst>
              <a:ext uri="{FF2B5EF4-FFF2-40B4-BE49-F238E27FC236}">
                <a16:creationId xmlns:a16="http://schemas.microsoft.com/office/drawing/2014/main" id="{0D142D93-D0B3-4D5C-0A8F-35AE9BDFDE70}"/>
              </a:ext>
            </a:extLst>
          </p:cNvPr>
          <p:cNvSpPr/>
          <p:nvPr/>
        </p:nvSpPr>
        <p:spPr>
          <a:xfrm>
            <a:off x="650748" y="5416497"/>
            <a:ext cx="10890504" cy="954250"/>
          </a:xfrm>
          <a:prstGeom prst="roundRect">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b="1" i="1" dirty="0">
                <a:solidFill>
                  <a:schemeClr val="tx1"/>
                </a:solidFill>
                <a:latin typeface="Calibri" panose="020F0502020204030204" pitchFamily="34" charset="0"/>
                <a:ea typeface="Calibri" panose="020F0502020204030204" pitchFamily="34" charset="0"/>
                <a:cs typeface="Calibri" panose="020F0502020204030204" pitchFamily="34" charset="0"/>
              </a:rPr>
              <a:t>Bước 4: </a:t>
            </a:r>
            <a:r>
              <a:rPr lang="vi-VN" sz="2800" dirty="0">
                <a:solidFill>
                  <a:schemeClr val="tx1"/>
                </a:solidFill>
                <a:latin typeface="Calibri" panose="020F0502020204030204" pitchFamily="34" charset="0"/>
                <a:ea typeface="Calibri" panose="020F0502020204030204" pitchFamily="34" charset="0"/>
                <a:cs typeface="Calibri" panose="020F0502020204030204" pitchFamily="34" charset="0"/>
              </a:rPr>
              <a:t>Kết luận và so sánh với dự đoán ban đầu.</a:t>
            </a:r>
          </a:p>
        </p:txBody>
      </p:sp>
    </p:spTree>
    <p:custDataLst>
      <p:tags r:id="rId1"/>
    </p:custDataLst>
    <p:extLst>
      <p:ext uri="{BB962C8B-B14F-4D97-AF65-F5344CB8AC3E}">
        <p14:creationId xmlns:p14="http://schemas.microsoft.com/office/powerpoint/2010/main" val="26897397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animBg="1"/>
      <p:bldP spid="8" grpId="0" animBg="1"/>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of a garden&#10;&#10;Description automatically generated">
            <a:extLst>
              <a:ext uri="{FF2B5EF4-FFF2-40B4-BE49-F238E27FC236}">
                <a16:creationId xmlns:a16="http://schemas.microsoft.com/office/drawing/2014/main" id="{BECDCA00-3E79-8E60-8FA7-A6B3DEEFC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5B9A0F65-0C2B-782C-A499-38E405D93FED}"/>
              </a:ext>
            </a:extLst>
          </p:cNvPr>
          <p:cNvSpPr/>
          <p:nvPr/>
        </p:nvSpPr>
        <p:spPr>
          <a:xfrm>
            <a:off x="612648" y="832104"/>
            <a:ext cx="10698480" cy="4151376"/>
          </a:xfrm>
          <a:custGeom>
            <a:avLst/>
            <a:gdLst>
              <a:gd name="connsiteX0" fmla="*/ 0 w 11475720"/>
              <a:gd name="connsiteY0" fmla="*/ 687368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0 w 11475720"/>
              <a:gd name="connsiteY8" fmla="*/ 687368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155680 w 11475720"/>
              <a:gd name="connsiteY3" fmla="*/ 1016552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530584"/>
              <a:gd name="connsiteY0" fmla="*/ 833672 h 6373368"/>
              <a:gd name="connsiteX1" fmla="*/ 687368 w 11530584"/>
              <a:gd name="connsiteY1" fmla="*/ 0 h 6373368"/>
              <a:gd name="connsiteX2" fmla="*/ 10788352 w 11530584"/>
              <a:gd name="connsiteY2" fmla="*/ 0 h 6373368"/>
              <a:gd name="connsiteX3" fmla="*/ 11530584 w 11530584"/>
              <a:gd name="connsiteY3" fmla="*/ 842816 h 6373368"/>
              <a:gd name="connsiteX4" fmla="*/ 11475720 w 11530584"/>
              <a:gd name="connsiteY4" fmla="*/ 5686000 h 6373368"/>
              <a:gd name="connsiteX5" fmla="*/ 10788352 w 11530584"/>
              <a:gd name="connsiteY5" fmla="*/ 6373368 h 6373368"/>
              <a:gd name="connsiteX6" fmla="*/ 897680 w 11530584"/>
              <a:gd name="connsiteY6" fmla="*/ 6281928 h 6373368"/>
              <a:gd name="connsiteX7" fmla="*/ 0 w 11530584"/>
              <a:gd name="connsiteY7" fmla="*/ 5686000 h 6373368"/>
              <a:gd name="connsiteX8" fmla="*/ 192024 w 11530584"/>
              <a:gd name="connsiteY8" fmla="*/ 833672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584" h="6373368">
                <a:moveTo>
                  <a:pt x="192024" y="833672"/>
                </a:moveTo>
                <a:cubicBezTo>
                  <a:pt x="192024" y="454049"/>
                  <a:pt x="307745" y="0"/>
                  <a:pt x="687368" y="0"/>
                </a:cubicBezTo>
                <a:lnTo>
                  <a:pt x="10788352" y="0"/>
                </a:lnTo>
                <a:cubicBezTo>
                  <a:pt x="11167975" y="0"/>
                  <a:pt x="11530584" y="463193"/>
                  <a:pt x="11530584" y="842816"/>
                </a:cubicBezTo>
                <a:lnTo>
                  <a:pt x="11475720" y="5686000"/>
                </a:lnTo>
                <a:cubicBezTo>
                  <a:pt x="11475720" y="6065623"/>
                  <a:pt x="11167975" y="6373368"/>
                  <a:pt x="10788352" y="6373368"/>
                </a:cubicBezTo>
                <a:lnTo>
                  <a:pt x="897680" y="6281928"/>
                </a:lnTo>
                <a:cubicBezTo>
                  <a:pt x="518057" y="6281928"/>
                  <a:pt x="0" y="6065623"/>
                  <a:pt x="0" y="5686000"/>
                </a:cubicBezTo>
                <a:cubicBezTo>
                  <a:pt x="0" y="4019789"/>
                  <a:pt x="192024" y="2499883"/>
                  <a:pt x="192024" y="833672"/>
                </a:cubicBezTo>
                <a:close/>
              </a:path>
            </a:pathLst>
          </a:custGeom>
          <a:solidFill>
            <a:schemeClr val="bg1">
              <a:alpha val="92000"/>
            </a:schemeClr>
          </a:solidFill>
          <a:ln w="57150">
            <a:solidFill>
              <a:schemeClr val="accent3">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reeform 9">
            <a:extLst>
              <a:ext uri="{FF2B5EF4-FFF2-40B4-BE49-F238E27FC236}">
                <a16:creationId xmlns:a16="http://schemas.microsoft.com/office/drawing/2014/main" id="{A94A86FC-9335-7A44-DC82-051E073726C1}"/>
              </a:ext>
            </a:extLst>
          </p:cNvPr>
          <p:cNvSpPr/>
          <p:nvPr/>
        </p:nvSpPr>
        <p:spPr>
          <a:xfrm>
            <a:off x="4402836" y="832104"/>
            <a:ext cx="2729672" cy="1195369"/>
          </a:xfrm>
          <a:custGeom>
            <a:avLst/>
            <a:gdLst/>
            <a:ahLst/>
            <a:cxnLst/>
            <a:rect l="l" t="t" r="r" b="b"/>
            <a:pathLst>
              <a:path w="2729672" h="1195369">
                <a:moveTo>
                  <a:pt x="0" y="0"/>
                </a:moveTo>
                <a:lnTo>
                  <a:pt x="2729672" y="0"/>
                </a:lnTo>
                <a:lnTo>
                  <a:pt x="2729672" y="1195369"/>
                </a:lnTo>
                <a:lnTo>
                  <a:pt x="0" y="11953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9B8A141B-C51C-BCF8-6A09-624FE19E62FA}"/>
              </a:ext>
            </a:extLst>
          </p:cNvPr>
          <p:cNvSpPr txBox="1"/>
          <p:nvPr/>
        </p:nvSpPr>
        <p:spPr>
          <a:xfrm>
            <a:off x="4736592" y="1207008"/>
            <a:ext cx="2202847" cy="707886"/>
          </a:xfrm>
          <a:prstGeom prst="rect">
            <a:avLst/>
          </a:prstGeom>
          <a:noFill/>
        </p:spPr>
        <p:txBody>
          <a:bodyPr wrap="none" rtlCol="0">
            <a:spAutoFit/>
          </a:bodyPr>
          <a:lstStyle/>
          <a:p>
            <a:r>
              <a:rPr lang="vi-VN" sz="4000" dirty="0">
                <a:solidFill>
                  <a:schemeClr val="bg1"/>
                </a:solidFill>
                <a:latin typeface="#9Slide03 BoosterNextFYBlack" panose="02000A03000000020004" pitchFamily="2" charset="-93"/>
              </a:rPr>
              <a:t>Kết luận</a:t>
            </a:r>
          </a:p>
        </p:txBody>
      </p:sp>
      <p:sp>
        <p:nvSpPr>
          <p:cNvPr id="21" name="TextBox 20">
            <a:extLst>
              <a:ext uri="{FF2B5EF4-FFF2-40B4-BE49-F238E27FC236}">
                <a16:creationId xmlns:a16="http://schemas.microsoft.com/office/drawing/2014/main" id="{888A5E83-FD4F-27C8-E85A-39D5506BBCEB}"/>
              </a:ext>
            </a:extLst>
          </p:cNvPr>
          <p:cNvSpPr txBox="1"/>
          <p:nvPr/>
        </p:nvSpPr>
        <p:spPr>
          <a:xfrm>
            <a:off x="1331976" y="2367171"/>
            <a:ext cx="9528048" cy="2123658"/>
          </a:xfrm>
          <a:prstGeom prst="rect">
            <a:avLst/>
          </a:prstGeom>
          <a:noFill/>
        </p:spPr>
        <p:txBody>
          <a:bodyPr wrap="square">
            <a:spAutoFit/>
          </a:bodyPr>
          <a:lstStyle/>
          <a:p>
            <a:pPr algn="ctr"/>
            <a:r>
              <a:rPr lang="vi-VN" sz="4400" i="1" dirty="0">
                <a:latin typeface="Calibri" panose="020F0502020204030204" pitchFamily="34" charset="0"/>
                <a:ea typeface="Calibri" panose="020F0502020204030204" pitchFamily="34" charset="0"/>
                <a:cs typeface="Calibri" panose="020F0502020204030204" pitchFamily="34" charset="0"/>
              </a:rPr>
              <a:t>Hiện tượng xảy ra ngay khi thả đất vào cốc nước là có bọt khí nổi lên. </a:t>
            </a:r>
          </a:p>
          <a:p>
            <a:pPr algn="ctr"/>
            <a:r>
              <a:rPr lang="vi-VN" sz="4400" b="1" i="1" dirty="0">
                <a:solidFill>
                  <a:srgbClr val="FF0000"/>
                </a:solidFill>
                <a:latin typeface="Calibri" panose="020F0502020204030204" pitchFamily="34" charset="0"/>
                <a:ea typeface="Calibri" panose="020F0502020204030204" pitchFamily="34" charset="0"/>
                <a:cs typeface="Calibri" panose="020F0502020204030204" pitchFamily="34" charset="0"/>
              </a:rPr>
              <a:t>TN chứng tỏ trong đất có không khí</a:t>
            </a:r>
          </a:p>
        </p:txBody>
      </p:sp>
    </p:spTree>
    <p:custDataLst>
      <p:tags r:id="rId1"/>
    </p:custDataLst>
    <p:extLst>
      <p:ext uri="{BB962C8B-B14F-4D97-AF65-F5344CB8AC3E}">
        <p14:creationId xmlns:p14="http://schemas.microsoft.com/office/powerpoint/2010/main" val="23492308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67144E-E55A-B3E2-C1EA-E92295BEC255}"/>
              </a:ext>
            </a:extLst>
          </p:cNvPr>
          <p:cNvSpPr>
            <a:spLocks noGrp="1"/>
          </p:cNvSpPr>
          <p:nvPr>
            <p:ph type="subTitle" idx="1"/>
          </p:nvPr>
        </p:nvSpPr>
        <p:spPr/>
        <p:txBody>
          <a:bodyPr/>
          <a:lstStyle/>
          <a:p>
            <a:endParaRPr lang="vi-VN"/>
          </a:p>
        </p:txBody>
      </p:sp>
      <p:pic>
        <p:nvPicPr>
          <p:cNvPr id="7" name="Picture 6" descr="A cartoon of a garden&#10;&#10;Description automatically generated">
            <a:extLst>
              <a:ext uri="{FF2B5EF4-FFF2-40B4-BE49-F238E27FC236}">
                <a16:creationId xmlns:a16="http://schemas.microsoft.com/office/drawing/2014/main" id="{BECDCA00-3E79-8E60-8FA7-A6B3DEEFC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5B9A0F65-0C2B-782C-A499-38E405D93FED}"/>
              </a:ext>
            </a:extLst>
          </p:cNvPr>
          <p:cNvSpPr/>
          <p:nvPr/>
        </p:nvSpPr>
        <p:spPr>
          <a:xfrm>
            <a:off x="301752" y="292608"/>
            <a:ext cx="11530584" cy="6373368"/>
          </a:xfrm>
          <a:custGeom>
            <a:avLst/>
            <a:gdLst>
              <a:gd name="connsiteX0" fmla="*/ 0 w 11475720"/>
              <a:gd name="connsiteY0" fmla="*/ 687368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0 w 11475720"/>
              <a:gd name="connsiteY8" fmla="*/ 687368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155680 w 11475720"/>
              <a:gd name="connsiteY3" fmla="*/ 1016552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530584"/>
              <a:gd name="connsiteY0" fmla="*/ 833672 h 6373368"/>
              <a:gd name="connsiteX1" fmla="*/ 687368 w 11530584"/>
              <a:gd name="connsiteY1" fmla="*/ 0 h 6373368"/>
              <a:gd name="connsiteX2" fmla="*/ 10788352 w 11530584"/>
              <a:gd name="connsiteY2" fmla="*/ 0 h 6373368"/>
              <a:gd name="connsiteX3" fmla="*/ 11530584 w 11530584"/>
              <a:gd name="connsiteY3" fmla="*/ 842816 h 6373368"/>
              <a:gd name="connsiteX4" fmla="*/ 11475720 w 11530584"/>
              <a:gd name="connsiteY4" fmla="*/ 5686000 h 6373368"/>
              <a:gd name="connsiteX5" fmla="*/ 10788352 w 11530584"/>
              <a:gd name="connsiteY5" fmla="*/ 6373368 h 6373368"/>
              <a:gd name="connsiteX6" fmla="*/ 897680 w 11530584"/>
              <a:gd name="connsiteY6" fmla="*/ 6281928 h 6373368"/>
              <a:gd name="connsiteX7" fmla="*/ 0 w 11530584"/>
              <a:gd name="connsiteY7" fmla="*/ 5686000 h 6373368"/>
              <a:gd name="connsiteX8" fmla="*/ 192024 w 11530584"/>
              <a:gd name="connsiteY8" fmla="*/ 833672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584" h="6373368">
                <a:moveTo>
                  <a:pt x="192024" y="833672"/>
                </a:moveTo>
                <a:cubicBezTo>
                  <a:pt x="192024" y="454049"/>
                  <a:pt x="307745" y="0"/>
                  <a:pt x="687368" y="0"/>
                </a:cubicBezTo>
                <a:lnTo>
                  <a:pt x="10788352" y="0"/>
                </a:lnTo>
                <a:cubicBezTo>
                  <a:pt x="11167975" y="0"/>
                  <a:pt x="11530584" y="463193"/>
                  <a:pt x="11530584" y="842816"/>
                </a:cubicBezTo>
                <a:lnTo>
                  <a:pt x="11475720" y="5686000"/>
                </a:lnTo>
                <a:cubicBezTo>
                  <a:pt x="11475720" y="6065623"/>
                  <a:pt x="11167975" y="6373368"/>
                  <a:pt x="10788352" y="6373368"/>
                </a:cubicBezTo>
                <a:lnTo>
                  <a:pt x="897680" y="6281928"/>
                </a:lnTo>
                <a:cubicBezTo>
                  <a:pt x="518057" y="6281928"/>
                  <a:pt x="0" y="6065623"/>
                  <a:pt x="0" y="5686000"/>
                </a:cubicBezTo>
                <a:cubicBezTo>
                  <a:pt x="0" y="4019789"/>
                  <a:pt x="192024" y="2499883"/>
                  <a:pt x="192024" y="833672"/>
                </a:cubicBezTo>
                <a:close/>
              </a:path>
            </a:pathLst>
          </a:custGeom>
          <a:solidFill>
            <a:schemeClr val="bg1">
              <a:alpha val="92000"/>
            </a:schemeClr>
          </a:solidFill>
          <a:ln w="57150">
            <a:solidFill>
              <a:schemeClr val="accent3">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075D2AF4-43A2-AC38-52B6-116645C7CD4E}"/>
              </a:ext>
            </a:extLst>
          </p:cNvPr>
          <p:cNvSpPr/>
          <p:nvPr/>
        </p:nvSpPr>
        <p:spPr>
          <a:xfrm>
            <a:off x="1234440" y="648159"/>
            <a:ext cx="10094976" cy="961185"/>
          </a:xfrm>
          <a:prstGeom prst="roundRect">
            <a:avLst/>
          </a:prstGeom>
          <a:solidFill>
            <a:srgbClr val="CCFFCC"/>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2. </a:t>
            </a:r>
            <a:r>
              <a:rPr lang="vi-VN" sz="3200" b="1" dirty="0">
                <a:solidFill>
                  <a:schemeClr val="tx1"/>
                </a:solidFill>
                <a:latin typeface="Calibri" panose="020F0502020204030204" pitchFamily="34" charset="0"/>
                <a:ea typeface="Calibri" panose="020F0502020204030204" pitchFamily="34" charset="0"/>
                <a:cs typeface="Calibri" panose="020F0502020204030204" pitchFamily="34" charset="0"/>
              </a:rPr>
              <a:t>Quan sát ống nghiệm trong hình 3 và nêu hiện tượng xảy ra. Từ đó, cho biết trong đất có thành phần nào.</a:t>
            </a:r>
          </a:p>
        </p:txBody>
      </p:sp>
      <p:pic>
        <p:nvPicPr>
          <p:cNvPr id="6" name="Picture 5">
            <a:extLst>
              <a:ext uri="{FF2B5EF4-FFF2-40B4-BE49-F238E27FC236}">
                <a16:creationId xmlns:a16="http://schemas.microsoft.com/office/drawing/2014/main" id="{8CF618F5-8073-AB5D-98D5-D6763F1D777B}"/>
              </a:ext>
            </a:extLst>
          </p:cNvPr>
          <p:cNvPicPr>
            <a:picLocks noChangeAspect="1"/>
          </p:cNvPicPr>
          <p:nvPr/>
        </p:nvPicPr>
        <p:blipFill>
          <a:blip r:embed="rId4"/>
          <a:stretch>
            <a:fillRect/>
          </a:stretch>
        </p:blipFill>
        <p:spPr>
          <a:xfrm rot="1148111">
            <a:off x="840551" y="383012"/>
            <a:ext cx="683119" cy="780377"/>
          </a:xfrm>
          <a:prstGeom prst="rect">
            <a:avLst/>
          </a:prstGeom>
        </p:spPr>
      </p:pic>
      <p:pic>
        <p:nvPicPr>
          <p:cNvPr id="11" name="Picture 10">
            <a:extLst>
              <a:ext uri="{FF2B5EF4-FFF2-40B4-BE49-F238E27FC236}">
                <a16:creationId xmlns:a16="http://schemas.microsoft.com/office/drawing/2014/main" id="{769B48E7-3ABF-84B7-AAE2-722D7DBBBE34}"/>
              </a:ext>
            </a:extLst>
          </p:cNvPr>
          <p:cNvPicPr>
            <a:picLocks noChangeAspect="1"/>
          </p:cNvPicPr>
          <p:nvPr/>
        </p:nvPicPr>
        <p:blipFill>
          <a:blip r:embed="rId5"/>
          <a:stretch>
            <a:fillRect/>
          </a:stretch>
        </p:blipFill>
        <p:spPr>
          <a:xfrm>
            <a:off x="644870" y="1800162"/>
            <a:ext cx="6926363" cy="4527477"/>
          </a:xfrm>
          <a:prstGeom prst="rect">
            <a:avLst/>
          </a:prstGeom>
        </p:spPr>
      </p:pic>
      <p:sp>
        <p:nvSpPr>
          <p:cNvPr id="12" name="Freeform 19">
            <a:extLst>
              <a:ext uri="{FF2B5EF4-FFF2-40B4-BE49-F238E27FC236}">
                <a16:creationId xmlns:a16="http://schemas.microsoft.com/office/drawing/2014/main" id="{90C33880-CA1C-16A8-A2DF-D4F52542E15A}"/>
              </a:ext>
            </a:extLst>
          </p:cNvPr>
          <p:cNvSpPr/>
          <p:nvPr/>
        </p:nvSpPr>
        <p:spPr>
          <a:xfrm>
            <a:off x="7554468" y="4063901"/>
            <a:ext cx="2971800" cy="3058676"/>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Speech Bubble: Rectangle with Corners Rounded 12">
            <a:extLst>
              <a:ext uri="{FF2B5EF4-FFF2-40B4-BE49-F238E27FC236}">
                <a16:creationId xmlns:a16="http://schemas.microsoft.com/office/drawing/2014/main" id="{F8BCDA95-F1A7-902C-E12D-372606C6CCA7}"/>
              </a:ext>
            </a:extLst>
          </p:cNvPr>
          <p:cNvSpPr/>
          <p:nvPr/>
        </p:nvSpPr>
        <p:spPr>
          <a:xfrm>
            <a:off x="7735823" y="1964895"/>
            <a:ext cx="3811307" cy="1906982"/>
          </a:xfrm>
          <a:prstGeom prst="wedgeRoundRectCallout">
            <a:avLst>
              <a:gd name="adj1" fmla="val -3799"/>
              <a:gd name="adj2" fmla="val 71131"/>
              <a:gd name="adj3" fmla="val 16667"/>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err="1">
                <a:solidFill>
                  <a:schemeClr val="tx1"/>
                </a:solidFill>
                <a:latin typeface="#9Slide03 BoosterNextFYBlack" panose="02000A03000000020004" pitchFamily="2" charset="-93"/>
              </a:rPr>
              <a:t>Thảo</a:t>
            </a:r>
            <a:r>
              <a:rPr lang="en-GB" sz="4000" dirty="0">
                <a:solidFill>
                  <a:schemeClr val="tx1"/>
                </a:solidFill>
                <a:latin typeface="#9Slide03 BoosterNextFYBlack" panose="02000A03000000020004" pitchFamily="2" charset="-93"/>
              </a:rPr>
              <a:t> </a:t>
            </a:r>
            <a:r>
              <a:rPr lang="en-GB" sz="4000" dirty="0" err="1">
                <a:solidFill>
                  <a:schemeClr val="tx1"/>
                </a:solidFill>
                <a:latin typeface="#9Slide03 BoosterNextFYBlack" panose="02000A03000000020004" pitchFamily="2" charset="-93"/>
              </a:rPr>
              <a:t>luận</a:t>
            </a:r>
            <a:r>
              <a:rPr lang="en-GB" sz="4000" dirty="0">
                <a:solidFill>
                  <a:schemeClr val="tx1"/>
                </a:solidFill>
                <a:latin typeface="#9Slide03 BoosterNextFYBlack" panose="02000A03000000020004" pitchFamily="2" charset="-93"/>
              </a:rPr>
              <a:t> </a:t>
            </a:r>
            <a:r>
              <a:rPr lang="en-GB" sz="4000" dirty="0" err="1">
                <a:solidFill>
                  <a:schemeClr val="tx1"/>
                </a:solidFill>
                <a:latin typeface="#9Slide03 BoosterNextFYBlack" panose="02000A03000000020004" pitchFamily="2" charset="-93"/>
              </a:rPr>
              <a:t>nhóm</a:t>
            </a:r>
            <a:r>
              <a:rPr lang="en-GB" sz="4000" dirty="0">
                <a:solidFill>
                  <a:schemeClr val="tx1"/>
                </a:solidFill>
                <a:latin typeface="#9Slide03 BoosterNextFYBlack" panose="02000A03000000020004" pitchFamily="2" charset="-93"/>
              </a:rPr>
              <a:t> </a:t>
            </a:r>
            <a:r>
              <a:rPr lang="en-GB" sz="4000" dirty="0" err="1">
                <a:solidFill>
                  <a:schemeClr val="tx1"/>
                </a:solidFill>
                <a:latin typeface="#9Slide03 BoosterNextFYBlack" panose="02000A03000000020004" pitchFamily="2" charset="-93"/>
              </a:rPr>
              <a:t>đôi</a:t>
            </a:r>
            <a:endParaRPr lang="vi-VN" sz="4000" dirty="0">
              <a:solidFill>
                <a:schemeClr val="tx1"/>
              </a:solidFill>
              <a:latin typeface="#9Slide03 BoosterNextFYBlack" panose="02000A03000000020004" pitchFamily="2" charset="-93"/>
            </a:endParaRPr>
          </a:p>
        </p:txBody>
      </p:sp>
    </p:spTree>
    <p:custDataLst>
      <p:tags r:id="rId1"/>
    </p:custDataLst>
    <p:extLst>
      <p:ext uri="{BB962C8B-B14F-4D97-AF65-F5344CB8AC3E}">
        <p14:creationId xmlns:p14="http://schemas.microsoft.com/office/powerpoint/2010/main" val="29553293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67144E-E55A-B3E2-C1EA-E92295BEC255}"/>
              </a:ext>
            </a:extLst>
          </p:cNvPr>
          <p:cNvSpPr>
            <a:spLocks noGrp="1"/>
          </p:cNvSpPr>
          <p:nvPr>
            <p:ph type="subTitle" idx="1"/>
          </p:nvPr>
        </p:nvSpPr>
        <p:spPr/>
        <p:txBody>
          <a:bodyPr/>
          <a:lstStyle/>
          <a:p>
            <a:endParaRPr lang="vi-VN"/>
          </a:p>
        </p:txBody>
      </p:sp>
      <p:pic>
        <p:nvPicPr>
          <p:cNvPr id="7" name="Picture 6" descr="A cartoon of a garden&#10;&#10;Description automatically generated">
            <a:extLst>
              <a:ext uri="{FF2B5EF4-FFF2-40B4-BE49-F238E27FC236}">
                <a16:creationId xmlns:a16="http://schemas.microsoft.com/office/drawing/2014/main" id="{BECDCA00-3E79-8E60-8FA7-A6B3DEEFC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5B9A0F65-0C2B-782C-A499-38E405D93FED}"/>
              </a:ext>
            </a:extLst>
          </p:cNvPr>
          <p:cNvSpPr/>
          <p:nvPr/>
        </p:nvSpPr>
        <p:spPr>
          <a:xfrm>
            <a:off x="301752" y="292608"/>
            <a:ext cx="11530584" cy="6373368"/>
          </a:xfrm>
          <a:custGeom>
            <a:avLst/>
            <a:gdLst>
              <a:gd name="connsiteX0" fmla="*/ 0 w 11475720"/>
              <a:gd name="connsiteY0" fmla="*/ 687368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0 w 11475720"/>
              <a:gd name="connsiteY8" fmla="*/ 687368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155680 w 11475720"/>
              <a:gd name="connsiteY3" fmla="*/ 1016552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530584"/>
              <a:gd name="connsiteY0" fmla="*/ 833672 h 6373368"/>
              <a:gd name="connsiteX1" fmla="*/ 687368 w 11530584"/>
              <a:gd name="connsiteY1" fmla="*/ 0 h 6373368"/>
              <a:gd name="connsiteX2" fmla="*/ 10788352 w 11530584"/>
              <a:gd name="connsiteY2" fmla="*/ 0 h 6373368"/>
              <a:gd name="connsiteX3" fmla="*/ 11530584 w 11530584"/>
              <a:gd name="connsiteY3" fmla="*/ 842816 h 6373368"/>
              <a:gd name="connsiteX4" fmla="*/ 11475720 w 11530584"/>
              <a:gd name="connsiteY4" fmla="*/ 5686000 h 6373368"/>
              <a:gd name="connsiteX5" fmla="*/ 10788352 w 11530584"/>
              <a:gd name="connsiteY5" fmla="*/ 6373368 h 6373368"/>
              <a:gd name="connsiteX6" fmla="*/ 897680 w 11530584"/>
              <a:gd name="connsiteY6" fmla="*/ 6281928 h 6373368"/>
              <a:gd name="connsiteX7" fmla="*/ 0 w 11530584"/>
              <a:gd name="connsiteY7" fmla="*/ 5686000 h 6373368"/>
              <a:gd name="connsiteX8" fmla="*/ 192024 w 11530584"/>
              <a:gd name="connsiteY8" fmla="*/ 833672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584" h="6373368">
                <a:moveTo>
                  <a:pt x="192024" y="833672"/>
                </a:moveTo>
                <a:cubicBezTo>
                  <a:pt x="192024" y="454049"/>
                  <a:pt x="307745" y="0"/>
                  <a:pt x="687368" y="0"/>
                </a:cubicBezTo>
                <a:lnTo>
                  <a:pt x="10788352" y="0"/>
                </a:lnTo>
                <a:cubicBezTo>
                  <a:pt x="11167975" y="0"/>
                  <a:pt x="11530584" y="463193"/>
                  <a:pt x="11530584" y="842816"/>
                </a:cubicBezTo>
                <a:lnTo>
                  <a:pt x="11475720" y="5686000"/>
                </a:lnTo>
                <a:cubicBezTo>
                  <a:pt x="11475720" y="6065623"/>
                  <a:pt x="11167975" y="6373368"/>
                  <a:pt x="10788352" y="6373368"/>
                </a:cubicBezTo>
                <a:lnTo>
                  <a:pt x="897680" y="6281928"/>
                </a:lnTo>
                <a:cubicBezTo>
                  <a:pt x="518057" y="6281928"/>
                  <a:pt x="0" y="6065623"/>
                  <a:pt x="0" y="5686000"/>
                </a:cubicBezTo>
                <a:cubicBezTo>
                  <a:pt x="0" y="4019789"/>
                  <a:pt x="192024" y="2499883"/>
                  <a:pt x="192024" y="833672"/>
                </a:cubicBezTo>
                <a:close/>
              </a:path>
            </a:pathLst>
          </a:custGeom>
          <a:solidFill>
            <a:schemeClr val="bg1">
              <a:alpha val="92000"/>
            </a:schemeClr>
          </a:solidFill>
          <a:ln w="57150">
            <a:solidFill>
              <a:schemeClr val="accent3">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075D2AF4-43A2-AC38-52B6-116645C7CD4E}"/>
              </a:ext>
            </a:extLst>
          </p:cNvPr>
          <p:cNvSpPr/>
          <p:nvPr/>
        </p:nvSpPr>
        <p:spPr>
          <a:xfrm>
            <a:off x="1234440" y="648159"/>
            <a:ext cx="10094976" cy="961185"/>
          </a:xfrm>
          <a:prstGeom prst="roundRect">
            <a:avLst/>
          </a:prstGeom>
          <a:solidFill>
            <a:srgbClr val="CCFFCC"/>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2. </a:t>
            </a:r>
            <a:r>
              <a:rPr lang="vi-VN" sz="3200" b="1" dirty="0">
                <a:solidFill>
                  <a:schemeClr val="tx1"/>
                </a:solidFill>
                <a:latin typeface="Calibri" panose="020F0502020204030204" pitchFamily="34" charset="0"/>
                <a:ea typeface="Calibri" panose="020F0502020204030204" pitchFamily="34" charset="0"/>
                <a:cs typeface="Calibri" panose="020F0502020204030204" pitchFamily="34" charset="0"/>
              </a:rPr>
              <a:t>Quan sát ống nghiệm trong hình 3 và nêu hiện tượng xảy ra. Từ đó, cho biết trong đất có thành phần nào.</a:t>
            </a:r>
          </a:p>
        </p:txBody>
      </p:sp>
      <p:pic>
        <p:nvPicPr>
          <p:cNvPr id="6" name="Picture 5">
            <a:extLst>
              <a:ext uri="{FF2B5EF4-FFF2-40B4-BE49-F238E27FC236}">
                <a16:creationId xmlns:a16="http://schemas.microsoft.com/office/drawing/2014/main" id="{8CF618F5-8073-AB5D-98D5-D6763F1D777B}"/>
              </a:ext>
            </a:extLst>
          </p:cNvPr>
          <p:cNvPicPr>
            <a:picLocks noChangeAspect="1"/>
          </p:cNvPicPr>
          <p:nvPr/>
        </p:nvPicPr>
        <p:blipFill>
          <a:blip r:embed="rId4"/>
          <a:stretch>
            <a:fillRect/>
          </a:stretch>
        </p:blipFill>
        <p:spPr>
          <a:xfrm rot="1148111">
            <a:off x="840551" y="383012"/>
            <a:ext cx="683119" cy="780377"/>
          </a:xfrm>
          <a:prstGeom prst="rect">
            <a:avLst/>
          </a:prstGeom>
        </p:spPr>
      </p:pic>
      <p:pic>
        <p:nvPicPr>
          <p:cNvPr id="11" name="Picture 10">
            <a:extLst>
              <a:ext uri="{FF2B5EF4-FFF2-40B4-BE49-F238E27FC236}">
                <a16:creationId xmlns:a16="http://schemas.microsoft.com/office/drawing/2014/main" id="{769B48E7-3ABF-84B7-AAE2-722D7DBBBE34}"/>
              </a:ext>
            </a:extLst>
          </p:cNvPr>
          <p:cNvPicPr>
            <a:picLocks noChangeAspect="1"/>
          </p:cNvPicPr>
          <p:nvPr/>
        </p:nvPicPr>
        <p:blipFill>
          <a:blip r:embed="rId5"/>
          <a:stretch>
            <a:fillRect/>
          </a:stretch>
        </p:blipFill>
        <p:spPr>
          <a:xfrm>
            <a:off x="644870" y="1864777"/>
            <a:ext cx="6926363" cy="4527477"/>
          </a:xfrm>
          <a:prstGeom prst="rect">
            <a:avLst/>
          </a:prstGeom>
        </p:spPr>
      </p:pic>
      <p:sp>
        <p:nvSpPr>
          <p:cNvPr id="12" name="Freeform 19">
            <a:extLst>
              <a:ext uri="{FF2B5EF4-FFF2-40B4-BE49-F238E27FC236}">
                <a16:creationId xmlns:a16="http://schemas.microsoft.com/office/drawing/2014/main" id="{90C33880-CA1C-16A8-A2DF-D4F52542E15A}"/>
              </a:ext>
            </a:extLst>
          </p:cNvPr>
          <p:cNvSpPr/>
          <p:nvPr/>
        </p:nvSpPr>
        <p:spPr>
          <a:xfrm>
            <a:off x="7554468" y="4063901"/>
            <a:ext cx="2971800" cy="3058676"/>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Speech Bubble: Rectangle with Corners Rounded 12">
            <a:extLst>
              <a:ext uri="{FF2B5EF4-FFF2-40B4-BE49-F238E27FC236}">
                <a16:creationId xmlns:a16="http://schemas.microsoft.com/office/drawing/2014/main" id="{F8BCDA95-F1A7-902C-E12D-372606C6CCA7}"/>
              </a:ext>
            </a:extLst>
          </p:cNvPr>
          <p:cNvSpPr/>
          <p:nvPr/>
        </p:nvSpPr>
        <p:spPr>
          <a:xfrm>
            <a:off x="7735823" y="1964895"/>
            <a:ext cx="3811307" cy="1906982"/>
          </a:xfrm>
          <a:prstGeom prst="wedgeRoundRectCallout">
            <a:avLst>
              <a:gd name="adj1" fmla="val -3799"/>
              <a:gd name="adj2" fmla="val 71131"/>
              <a:gd name="adj3" fmla="val 16667"/>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err="1">
                <a:solidFill>
                  <a:schemeClr val="tx1"/>
                </a:solidFill>
                <a:latin typeface="#9Slide03 BoosterNextFYBlack" panose="02000A03000000020004" pitchFamily="2" charset="-93"/>
              </a:rPr>
              <a:t>Trình</a:t>
            </a:r>
            <a:r>
              <a:rPr lang="en-GB" sz="4000" dirty="0">
                <a:solidFill>
                  <a:schemeClr val="tx1"/>
                </a:solidFill>
                <a:latin typeface="#9Slide03 BoosterNextFYBlack" panose="02000A03000000020004" pitchFamily="2" charset="-93"/>
              </a:rPr>
              <a:t> </a:t>
            </a:r>
            <a:r>
              <a:rPr lang="en-GB" sz="4000" dirty="0" err="1">
                <a:solidFill>
                  <a:schemeClr val="tx1"/>
                </a:solidFill>
                <a:latin typeface="#9Slide03 BoosterNextFYBlack" panose="02000A03000000020004" pitchFamily="2" charset="-93"/>
              </a:rPr>
              <a:t>bày</a:t>
            </a:r>
            <a:r>
              <a:rPr lang="en-GB" sz="4000" dirty="0">
                <a:solidFill>
                  <a:schemeClr val="tx1"/>
                </a:solidFill>
                <a:latin typeface="#9Slide03 BoosterNextFYBlack" panose="02000A03000000020004" pitchFamily="2" charset="-93"/>
              </a:rPr>
              <a:t> </a:t>
            </a:r>
            <a:r>
              <a:rPr lang="en-GB" sz="4000" dirty="0" err="1">
                <a:solidFill>
                  <a:schemeClr val="tx1"/>
                </a:solidFill>
                <a:latin typeface="#9Slide03 BoosterNextFYBlack" panose="02000A03000000020004" pitchFamily="2" charset="-93"/>
              </a:rPr>
              <a:t>trước</a:t>
            </a:r>
            <a:r>
              <a:rPr lang="en-GB" sz="4000" dirty="0">
                <a:solidFill>
                  <a:schemeClr val="tx1"/>
                </a:solidFill>
                <a:latin typeface="#9Slide03 BoosterNextFYBlack" panose="02000A03000000020004" pitchFamily="2" charset="-93"/>
              </a:rPr>
              <a:t> </a:t>
            </a:r>
            <a:r>
              <a:rPr lang="en-GB" sz="4000" dirty="0" err="1">
                <a:solidFill>
                  <a:schemeClr val="tx1"/>
                </a:solidFill>
                <a:latin typeface="#9Slide03 BoosterNextFYBlack" panose="02000A03000000020004" pitchFamily="2" charset="-93"/>
              </a:rPr>
              <a:t>lớp</a:t>
            </a:r>
            <a:endParaRPr lang="vi-VN" sz="4000" dirty="0">
              <a:solidFill>
                <a:schemeClr val="tx1"/>
              </a:solidFill>
              <a:latin typeface="#9Slide03 BoosterNextFYBlack" panose="02000A03000000020004" pitchFamily="2" charset="-93"/>
            </a:endParaRPr>
          </a:p>
        </p:txBody>
      </p:sp>
    </p:spTree>
    <p:custDataLst>
      <p:tags r:id="rId1"/>
    </p:custDataLst>
    <p:extLst>
      <p:ext uri="{BB962C8B-B14F-4D97-AF65-F5344CB8AC3E}">
        <p14:creationId xmlns:p14="http://schemas.microsoft.com/office/powerpoint/2010/main" val="3341016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of a garden&#10;&#10;Description automatically generated">
            <a:extLst>
              <a:ext uri="{FF2B5EF4-FFF2-40B4-BE49-F238E27FC236}">
                <a16:creationId xmlns:a16="http://schemas.microsoft.com/office/drawing/2014/main" id="{BECDCA00-3E79-8E60-8FA7-A6B3DEEFC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5B9A0F65-0C2B-782C-A499-38E405D93FED}"/>
              </a:ext>
            </a:extLst>
          </p:cNvPr>
          <p:cNvSpPr/>
          <p:nvPr/>
        </p:nvSpPr>
        <p:spPr>
          <a:xfrm>
            <a:off x="301752" y="292608"/>
            <a:ext cx="11530584" cy="6373368"/>
          </a:xfrm>
          <a:custGeom>
            <a:avLst/>
            <a:gdLst>
              <a:gd name="connsiteX0" fmla="*/ 0 w 11475720"/>
              <a:gd name="connsiteY0" fmla="*/ 687368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0 w 11475720"/>
              <a:gd name="connsiteY8" fmla="*/ 687368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155680 w 11475720"/>
              <a:gd name="connsiteY3" fmla="*/ 1016552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530584"/>
              <a:gd name="connsiteY0" fmla="*/ 833672 h 6373368"/>
              <a:gd name="connsiteX1" fmla="*/ 687368 w 11530584"/>
              <a:gd name="connsiteY1" fmla="*/ 0 h 6373368"/>
              <a:gd name="connsiteX2" fmla="*/ 10788352 w 11530584"/>
              <a:gd name="connsiteY2" fmla="*/ 0 h 6373368"/>
              <a:gd name="connsiteX3" fmla="*/ 11530584 w 11530584"/>
              <a:gd name="connsiteY3" fmla="*/ 842816 h 6373368"/>
              <a:gd name="connsiteX4" fmla="*/ 11475720 w 11530584"/>
              <a:gd name="connsiteY4" fmla="*/ 5686000 h 6373368"/>
              <a:gd name="connsiteX5" fmla="*/ 10788352 w 11530584"/>
              <a:gd name="connsiteY5" fmla="*/ 6373368 h 6373368"/>
              <a:gd name="connsiteX6" fmla="*/ 897680 w 11530584"/>
              <a:gd name="connsiteY6" fmla="*/ 6281928 h 6373368"/>
              <a:gd name="connsiteX7" fmla="*/ 0 w 11530584"/>
              <a:gd name="connsiteY7" fmla="*/ 5686000 h 6373368"/>
              <a:gd name="connsiteX8" fmla="*/ 192024 w 11530584"/>
              <a:gd name="connsiteY8" fmla="*/ 833672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584" h="6373368">
                <a:moveTo>
                  <a:pt x="192024" y="833672"/>
                </a:moveTo>
                <a:cubicBezTo>
                  <a:pt x="192024" y="454049"/>
                  <a:pt x="307745" y="0"/>
                  <a:pt x="687368" y="0"/>
                </a:cubicBezTo>
                <a:lnTo>
                  <a:pt x="10788352" y="0"/>
                </a:lnTo>
                <a:cubicBezTo>
                  <a:pt x="11167975" y="0"/>
                  <a:pt x="11530584" y="463193"/>
                  <a:pt x="11530584" y="842816"/>
                </a:cubicBezTo>
                <a:lnTo>
                  <a:pt x="11475720" y="5686000"/>
                </a:lnTo>
                <a:cubicBezTo>
                  <a:pt x="11475720" y="6065623"/>
                  <a:pt x="11167975" y="6373368"/>
                  <a:pt x="10788352" y="6373368"/>
                </a:cubicBezTo>
                <a:lnTo>
                  <a:pt x="897680" y="6281928"/>
                </a:lnTo>
                <a:cubicBezTo>
                  <a:pt x="518057" y="6281928"/>
                  <a:pt x="0" y="6065623"/>
                  <a:pt x="0" y="5686000"/>
                </a:cubicBezTo>
                <a:cubicBezTo>
                  <a:pt x="0" y="4019789"/>
                  <a:pt x="192024" y="2499883"/>
                  <a:pt x="192024" y="833672"/>
                </a:cubicBezTo>
                <a:close/>
              </a:path>
            </a:pathLst>
          </a:custGeom>
          <a:solidFill>
            <a:schemeClr val="bg1">
              <a:alpha val="92000"/>
            </a:schemeClr>
          </a:solidFill>
          <a:ln w="57150">
            <a:solidFill>
              <a:schemeClr val="accent3">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075D2AF4-43A2-AC38-52B6-116645C7CD4E}"/>
              </a:ext>
            </a:extLst>
          </p:cNvPr>
          <p:cNvSpPr/>
          <p:nvPr/>
        </p:nvSpPr>
        <p:spPr>
          <a:xfrm>
            <a:off x="1234440" y="648159"/>
            <a:ext cx="10094976" cy="961185"/>
          </a:xfrm>
          <a:prstGeom prst="roundRect">
            <a:avLst/>
          </a:prstGeom>
          <a:solidFill>
            <a:srgbClr val="CCFFCC"/>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2. </a:t>
            </a:r>
            <a:r>
              <a:rPr lang="vi-VN" sz="3200" b="1" dirty="0">
                <a:solidFill>
                  <a:schemeClr val="tx1"/>
                </a:solidFill>
                <a:latin typeface="Calibri" panose="020F0502020204030204" pitchFamily="34" charset="0"/>
                <a:ea typeface="Calibri" panose="020F0502020204030204" pitchFamily="34" charset="0"/>
                <a:cs typeface="Calibri" panose="020F0502020204030204" pitchFamily="34" charset="0"/>
              </a:rPr>
              <a:t>Quan sát ống nghiệm trong hình 3 và nêu hiện tượng xảy ra. Từ đó, cho biết trong đất có thành phần nào.</a:t>
            </a:r>
          </a:p>
        </p:txBody>
      </p:sp>
      <p:pic>
        <p:nvPicPr>
          <p:cNvPr id="6" name="Picture 5">
            <a:extLst>
              <a:ext uri="{FF2B5EF4-FFF2-40B4-BE49-F238E27FC236}">
                <a16:creationId xmlns:a16="http://schemas.microsoft.com/office/drawing/2014/main" id="{8CF618F5-8073-AB5D-98D5-D6763F1D777B}"/>
              </a:ext>
            </a:extLst>
          </p:cNvPr>
          <p:cNvPicPr>
            <a:picLocks noChangeAspect="1"/>
          </p:cNvPicPr>
          <p:nvPr/>
        </p:nvPicPr>
        <p:blipFill>
          <a:blip r:embed="rId4"/>
          <a:stretch>
            <a:fillRect/>
          </a:stretch>
        </p:blipFill>
        <p:spPr>
          <a:xfrm rot="1148111">
            <a:off x="840551" y="383012"/>
            <a:ext cx="683119" cy="780377"/>
          </a:xfrm>
          <a:prstGeom prst="rect">
            <a:avLst/>
          </a:prstGeom>
        </p:spPr>
      </p:pic>
      <p:sp>
        <p:nvSpPr>
          <p:cNvPr id="10" name="TextBox 9">
            <a:extLst>
              <a:ext uri="{FF2B5EF4-FFF2-40B4-BE49-F238E27FC236}">
                <a16:creationId xmlns:a16="http://schemas.microsoft.com/office/drawing/2014/main" id="{E11C8D02-976B-E021-6A6F-69ADB3DE902D}"/>
              </a:ext>
            </a:extLst>
          </p:cNvPr>
          <p:cNvSpPr txBox="1"/>
          <p:nvPr/>
        </p:nvSpPr>
        <p:spPr>
          <a:xfrm>
            <a:off x="896112" y="2048257"/>
            <a:ext cx="10607040" cy="2766911"/>
          </a:xfrm>
          <a:prstGeom prst="rect">
            <a:avLst/>
          </a:prstGeom>
          <a:noFill/>
        </p:spPr>
        <p:txBody>
          <a:bodyPr wrap="square">
            <a:spAutoFit/>
          </a:bodyPr>
          <a:lstStyle/>
          <a:p>
            <a:pPr algn="ctr">
              <a:lnSpc>
                <a:spcPct val="150000"/>
              </a:lnSpc>
            </a:pPr>
            <a:r>
              <a:rPr lang="vi-VN" sz="4000" dirty="0">
                <a:latin typeface="Calibri" panose="020F0502020204030204" pitchFamily="34" charset="0"/>
                <a:ea typeface="Calibri" panose="020F0502020204030204" pitchFamily="34" charset="0"/>
                <a:cs typeface="Calibri" panose="020F0502020204030204" pitchFamily="34" charset="0"/>
              </a:rPr>
              <a:t>Sau khi đun ống nghiệm chứa đất thấy xuất hiện những giọt nước nhỏ bám vào thành ống nghiệm. </a:t>
            </a:r>
            <a:r>
              <a:rPr lang="vi-VN" sz="4000" b="1" i="1" dirty="0">
                <a:solidFill>
                  <a:srgbClr val="C00000"/>
                </a:solidFill>
                <a:latin typeface="Calibri" panose="020F0502020204030204" pitchFamily="34" charset="0"/>
                <a:ea typeface="Calibri" panose="020F0502020204030204" pitchFamily="34" charset="0"/>
                <a:cs typeface="Calibri" panose="020F0502020204030204" pitchFamily="34" charset="0"/>
              </a:rPr>
              <a:t>TN chứng tỏ trong đất có nước.</a:t>
            </a:r>
          </a:p>
        </p:txBody>
      </p:sp>
    </p:spTree>
    <p:custDataLst>
      <p:tags r:id="rId1"/>
    </p:custDataLst>
    <p:extLst>
      <p:ext uri="{BB962C8B-B14F-4D97-AF65-F5344CB8AC3E}">
        <p14:creationId xmlns:p14="http://schemas.microsoft.com/office/powerpoint/2010/main" val="33877508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of a garden&#10;&#10;Description automatically generated">
            <a:extLst>
              <a:ext uri="{FF2B5EF4-FFF2-40B4-BE49-F238E27FC236}">
                <a16:creationId xmlns:a16="http://schemas.microsoft.com/office/drawing/2014/main" id="{BECDCA00-3E79-8E60-8FA7-A6B3DEEFC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5B9A0F65-0C2B-782C-A499-38E405D93FED}"/>
              </a:ext>
            </a:extLst>
          </p:cNvPr>
          <p:cNvSpPr/>
          <p:nvPr/>
        </p:nvSpPr>
        <p:spPr>
          <a:xfrm>
            <a:off x="301752" y="292608"/>
            <a:ext cx="11530584" cy="6373368"/>
          </a:xfrm>
          <a:custGeom>
            <a:avLst/>
            <a:gdLst>
              <a:gd name="connsiteX0" fmla="*/ 0 w 11475720"/>
              <a:gd name="connsiteY0" fmla="*/ 687368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0 w 11475720"/>
              <a:gd name="connsiteY8" fmla="*/ 687368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155680 w 11475720"/>
              <a:gd name="connsiteY3" fmla="*/ 1016552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530584"/>
              <a:gd name="connsiteY0" fmla="*/ 833672 h 6373368"/>
              <a:gd name="connsiteX1" fmla="*/ 687368 w 11530584"/>
              <a:gd name="connsiteY1" fmla="*/ 0 h 6373368"/>
              <a:gd name="connsiteX2" fmla="*/ 10788352 w 11530584"/>
              <a:gd name="connsiteY2" fmla="*/ 0 h 6373368"/>
              <a:gd name="connsiteX3" fmla="*/ 11530584 w 11530584"/>
              <a:gd name="connsiteY3" fmla="*/ 842816 h 6373368"/>
              <a:gd name="connsiteX4" fmla="*/ 11475720 w 11530584"/>
              <a:gd name="connsiteY4" fmla="*/ 5686000 h 6373368"/>
              <a:gd name="connsiteX5" fmla="*/ 10788352 w 11530584"/>
              <a:gd name="connsiteY5" fmla="*/ 6373368 h 6373368"/>
              <a:gd name="connsiteX6" fmla="*/ 897680 w 11530584"/>
              <a:gd name="connsiteY6" fmla="*/ 6281928 h 6373368"/>
              <a:gd name="connsiteX7" fmla="*/ 0 w 11530584"/>
              <a:gd name="connsiteY7" fmla="*/ 5686000 h 6373368"/>
              <a:gd name="connsiteX8" fmla="*/ 192024 w 11530584"/>
              <a:gd name="connsiteY8" fmla="*/ 833672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584" h="6373368">
                <a:moveTo>
                  <a:pt x="192024" y="833672"/>
                </a:moveTo>
                <a:cubicBezTo>
                  <a:pt x="192024" y="454049"/>
                  <a:pt x="307745" y="0"/>
                  <a:pt x="687368" y="0"/>
                </a:cubicBezTo>
                <a:lnTo>
                  <a:pt x="10788352" y="0"/>
                </a:lnTo>
                <a:cubicBezTo>
                  <a:pt x="11167975" y="0"/>
                  <a:pt x="11530584" y="463193"/>
                  <a:pt x="11530584" y="842816"/>
                </a:cubicBezTo>
                <a:lnTo>
                  <a:pt x="11475720" y="5686000"/>
                </a:lnTo>
                <a:cubicBezTo>
                  <a:pt x="11475720" y="6065623"/>
                  <a:pt x="11167975" y="6373368"/>
                  <a:pt x="10788352" y="6373368"/>
                </a:cubicBezTo>
                <a:lnTo>
                  <a:pt x="897680" y="6281928"/>
                </a:lnTo>
                <a:cubicBezTo>
                  <a:pt x="518057" y="6281928"/>
                  <a:pt x="0" y="6065623"/>
                  <a:pt x="0" y="5686000"/>
                </a:cubicBezTo>
                <a:cubicBezTo>
                  <a:pt x="0" y="4019789"/>
                  <a:pt x="192024" y="2499883"/>
                  <a:pt x="192024" y="833672"/>
                </a:cubicBezTo>
                <a:close/>
              </a:path>
            </a:pathLst>
          </a:custGeom>
          <a:solidFill>
            <a:schemeClr val="bg1">
              <a:alpha val="92000"/>
            </a:schemeClr>
          </a:solidFill>
          <a:ln w="57150">
            <a:solidFill>
              <a:schemeClr val="accent3">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Rectangle: Folded Corner 2">
            <a:extLst>
              <a:ext uri="{FF2B5EF4-FFF2-40B4-BE49-F238E27FC236}">
                <a16:creationId xmlns:a16="http://schemas.microsoft.com/office/drawing/2014/main" id="{42B4D234-A890-3D9F-B442-FE00E63C866C}"/>
              </a:ext>
            </a:extLst>
          </p:cNvPr>
          <p:cNvSpPr/>
          <p:nvPr/>
        </p:nvSpPr>
        <p:spPr>
          <a:xfrm>
            <a:off x="941832" y="1444752"/>
            <a:ext cx="3300984" cy="3968496"/>
          </a:xfrm>
          <a:prstGeom prst="foldedCorner">
            <a:avLst/>
          </a:prstGeom>
          <a:solidFill>
            <a:srgbClr val="FFFF66"/>
          </a:solidFill>
          <a:ln w="571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3. </a:t>
            </a:r>
            <a:r>
              <a:rPr lang="vi-VN" sz="3600" b="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4, kể tên các thành phần của đất và cho biết thành phần nào nhiều nhất.</a:t>
            </a:r>
          </a:p>
        </p:txBody>
      </p:sp>
      <p:pic>
        <p:nvPicPr>
          <p:cNvPr id="8" name="Picture 7">
            <a:extLst>
              <a:ext uri="{FF2B5EF4-FFF2-40B4-BE49-F238E27FC236}">
                <a16:creationId xmlns:a16="http://schemas.microsoft.com/office/drawing/2014/main" id="{F1B84EA9-0C3F-B238-6E0E-0788A4AE7ED4}"/>
              </a:ext>
            </a:extLst>
          </p:cNvPr>
          <p:cNvPicPr>
            <a:picLocks noChangeAspect="1"/>
          </p:cNvPicPr>
          <p:nvPr/>
        </p:nvPicPr>
        <p:blipFill>
          <a:blip r:embed="rId4"/>
          <a:stretch>
            <a:fillRect/>
          </a:stretch>
        </p:blipFill>
        <p:spPr>
          <a:xfrm>
            <a:off x="4600898" y="999086"/>
            <a:ext cx="6873358" cy="4545580"/>
          </a:xfrm>
          <a:prstGeom prst="rect">
            <a:avLst/>
          </a:prstGeom>
        </p:spPr>
      </p:pic>
    </p:spTree>
    <p:custDataLst>
      <p:tags r:id="rId1"/>
    </p:custDataLst>
    <p:extLst>
      <p:ext uri="{BB962C8B-B14F-4D97-AF65-F5344CB8AC3E}">
        <p14:creationId xmlns:p14="http://schemas.microsoft.com/office/powerpoint/2010/main" val="9973422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of a garden&#10;&#10;Description automatically generated">
            <a:extLst>
              <a:ext uri="{FF2B5EF4-FFF2-40B4-BE49-F238E27FC236}">
                <a16:creationId xmlns:a16="http://schemas.microsoft.com/office/drawing/2014/main" id="{BECDCA00-3E79-8E60-8FA7-A6B3DEEFC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5B9A0F65-0C2B-782C-A499-38E405D93FED}"/>
              </a:ext>
            </a:extLst>
          </p:cNvPr>
          <p:cNvSpPr/>
          <p:nvPr/>
        </p:nvSpPr>
        <p:spPr>
          <a:xfrm>
            <a:off x="301752" y="292608"/>
            <a:ext cx="11530584" cy="6373368"/>
          </a:xfrm>
          <a:custGeom>
            <a:avLst/>
            <a:gdLst>
              <a:gd name="connsiteX0" fmla="*/ 0 w 11475720"/>
              <a:gd name="connsiteY0" fmla="*/ 687368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0 w 11475720"/>
              <a:gd name="connsiteY8" fmla="*/ 687368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155680 w 11475720"/>
              <a:gd name="connsiteY3" fmla="*/ 1016552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530584"/>
              <a:gd name="connsiteY0" fmla="*/ 833672 h 6373368"/>
              <a:gd name="connsiteX1" fmla="*/ 687368 w 11530584"/>
              <a:gd name="connsiteY1" fmla="*/ 0 h 6373368"/>
              <a:gd name="connsiteX2" fmla="*/ 10788352 w 11530584"/>
              <a:gd name="connsiteY2" fmla="*/ 0 h 6373368"/>
              <a:gd name="connsiteX3" fmla="*/ 11530584 w 11530584"/>
              <a:gd name="connsiteY3" fmla="*/ 842816 h 6373368"/>
              <a:gd name="connsiteX4" fmla="*/ 11475720 w 11530584"/>
              <a:gd name="connsiteY4" fmla="*/ 5686000 h 6373368"/>
              <a:gd name="connsiteX5" fmla="*/ 10788352 w 11530584"/>
              <a:gd name="connsiteY5" fmla="*/ 6373368 h 6373368"/>
              <a:gd name="connsiteX6" fmla="*/ 897680 w 11530584"/>
              <a:gd name="connsiteY6" fmla="*/ 6281928 h 6373368"/>
              <a:gd name="connsiteX7" fmla="*/ 0 w 11530584"/>
              <a:gd name="connsiteY7" fmla="*/ 5686000 h 6373368"/>
              <a:gd name="connsiteX8" fmla="*/ 192024 w 11530584"/>
              <a:gd name="connsiteY8" fmla="*/ 833672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584" h="6373368">
                <a:moveTo>
                  <a:pt x="192024" y="833672"/>
                </a:moveTo>
                <a:cubicBezTo>
                  <a:pt x="192024" y="454049"/>
                  <a:pt x="307745" y="0"/>
                  <a:pt x="687368" y="0"/>
                </a:cubicBezTo>
                <a:lnTo>
                  <a:pt x="10788352" y="0"/>
                </a:lnTo>
                <a:cubicBezTo>
                  <a:pt x="11167975" y="0"/>
                  <a:pt x="11530584" y="463193"/>
                  <a:pt x="11530584" y="842816"/>
                </a:cubicBezTo>
                <a:lnTo>
                  <a:pt x="11475720" y="5686000"/>
                </a:lnTo>
                <a:cubicBezTo>
                  <a:pt x="11475720" y="6065623"/>
                  <a:pt x="11167975" y="6373368"/>
                  <a:pt x="10788352" y="6373368"/>
                </a:cubicBezTo>
                <a:lnTo>
                  <a:pt x="897680" y="6281928"/>
                </a:lnTo>
                <a:cubicBezTo>
                  <a:pt x="518057" y="6281928"/>
                  <a:pt x="0" y="6065623"/>
                  <a:pt x="0" y="5686000"/>
                </a:cubicBezTo>
                <a:cubicBezTo>
                  <a:pt x="0" y="4019789"/>
                  <a:pt x="192024" y="2499883"/>
                  <a:pt x="192024" y="833672"/>
                </a:cubicBezTo>
                <a:close/>
              </a:path>
            </a:pathLst>
          </a:custGeom>
          <a:solidFill>
            <a:schemeClr val="bg1">
              <a:alpha val="92000"/>
            </a:schemeClr>
          </a:solidFill>
          <a:ln w="57150">
            <a:solidFill>
              <a:schemeClr val="accent3">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Rectangle: Folded Corner 2">
            <a:extLst>
              <a:ext uri="{FF2B5EF4-FFF2-40B4-BE49-F238E27FC236}">
                <a16:creationId xmlns:a16="http://schemas.microsoft.com/office/drawing/2014/main" id="{42B4D234-A890-3D9F-B442-FE00E63C866C}"/>
              </a:ext>
            </a:extLst>
          </p:cNvPr>
          <p:cNvSpPr/>
          <p:nvPr/>
        </p:nvSpPr>
        <p:spPr>
          <a:xfrm>
            <a:off x="941832" y="1444752"/>
            <a:ext cx="3300984" cy="3968496"/>
          </a:xfrm>
          <a:prstGeom prst="foldedCorner">
            <a:avLst/>
          </a:prstGeom>
          <a:solidFill>
            <a:srgbClr val="FFFF66"/>
          </a:solidFill>
          <a:ln w="571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3. </a:t>
            </a:r>
            <a:r>
              <a:rPr lang="vi-VN" sz="3600" b="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4, kể tên các thành phần của đất và cho biết thành phần nào nhiều nhất.</a:t>
            </a:r>
          </a:p>
        </p:txBody>
      </p:sp>
      <p:sp>
        <p:nvSpPr>
          <p:cNvPr id="9" name="TextBox 8">
            <a:extLst>
              <a:ext uri="{FF2B5EF4-FFF2-40B4-BE49-F238E27FC236}">
                <a16:creationId xmlns:a16="http://schemas.microsoft.com/office/drawing/2014/main" id="{717E2A9D-6D5B-7CEB-7487-B1CB762AC697}"/>
              </a:ext>
            </a:extLst>
          </p:cNvPr>
          <p:cNvSpPr txBox="1"/>
          <p:nvPr/>
        </p:nvSpPr>
        <p:spPr>
          <a:xfrm>
            <a:off x="4882896" y="799677"/>
            <a:ext cx="6556248" cy="4613571"/>
          </a:xfrm>
          <a:prstGeom prst="rect">
            <a:avLst/>
          </a:prstGeom>
          <a:noFill/>
        </p:spPr>
        <p:txBody>
          <a:bodyPr wrap="square">
            <a:spAutoFit/>
          </a:bodyPr>
          <a:lstStyle/>
          <a:p>
            <a:pPr>
              <a:lnSpc>
                <a:spcPct val="150000"/>
              </a:lnSpc>
            </a:pPr>
            <a:r>
              <a:rPr lang="vi-VN" sz="4000" dirty="0">
                <a:latin typeface="Calibri" panose="020F0502020204030204" pitchFamily="34" charset="0"/>
                <a:ea typeface="Calibri" panose="020F0502020204030204" pitchFamily="34" charset="0"/>
                <a:cs typeface="Calibri" panose="020F0502020204030204" pitchFamily="34" charset="0"/>
              </a:rPr>
              <a:t>Ngoài không khí và nước, trong đất còn có chất khoáng, mùn và một số thành phần khác. </a:t>
            </a:r>
            <a:r>
              <a:rPr lang="vi-VN" sz="4000" b="1" i="1" dirty="0">
                <a:latin typeface="Calibri" panose="020F0502020204030204" pitchFamily="34" charset="0"/>
                <a:ea typeface="Calibri" panose="020F0502020204030204" pitchFamily="34" charset="0"/>
                <a:cs typeface="Calibri" panose="020F0502020204030204" pitchFamily="34" charset="0"/>
              </a:rPr>
              <a:t>Chất khoáng chiếm tỉ lệ nhiều nhất trong đất</a:t>
            </a:r>
          </a:p>
        </p:txBody>
      </p:sp>
    </p:spTree>
    <p:custDataLst>
      <p:tags r:id="rId1"/>
    </p:custDataLst>
    <p:extLst>
      <p:ext uri="{BB962C8B-B14F-4D97-AF65-F5344CB8AC3E}">
        <p14:creationId xmlns:p14="http://schemas.microsoft.com/office/powerpoint/2010/main" val="42583125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67144E-E55A-B3E2-C1EA-E92295BEC255}"/>
              </a:ext>
            </a:extLst>
          </p:cNvPr>
          <p:cNvSpPr>
            <a:spLocks noGrp="1"/>
          </p:cNvSpPr>
          <p:nvPr>
            <p:ph type="subTitle" idx="1"/>
          </p:nvPr>
        </p:nvSpPr>
        <p:spPr/>
        <p:txBody>
          <a:bodyPr/>
          <a:lstStyle/>
          <a:p>
            <a:endParaRPr lang="vi-VN"/>
          </a:p>
        </p:txBody>
      </p:sp>
      <p:pic>
        <p:nvPicPr>
          <p:cNvPr id="7" name="Picture 6" descr="A cartoon of a garden&#10;&#10;Description automatically generated">
            <a:extLst>
              <a:ext uri="{FF2B5EF4-FFF2-40B4-BE49-F238E27FC236}">
                <a16:creationId xmlns:a16="http://schemas.microsoft.com/office/drawing/2014/main" id="{BECDCA00-3E79-8E60-8FA7-A6B3DEEFC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9">
            <a:extLst>
              <a:ext uri="{FF2B5EF4-FFF2-40B4-BE49-F238E27FC236}">
                <a16:creationId xmlns:a16="http://schemas.microsoft.com/office/drawing/2014/main" id="{C6AEC8E1-8E86-EABB-CA3D-9DC49B9023C9}"/>
              </a:ext>
            </a:extLst>
          </p:cNvPr>
          <p:cNvSpPr/>
          <p:nvPr/>
        </p:nvSpPr>
        <p:spPr>
          <a:xfrm>
            <a:off x="1334262" y="-6523"/>
            <a:ext cx="9523476" cy="4436442"/>
          </a:xfrm>
          <a:custGeom>
            <a:avLst/>
            <a:gdLst/>
            <a:ahLst/>
            <a:cxnLst/>
            <a:rect l="l" t="t" r="r" b="b"/>
            <a:pathLst>
              <a:path w="2729672" h="1195369">
                <a:moveTo>
                  <a:pt x="0" y="0"/>
                </a:moveTo>
                <a:lnTo>
                  <a:pt x="2729672" y="0"/>
                </a:lnTo>
                <a:lnTo>
                  <a:pt x="2729672" y="1195369"/>
                </a:lnTo>
                <a:lnTo>
                  <a:pt x="0" y="11953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661F8C53-07A5-AB56-FDFF-FCF3744CC7D3}"/>
              </a:ext>
            </a:extLst>
          </p:cNvPr>
          <p:cNvSpPr txBox="1"/>
          <p:nvPr/>
        </p:nvSpPr>
        <p:spPr>
          <a:xfrm>
            <a:off x="2937510" y="1470864"/>
            <a:ext cx="6094476"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800" b="0" i="0" u="none" strike="noStrike" kern="1200" cap="none" spc="0" normalizeH="0" baseline="0" noProof="0" dirty="0">
                <a:ln>
                  <a:noFill/>
                </a:ln>
                <a:solidFill>
                  <a:prstClr val="white"/>
                </a:solidFill>
                <a:effectLst/>
                <a:uLnTx/>
                <a:uFillTx/>
                <a:latin typeface="#9Slide03 BoosterNextFYBlack" panose="02000A03000000020004" pitchFamily="2" charset="-93"/>
                <a:ea typeface="+mn-ea"/>
                <a:cs typeface="+mn-cs"/>
              </a:rPr>
              <a:t>MỞ RỘNG</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8800" dirty="0">
                <a:solidFill>
                  <a:prstClr val="white"/>
                </a:solidFill>
                <a:latin typeface="#9Slide03 BoosterNextFYBlack" panose="02000A03000000020004" pitchFamily="2" charset="-93"/>
              </a:rPr>
              <a:t>LIÊN HỆ</a:t>
            </a:r>
            <a:endParaRPr kumimoji="0" lang="vi-VN" sz="8800" b="0" i="0" u="none" strike="noStrike" kern="1200" cap="none" spc="0" normalizeH="0" baseline="0" noProof="0" dirty="0">
              <a:ln>
                <a:noFill/>
              </a:ln>
              <a:solidFill>
                <a:prstClr val="white"/>
              </a:solidFill>
              <a:effectLst/>
              <a:uLnTx/>
              <a:uFillTx/>
              <a:latin typeface="#9Slide03 BoosterNextFYBlack" panose="02000A03000000020004" pitchFamily="2" charset="-93"/>
              <a:ea typeface="+mn-ea"/>
              <a:cs typeface="+mn-cs"/>
            </a:endParaRPr>
          </a:p>
        </p:txBody>
      </p:sp>
    </p:spTree>
    <p:custDataLst>
      <p:tags r:id="rId1"/>
    </p:custDataLst>
    <p:extLst>
      <p:ext uri="{BB962C8B-B14F-4D97-AF65-F5344CB8AC3E}">
        <p14:creationId xmlns:p14="http://schemas.microsoft.com/office/powerpoint/2010/main" val="37603780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67144E-E55A-B3E2-C1EA-E92295BEC255}"/>
              </a:ext>
            </a:extLst>
          </p:cNvPr>
          <p:cNvSpPr>
            <a:spLocks noGrp="1"/>
          </p:cNvSpPr>
          <p:nvPr>
            <p:ph type="subTitle" idx="1"/>
          </p:nvPr>
        </p:nvSpPr>
        <p:spPr/>
        <p:txBody>
          <a:bodyPr/>
          <a:lstStyle/>
          <a:p>
            <a:endParaRPr lang="vi-VN"/>
          </a:p>
        </p:txBody>
      </p:sp>
      <p:pic>
        <p:nvPicPr>
          <p:cNvPr id="7" name="Picture 6" descr="A cartoon of a garden&#10;&#10;Description automatically generated">
            <a:extLst>
              <a:ext uri="{FF2B5EF4-FFF2-40B4-BE49-F238E27FC236}">
                <a16:creationId xmlns:a16="http://schemas.microsoft.com/office/drawing/2014/main" id="{BECDCA00-3E79-8E60-8FA7-A6B3DEEFC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24">
            <a:extLst>
              <a:ext uri="{FF2B5EF4-FFF2-40B4-BE49-F238E27FC236}">
                <a16:creationId xmlns:a16="http://schemas.microsoft.com/office/drawing/2014/main" id="{64690D85-B886-4D7E-FA2C-01BC19BB87E8}"/>
              </a:ext>
            </a:extLst>
          </p:cNvPr>
          <p:cNvSpPr/>
          <p:nvPr/>
        </p:nvSpPr>
        <p:spPr>
          <a:xfrm>
            <a:off x="1340664" y="-3090672"/>
            <a:ext cx="9257232" cy="8229599"/>
          </a:xfrm>
          <a:custGeom>
            <a:avLst/>
            <a:gdLst/>
            <a:ahLst/>
            <a:cxnLst/>
            <a:rect l="l" t="t" r="r" b="b"/>
            <a:pathLst>
              <a:path w="2249664" h="1985329">
                <a:moveTo>
                  <a:pt x="0" y="0"/>
                </a:moveTo>
                <a:lnTo>
                  <a:pt x="2249664" y="0"/>
                </a:lnTo>
                <a:lnTo>
                  <a:pt x="2249664" y="1985328"/>
                </a:lnTo>
                <a:lnTo>
                  <a:pt x="0" y="19853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B6B2E6BF-4155-A073-6EDE-D83ECDF37058}"/>
              </a:ext>
            </a:extLst>
          </p:cNvPr>
          <p:cNvSpPr txBox="1"/>
          <p:nvPr/>
        </p:nvSpPr>
        <p:spPr>
          <a:xfrm>
            <a:off x="4321232" y="1093133"/>
            <a:ext cx="3296095" cy="707886"/>
          </a:xfrm>
          <a:prstGeom prst="rect">
            <a:avLst/>
          </a:prstGeom>
          <a:noFill/>
        </p:spPr>
        <p:txBody>
          <a:bodyPr wrap="none" rtlCol="0">
            <a:spAutoFit/>
          </a:bodyPr>
          <a:lstStyle/>
          <a:p>
            <a:r>
              <a:rPr lang="en-US" sz="4000" dirty="0">
                <a:solidFill>
                  <a:srgbClr val="C00000"/>
                </a:solidFill>
                <a:latin typeface="#9Slide03 BoosterNextFYBlack" panose="02000A03000000020004" pitchFamily="2" charset="-93"/>
              </a:rPr>
              <a:t>EM CÓ BIẾT?</a:t>
            </a:r>
            <a:endParaRPr lang="vi-VN" sz="4000" dirty="0">
              <a:solidFill>
                <a:srgbClr val="C00000"/>
              </a:solidFill>
              <a:latin typeface="#9Slide03 BoosterNextFYBlack" panose="02000A03000000020004" pitchFamily="2" charset="-93"/>
            </a:endParaRPr>
          </a:p>
        </p:txBody>
      </p:sp>
      <p:sp>
        <p:nvSpPr>
          <p:cNvPr id="8" name="TextBox 7">
            <a:extLst>
              <a:ext uri="{FF2B5EF4-FFF2-40B4-BE49-F238E27FC236}">
                <a16:creationId xmlns:a16="http://schemas.microsoft.com/office/drawing/2014/main" id="{C4258DD0-39F5-B132-07F2-CA663C4827C7}"/>
              </a:ext>
            </a:extLst>
          </p:cNvPr>
          <p:cNvSpPr txBox="1"/>
          <p:nvPr/>
        </p:nvSpPr>
        <p:spPr>
          <a:xfrm>
            <a:off x="1767078" y="1836897"/>
            <a:ext cx="6094476" cy="3108543"/>
          </a:xfrm>
          <a:prstGeom prst="rect">
            <a:avLst/>
          </a:prstGeom>
          <a:noFill/>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Quá trình hình thành đất đã tạo ra những hạt riêng rẽ có kích thước và hình dạng khác nhau như hạt cát, hạt sét,... </a:t>
            </a:r>
            <a:r>
              <a:rPr lang="vi-VN" sz="2800" dirty="0" err="1">
                <a:latin typeface="Calibri" panose="020F0502020204030204" pitchFamily="34" charset="0"/>
                <a:ea typeface="Calibri" panose="020F0502020204030204" pitchFamily="34" charset="0"/>
                <a:cs typeface="Calibri" panose="020F0502020204030204" pitchFamily="34" charset="0"/>
              </a:rPr>
              <a:t>Tuỳ</a:t>
            </a:r>
            <a:r>
              <a:rPr lang="vi-VN" sz="2800" dirty="0">
                <a:latin typeface="Calibri" panose="020F0502020204030204" pitchFamily="34" charset="0"/>
                <a:ea typeface="Calibri" panose="020F0502020204030204" pitchFamily="34" charset="0"/>
                <a:cs typeface="Calibri" panose="020F0502020204030204" pitchFamily="34" charset="0"/>
              </a:rPr>
              <a:t> thuộc vào tỉ lệ các loại hạt trong đất, người ta chia thành các loại đất khác nhau như đất cát, đất thịt, đất sét,... (hình 5).</a:t>
            </a:r>
          </a:p>
        </p:txBody>
      </p:sp>
      <p:pic>
        <p:nvPicPr>
          <p:cNvPr id="10" name="Picture 9" descr="A close-up of a pile of brown powder&#10;&#10;Description automatically generated">
            <a:extLst>
              <a:ext uri="{FF2B5EF4-FFF2-40B4-BE49-F238E27FC236}">
                <a16:creationId xmlns:a16="http://schemas.microsoft.com/office/drawing/2014/main" id="{6785BE7C-44D2-2B9F-A06E-3AD96F180686}"/>
              </a:ext>
            </a:extLst>
          </p:cNvPr>
          <p:cNvPicPr>
            <a:picLocks noChangeAspect="1"/>
          </p:cNvPicPr>
          <p:nvPr/>
        </p:nvPicPr>
        <p:blipFill rotWithShape="1">
          <a:blip r:embed="rId6">
            <a:extLst>
              <a:ext uri="{28A0092B-C50C-407E-A947-70E740481C1C}">
                <a14:useLocalDpi xmlns:a14="http://schemas.microsoft.com/office/drawing/2010/main" val="0"/>
              </a:ext>
            </a:extLst>
          </a:blip>
          <a:srcRect l="43050"/>
          <a:stretch/>
        </p:blipFill>
        <p:spPr>
          <a:xfrm>
            <a:off x="7967928" y="3146888"/>
            <a:ext cx="3904032" cy="2217087"/>
          </a:xfrm>
          <a:prstGeom prst="rect">
            <a:avLst/>
          </a:prstGeom>
        </p:spPr>
      </p:pic>
    </p:spTree>
    <p:custDataLst>
      <p:tags r:id="rId1"/>
    </p:custDataLst>
    <p:extLst>
      <p:ext uri="{BB962C8B-B14F-4D97-AF65-F5344CB8AC3E}">
        <p14:creationId xmlns:p14="http://schemas.microsoft.com/office/powerpoint/2010/main" val="29204899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road with a signpost and grass&#10;&#10;Description automatically generated">
            <a:extLst>
              <a:ext uri="{FF2B5EF4-FFF2-40B4-BE49-F238E27FC236}">
                <a16:creationId xmlns:a16="http://schemas.microsoft.com/office/drawing/2014/main" id="{FC0F5243-B80B-1F5D-21E0-554712B1AB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969" y="0"/>
            <a:ext cx="12292969" cy="6886558"/>
          </a:xfr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Freeform 4">
            <a:extLst>
              <a:ext uri="{FF2B5EF4-FFF2-40B4-BE49-F238E27FC236}">
                <a16:creationId xmlns:a16="http://schemas.microsoft.com/office/drawing/2014/main" id="{9DA4EB62-2392-89F6-5898-6978128C7781}"/>
              </a:ext>
            </a:extLst>
          </p:cNvPr>
          <p:cNvSpPr/>
          <p:nvPr/>
        </p:nvSpPr>
        <p:spPr>
          <a:xfrm>
            <a:off x="-100969" y="512064"/>
            <a:ext cx="5042408" cy="6722353"/>
          </a:xfrm>
          <a:custGeom>
            <a:avLst/>
            <a:gdLst/>
            <a:ahLst/>
            <a:cxnLst/>
            <a:rect l="l" t="t" r="r" b="b"/>
            <a:pathLst>
              <a:path w="4488319" h="6612625">
                <a:moveTo>
                  <a:pt x="0" y="0"/>
                </a:moveTo>
                <a:lnTo>
                  <a:pt x="4488319" y="0"/>
                </a:lnTo>
                <a:lnTo>
                  <a:pt x="4488319" y="6612625"/>
                </a:lnTo>
                <a:lnTo>
                  <a:pt x="0" y="66126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pic>
        <p:nvPicPr>
          <p:cNvPr id="13" name="Picture 12">
            <a:extLst>
              <a:ext uri="{FF2B5EF4-FFF2-40B4-BE49-F238E27FC236}">
                <a16:creationId xmlns:a16="http://schemas.microsoft.com/office/drawing/2014/main" id="{99320624-7C4E-2861-00D8-6DA47044A542}"/>
              </a:ext>
            </a:extLst>
          </p:cNvPr>
          <p:cNvPicPr>
            <a:picLocks noChangeAspect="1"/>
          </p:cNvPicPr>
          <p:nvPr/>
        </p:nvPicPr>
        <p:blipFill>
          <a:blip r:embed="rId6"/>
          <a:stretch>
            <a:fillRect/>
          </a:stretch>
        </p:blipFill>
        <p:spPr>
          <a:xfrm rot="318796">
            <a:off x="5715359" y="240153"/>
            <a:ext cx="5248480" cy="1328667"/>
          </a:xfrm>
          <a:prstGeom prst="rect">
            <a:avLst/>
          </a:prstGeom>
        </p:spPr>
      </p:pic>
      <p:grpSp>
        <p:nvGrpSpPr>
          <p:cNvPr id="15" name="Group 14">
            <a:extLst>
              <a:ext uri="{FF2B5EF4-FFF2-40B4-BE49-F238E27FC236}">
                <a16:creationId xmlns:a16="http://schemas.microsoft.com/office/drawing/2014/main" id="{184CD8ED-6981-4869-8C60-C4170D823FCB}"/>
              </a:ext>
            </a:extLst>
          </p:cNvPr>
          <p:cNvGrpSpPr/>
          <p:nvPr/>
        </p:nvGrpSpPr>
        <p:grpSpPr>
          <a:xfrm>
            <a:off x="3640585" y="1681102"/>
            <a:ext cx="8417309" cy="3272735"/>
            <a:chOff x="3658873" y="1516510"/>
            <a:chExt cx="8417309" cy="3272735"/>
          </a:xfrm>
        </p:grpSpPr>
        <p:sp>
          <p:nvSpPr>
            <p:cNvPr id="12" name="TextBox 11">
              <a:extLst>
                <a:ext uri="{FF2B5EF4-FFF2-40B4-BE49-F238E27FC236}">
                  <a16:creationId xmlns:a16="http://schemas.microsoft.com/office/drawing/2014/main" id="{121AD196-AEAE-9D75-5511-7B3F3835FD1D}"/>
                </a:ext>
              </a:extLst>
            </p:cNvPr>
            <p:cNvSpPr txBox="1"/>
            <p:nvPr/>
          </p:nvSpPr>
          <p:spPr>
            <a:xfrm rot="272555">
              <a:off x="3658873" y="1516510"/>
              <a:ext cx="8415787" cy="3258456"/>
            </a:xfrm>
            <a:prstGeom prst="rect">
              <a:avLst/>
            </a:prstGeom>
            <a:noFill/>
          </p:spPr>
          <p:txBody>
            <a:bodyPr wrap="square" rtlCol="0">
              <a:spAutoFit/>
            </a:bodyPr>
            <a:lstStyle/>
            <a:p>
              <a:pPr algn="ctr">
                <a:lnSpc>
                  <a:spcPct val="150000"/>
                </a:lnSpc>
              </a:pPr>
              <a:r>
                <a:rPr lang="en-US" sz="7200" dirty="0">
                  <a:ln w="317500">
                    <a:gradFill>
                      <a:gsLst>
                        <a:gs pos="0">
                          <a:srgbClr val="FF9966"/>
                        </a:gs>
                        <a:gs pos="74000">
                          <a:srgbClr val="66FFCC"/>
                        </a:gs>
                        <a:gs pos="83000">
                          <a:srgbClr val="FFCCFF"/>
                        </a:gs>
                        <a:gs pos="100000">
                          <a:srgbClr val="FFFF66"/>
                        </a:gs>
                      </a:gsLst>
                      <a:lin ang="5400000" scaled="1"/>
                    </a:gradFill>
                  </a:ln>
                  <a:effectLst>
                    <a:outerShdw blurRad="50800" dist="38100" dir="2700000" algn="tl" rotWithShape="0">
                      <a:prstClr val="black">
                        <a:alpha val="40000"/>
                      </a:prstClr>
                    </a:outerShdw>
                  </a:effectLst>
                  <a:latin typeface="SVN-Gretoon" panose="02040603050506020204" pitchFamily="18" charset="0"/>
                </a:rPr>
                <a:t>TÔI ĐƯỢC TRỒNG Ở ĐÂU?</a:t>
              </a:r>
              <a:endParaRPr lang="vi-VN" sz="7200" dirty="0">
                <a:ln w="317500">
                  <a:gradFill>
                    <a:gsLst>
                      <a:gs pos="0">
                        <a:srgbClr val="FF9966"/>
                      </a:gs>
                      <a:gs pos="74000">
                        <a:srgbClr val="66FFCC"/>
                      </a:gs>
                      <a:gs pos="83000">
                        <a:srgbClr val="FFCCFF"/>
                      </a:gs>
                      <a:gs pos="100000">
                        <a:srgbClr val="FFFF66"/>
                      </a:gs>
                    </a:gsLst>
                    <a:lin ang="5400000" scaled="1"/>
                  </a:gradFill>
                </a:ln>
                <a:effectLst>
                  <a:outerShdw blurRad="50800" dist="38100" dir="2700000" algn="tl" rotWithShape="0">
                    <a:prstClr val="black">
                      <a:alpha val="40000"/>
                    </a:prstClr>
                  </a:outerShdw>
                </a:effectLst>
              </a:endParaRPr>
            </a:p>
          </p:txBody>
        </p:sp>
        <p:sp>
          <p:nvSpPr>
            <p:cNvPr id="14" name="TextBox 13">
              <a:extLst>
                <a:ext uri="{FF2B5EF4-FFF2-40B4-BE49-F238E27FC236}">
                  <a16:creationId xmlns:a16="http://schemas.microsoft.com/office/drawing/2014/main" id="{0D8C3FCF-B133-1167-DE4A-08FB7A4A8CD7}"/>
                </a:ext>
              </a:extLst>
            </p:cNvPr>
            <p:cNvSpPr txBox="1"/>
            <p:nvPr/>
          </p:nvSpPr>
          <p:spPr>
            <a:xfrm rot="272555">
              <a:off x="3660395" y="1530789"/>
              <a:ext cx="8415787" cy="3258456"/>
            </a:xfrm>
            <a:prstGeom prst="rect">
              <a:avLst/>
            </a:prstGeom>
            <a:noFill/>
          </p:spPr>
          <p:txBody>
            <a:bodyPr wrap="square" rtlCol="0">
              <a:spAutoFit/>
            </a:bodyPr>
            <a:lstStyle/>
            <a:p>
              <a:pPr algn="ctr">
                <a:lnSpc>
                  <a:spcPct val="150000"/>
                </a:lnSpc>
              </a:pPr>
              <a:r>
                <a:rPr lang="en-US" sz="7200" dirty="0">
                  <a:ln w="34925">
                    <a:gradFill>
                      <a:gsLst>
                        <a:gs pos="0">
                          <a:srgbClr val="FFFF66"/>
                        </a:gs>
                        <a:gs pos="74000">
                          <a:srgbClr val="66FFCC"/>
                        </a:gs>
                        <a:gs pos="83000">
                          <a:srgbClr val="FF9966"/>
                        </a:gs>
                        <a:gs pos="100000">
                          <a:srgbClr val="FFCCFF"/>
                        </a:gs>
                      </a:gsLst>
                      <a:lin ang="5400000" scaled="1"/>
                    </a:gradFill>
                  </a:ln>
                  <a:solidFill>
                    <a:schemeClr val="bg1"/>
                  </a:solidFill>
                  <a:latin typeface="SVN-Gretoon" panose="02040603050506020204" pitchFamily="18" charset="0"/>
                </a:rPr>
                <a:t>TÔI ĐƯỢC TRỒNG Ở ĐÂU?</a:t>
              </a:r>
              <a:endParaRPr lang="vi-VN" sz="7200" dirty="0">
                <a:ln w="34925">
                  <a:gradFill>
                    <a:gsLst>
                      <a:gs pos="0">
                        <a:srgbClr val="FFFF66"/>
                      </a:gs>
                      <a:gs pos="74000">
                        <a:srgbClr val="66FFCC"/>
                      </a:gs>
                      <a:gs pos="83000">
                        <a:srgbClr val="FF9966"/>
                      </a:gs>
                      <a:gs pos="100000">
                        <a:srgbClr val="FFCCFF"/>
                      </a:gs>
                    </a:gsLst>
                    <a:lin ang="5400000" scaled="1"/>
                  </a:gradFill>
                </a:ln>
                <a:solidFill>
                  <a:schemeClr val="bg1"/>
                </a:solidFill>
              </a:endParaRPr>
            </a:p>
          </p:txBody>
        </p:sp>
      </p:grpSp>
    </p:spTree>
    <p:custDataLst>
      <p:tags r:id="rId1"/>
    </p:custDataLst>
    <p:extLst>
      <p:ext uri="{BB962C8B-B14F-4D97-AF65-F5344CB8AC3E}">
        <p14:creationId xmlns:p14="http://schemas.microsoft.com/office/powerpoint/2010/main" val="3391607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67144E-E55A-B3E2-C1EA-E92295BEC255}"/>
              </a:ext>
            </a:extLst>
          </p:cNvPr>
          <p:cNvSpPr>
            <a:spLocks noGrp="1"/>
          </p:cNvSpPr>
          <p:nvPr>
            <p:ph type="subTitle" idx="1"/>
          </p:nvPr>
        </p:nvSpPr>
        <p:spPr/>
        <p:txBody>
          <a:bodyPr/>
          <a:lstStyle/>
          <a:p>
            <a:endParaRPr lang="vi-VN"/>
          </a:p>
        </p:txBody>
      </p:sp>
      <p:pic>
        <p:nvPicPr>
          <p:cNvPr id="7" name="Picture 6" descr="A cartoon of a garden&#10;&#10;Description automatically generated">
            <a:extLst>
              <a:ext uri="{FF2B5EF4-FFF2-40B4-BE49-F238E27FC236}">
                <a16:creationId xmlns:a16="http://schemas.microsoft.com/office/drawing/2014/main" id="{BECDCA00-3E79-8E60-8FA7-A6B3DEEFC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9">
            <a:extLst>
              <a:ext uri="{FF2B5EF4-FFF2-40B4-BE49-F238E27FC236}">
                <a16:creationId xmlns:a16="http://schemas.microsoft.com/office/drawing/2014/main" id="{C6AEC8E1-8E86-EABB-CA3D-9DC49B9023C9}"/>
              </a:ext>
            </a:extLst>
          </p:cNvPr>
          <p:cNvSpPr/>
          <p:nvPr/>
        </p:nvSpPr>
        <p:spPr>
          <a:xfrm>
            <a:off x="1334262" y="-6523"/>
            <a:ext cx="9523476" cy="4436442"/>
          </a:xfrm>
          <a:custGeom>
            <a:avLst/>
            <a:gdLst/>
            <a:ahLst/>
            <a:cxnLst/>
            <a:rect l="l" t="t" r="r" b="b"/>
            <a:pathLst>
              <a:path w="2729672" h="1195369">
                <a:moveTo>
                  <a:pt x="0" y="0"/>
                </a:moveTo>
                <a:lnTo>
                  <a:pt x="2729672" y="0"/>
                </a:lnTo>
                <a:lnTo>
                  <a:pt x="2729672" y="1195369"/>
                </a:lnTo>
                <a:lnTo>
                  <a:pt x="0" y="11953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661F8C53-07A5-AB56-FDFF-FCF3744CC7D3}"/>
              </a:ext>
            </a:extLst>
          </p:cNvPr>
          <p:cNvSpPr txBox="1"/>
          <p:nvPr/>
        </p:nvSpPr>
        <p:spPr>
          <a:xfrm>
            <a:off x="2937510" y="1470864"/>
            <a:ext cx="6094476"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800" b="0" i="0" u="none" strike="noStrike" kern="1200" cap="none" spc="0" normalizeH="0" baseline="0" noProof="0" dirty="0">
                <a:ln>
                  <a:noFill/>
                </a:ln>
                <a:solidFill>
                  <a:prstClr val="white"/>
                </a:solidFill>
                <a:effectLst/>
                <a:uLnTx/>
                <a:uFillTx/>
                <a:latin typeface="#9Slide03 BoosterNextFYBlack" panose="02000A03000000020004" pitchFamily="2" charset="-93"/>
                <a:ea typeface="+mn-ea"/>
                <a:cs typeface="+mn-cs"/>
              </a:rPr>
              <a:t>TẠM BIỆT CÁC EM</a:t>
            </a:r>
            <a:r>
              <a:rPr kumimoji="0" lang="en-US" sz="8800" b="0" i="0" u="none" strike="noStrike" kern="1200" cap="none" spc="0" normalizeH="0" baseline="0" noProof="0" dirty="0">
                <a:ln>
                  <a:noFill/>
                </a:ln>
                <a:solidFill>
                  <a:prstClr val="white"/>
                </a:solidFill>
                <a:effectLst/>
                <a:uLnTx/>
                <a:uFillTx/>
                <a:latin typeface="#9Slide03 BoosterNextFYBlack" panose="02000A03000000020004" pitchFamily="2" charset="-93"/>
                <a:ea typeface="+mn-ea"/>
                <a:cs typeface="+mn-cs"/>
              </a:rPr>
              <a:t>!</a:t>
            </a:r>
            <a:endParaRPr kumimoji="0" lang="vi-VN" sz="8800" b="0" i="0" u="none" strike="noStrike" kern="1200" cap="none" spc="0" normalizeH="0" baseline="0" noProof="0" dirty="0">
              <a:ln>
                <a:noFill/>
              </a:ln>
              <a:solidFill>
                <a:prstClr val="white"/>
              </a:solidFill>
              <a:effectLst/>
              <a:uLnTx/>
              <a:uFillTx/>
              <a:latin typeface="#9Slide03 BoosterNextFYBlack" panose="02000A03000000020004" pitchFamily="2" charset="-93"/>
              <a:ea typeface="+mn-ea"/>
              <a:cs typeface="+mn-cs"/>
            </a:endParaRPr>
          </a:p>
        </p:txBody>
      </p:sp>
    </p:spTree>
    <p:custDataLst>
      <p:tags r:id="rId1"/>
    </p:custDataLst>
    <p:extLst>
      <p:ext uri="{BB962C8B-B14F-4D97-AF65-F5344CB8AC3E}">
        <p14:creationId xmlns:p14="http://schemas.microsoft.com/office/powerpoint/2010/main" val="89555210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road with a signpost and grass&#10;&#10;Description automatically generated">
            <a:extLst>
              <a:ext uri="{FF2B5EF4-FFF2-40B4-BE49-F238E27FC236}">
                <a16:creationId xmlns:a16="http://schemas.microsoft.com/office/drawing/2014/main" id="{FC0F5243-B80B-1F5D-21E0-554712B1AB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969" y="0"/>
            <a:ext cx="12292969" cy="6886558"/>
          </a:xfr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Freeform 4">
            <a:extLst>
              <a:ext uri="{FF2B5EF4-FFF2-40B4-BE49-F238E27FC236}">
                <a16:creationId xmlns:a16="http://schemas.microsoft.com/office/drawing/2014/main" id="{9DA4EB62-2392-89F6-5898-6978128C7781}"/>
              </a:ext>
            </a:extLst>
          </p:cNvPr>
          <p:cNvSpPr/>
          <p:nvPr/>
        </p:nvSpPr>
        <p:spPr>
          <a:xfrm>
            <a:off x="-100969" y="512064"/>
            <a:ext cx="5042408" cy="6722353"/>
          </a:xfrm>
          <a:custGeom>
            <a:avLst/>
            <a:gdLst/>
            <a:ahLst/>
            <a:cxnLst/>
            <a:rect l="l" t="t" r="r" b="b"/>
            <a:pathLst>
              <a:path w="4488319" h="6612625">
                <a:moveTo>
                  <a:pt x="0" y="0"/>
                </a:moveTo>
                <a:lnTo>
                  <a:pt x="4488319" y="0"/>
                </a:lnTo>
                <a:lnTo>
                  <a:pt x="4488319" y="6612625"/>
                </a:lnTo>
                <a:lnTo>
                  <a:pt x="0" y="66126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pic>
        <p:nvPicPr>
          <p:cNvPr id="2" name="Picture 1">
            <a:extLst>
              <a:ext uri="{FF2B5EF4-FFF2-40B4-BE49-F238E27FC236}">
                <a16:creationId xmlns:a16="http://schemas.microsoft.com/office/drawing/2014/main" id="{D1BFF231-9CA2-5136-47BD-E15B7FD7E891}"/>
              </a:ext>
            </a:extLst>
          </p:cNvPr>
          <p:cNvPicPr>
            <a:picLocks noChangeAspect="1"/>
          </p:cNvPicPr>
          <p:nvPr/>
        </p:nvPicPr>
        <p:blipFill>
          <a:blip r:embed="rId6"/>
          <a:stretch>
            <a:fillRect/>
          </a:stretch>
        </p:blipFill>
        <p:spPr>
          <a:xfrm>
            <a:off x="493776" y="1155018"/>
            <a:ext cx="4139989" cy="1889933"/>
          </a:xfrm>
          <a:prstGeom prst="rect">
            <a:avLst/>
          </a:prstGeom>
        </p:spPr>
      </p:pic>
      <p:sp>
        <p:nvSpPr>
          <p:cNvPr id="3" name="Freeform 23">
            <a:extLst>
              <a:ext uri="{FF2B5EF4-FFF2-40B4-BE49-F238E27FC236}">
                <a16:creationId xmlns:a16="http://schemas.microsoft.com/office/drawing/2014/main" id="{414E85CA-32D0-FDBE-C3C6-6EAFB938F0E1}"/>
              </a:ext>
            </a:extLst>
          </p:cNvPr>
          <p:cNvSpPr/>
          <p:nvPr/>
        </p:nvSpPr>
        <p:spPr>
          <a:xfrm>
            <a:off x="4892802" y="512064"/>
            <a:ext cx="6805422" cy="2916936"/>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5" name="Picture 4" descr="A bunch of green leaves&#10;&#10;Description automatically generated">
            <a:extLst>
              <a:ext uri="{FF2B5EF4-FFF2-40B4-BE49-F238E27FC236}">
                <a16:creationId xmlns:a16="http://schemas.microsoft.com/office/drawing/2014/main" id="{E2F639A4-D61D-23F4-060D-5DA9350C0F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22255" y="838960"/>
            <a:ext cx="3410462" cy="2306798"/>
          </a:xfrm>
          <a:prstGeom prst="rect">
            <a:avLst/>
          </a:prstGeom>
        </p:spPr>
      </p:pic>
      <p:sp>
        <p:nvSpPr>
          <p:cNvPr id="7" name="Speech Bubble: Oval 6">
            <a:extLst>
              <a:ext uri="{FF2B5EF4-FFF2-40B4-BE49-F238E27FC236}">
                <a16:creationId xmlns:a16="http://schemas.microsoft.com/office/drawing/2014/main" id="{C4D9F86E-C5D6-7E24-61C3-DD2E2243FB87}"/>
              </a:ext>
            </a:extLst>
          </p:cNvPr>
          <p:cNvSpPr/>
          <p:nvPr/>
        </p:nvSpPr>
        <p:spPr>
          <a:xfrm>
            <a:off x="5257800" y="3472654"/>
            <a:ext cx="4419600" cy="2779776"/>
          </a:xfrm>
          <a:prstGeom prst="wedgeEllipseCallout">
            <a:avLst>
              <a:gd name="adj1" fmla="val 45581"/>
              <a:gd name="adj2" fmla="val -48355"/>
            </a:avLst>
          </a:prstGeom>
          <a:solidFill>
            <a:srgbClr val="FFFF66"/>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Cây rau cải trồng trên đất trong vườn</a:t>
            </a:r>
          </a:p>
        </p:txBody>
      </p:sp>
    </p:spTree>
    <p:custDataLst>
      <p:tags r:id="rId1"/>
    </p:custDataLst>
    <p:extLst>
      <p:ext uri="{BB962C8B-B14F-4D97-AF65-F5344CB8AC3E}">
        <p14:creationId xmlns:p14="http://schemas.microsoft.com/office/powerpoint/2010/main" val="776717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road with a signpost and grass&#10;&#10;Description automatically generated">
            <a:extLst>
              <a:ext uri="{FF2B5EF4-FFF2-40B4-BE49-F238E27FC236}">
                <a16:creationId xmlns:a16="http://schemas.microsoft.com/office/drawing/2014/main" id="{FC0F5243-B80B-1F5D-21E0-554712B1AB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969" y="0"/>
            <a:ext cx="12292969" cy="6886558"/>
          </a:xfr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Freeform 4">
            <a:extLst>
              <a:ext uri="{FF2B5EF4-FFF2-40B4-BE49-F238E27FC236}">
                <a16:creationId xmlns:a16="http://schemas.microsoft.com/office/drawing/2014/main" id="{9DA4EB62-2392-89F6-5898-6978128C7781}"/>
              </a:ext>
            </a:extLst>
          </p:cNvPr>
          <p:cNvSpPr/>
          <p:nvPr/>
        </p:nvSpPr>
        <p:spPr>
          <a:xfrm>
            <a:off x="-100969" y="512064"/>
            <a:ext cx="5042408" cy="6722353"/>
          </a:xfrm>
          <a:custGeom>
            <a:avLst/>
            <a:gdLst/>
            <a:ahLst/>
            <a:cxnLst/>
            <a:rect l="l" t="t" r="r" b="b"/>
            <a:pathLst>
              <a:path w="4488319" h="6612625">
                <a:moveTo>
                  <a:pt x="0" y="0"/>
                </a:moveTo>
                <a:lnTo>
                  <a:pt x="4488319" y="0"/>
                </a:lnTo>
                <a:lnTo>
                  <a:pt x="4488319" y="6612625"/>
                </a:lnTo>
                <a:lnTo>
                  <a:pt x="0" y="66126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pic>
        <p:nvPicPr>
          <p:cNvPr id="2" name="Picture 1">
            <a:extLst>
              <a:ext uri="{FF2B5EF4-FFF2-40B4-BE49-F238E27FC236}">
                <a16:creationId xmlns:a16="http://schemas.microsoft.com/office/drawing/2014/main" id="{D1BFF231-9CA2-5136-47BD-E15B7FD7E891}"/>
              </a:ext>
            </a:extLst>
          </p:cNvPr>
          <p:cNvPicPr>
            <a:picLocks noChangeAspect="1"/>
          </p:cNvPicPr>
          <p:nvPr/>
        </p:nvPicPr>
        <p:blipFill>
          <a:blip r:embed="rId6"/>
          <a:stretch>
            <a:fillRect/>
          </a:stretch>
        </p:blipFill>
        <p:spPr>
          <a:xfrm>
            <a:off x="493776" y="1155018"/>
            <a:ext cx="4139989" cy="1889933"/>
          </a:xfrm>
          <a:prstGeom prst="rect">
            <a:avLst/>
          </a:prstGeom>
        </p:spPr>
      </p:pic>
      <p:sp>
        <p:nvSpPr>
          <p:cNvPr id="3" name="Freeform 23">
            <a:extLst>
              <a:ext uri="{FF2B5EF4-FFF2-40B4-BE49-F238E27FC236}">
                <a16:creationId xmlns:a16="http://schemas.microsoft.com/office/drawing/2014/main" id="{414E85CA-32D0-FDBE-C3C6-6EAFB938F0E1}"/>
              </a:ext>
            </a:extLst>
          </p:cNvPr>
          <p:cNvSpPr/>
          <p:nvPr/>
        </p:nvSpPr>
        <p:spPr>
          <a:xfrm>
            <a:off x="4892802" y="274320"/>
            <a:ext cx="6805422" cy="315468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Speech Bubble: Oval 6">
            <a:extLst>
              <a:ext uri="{FF2B5EF4-FFF2-40B4-BE49-F238E27FC236}">
                <a16:creationId xmlns:a16="http://schemas.microsoft.com/office/drawing/2014/main" id="{C4D9F86E-C5D6-7E24-61C3-DD2E2243FB87}"/>
              </a:ext>
            </a:extLst>
          </p:cNvPr>
          <p:cNvSpPr/>
          <p:nvPr/>
        </p:nvSpPr>
        <p:spPr>
          <a:xfrm>
            <a:off x="5257800" y="3472654"/>
            <a:ext cx="4419600" cy="2779776"/>
          </a:xfrm>
          <a:prstGeom prst="wedgeEllipseCallout">
            <a:avLst>
              <a:gd name="adj1" fmla="val 45581"/>
              <a:gd name="adj2" fmla="val -48355"/>
            </a:avLst>
          </a:prstGeom>
          <a:solidFill>
            <a:srgbClr val="FFFF66"/>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Cây phi lao trồng trên đất ngoài bờ biển</a:t>
            </a:r>
          </a:p>
        </p:txBody>
      </p:sp>
      <p:pic>
        <p:nvPicPr>
          <p:cNvPr id="8" name="Picture 7" descr="A group of trees in a forest&#10;&#10;Description automatically generated">
            <a:extLst>
              <a:ext uri="{FF2B5EF4-FFF2-40B4-BE49-F238E27FC236}">
                <a16:creationId xmlns:a16="http://schemas.microsoft.com/office/drawing/2014/main" id="{977304B0-BC52-AD1A-4112-B72CCC1DD6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8840" y="605570"/>
            <a:ext cx="1831848" cy="2435968"/>
          </a:xfrm>
          <a:prstGeom prst="rect">
            <a:avLst/>
          </a:prstGeom>
        </p:spPr>
      </p:pic>
      <p:sp>
        <p:nvSpPr>
          <p:cNvPr id="9" name="TextBox 8">
            <a:extLst>
              <a:ext uri="{FF2B5EF4-FFF2-40B4-BE49-F238E27FC236}">
                <a16:creationId xmlns:a16="http://schemas.microsoft.com/office/drawing/2014/main" id="{1DE1B2BC-4B80-3A19-1D92-0E0B0F26E065}"/>
              </a:ext>
            </a:extLst>
          </p:cNvPr>
          <p:cNvSpPr txBox="1"/>
          <p:nvPr/>
        </p:nvSpPr>
        <p:spPr>
          <a:xfrm>
            <a:off x="7790688" y="1646920"/>
            <a:ext cx="1968809" cy="584775"/>
          </a:xfrm>
          <a:prstGeom prst="rect">
            <a:avLst/>
          </a:prstGeom>
          <a:noFill/>
        </p:spPr>
        <p:txBody>
          <a:bodyPr wrap="none" rtlCol="0">
            <a:spAutoFit/>
          </a:bodyPr>
          <a:lstStyle/>
          <a:p>
            <a:r>
              <a:rPr lang="en-US" sz="3200" dirty="0" err="1">
                <a:latin typeface="#9Slide02 Noi dung rat dai" panose="02000000000000000000" pitchFamily="2" charset="0"/>
                <a:ea typeface="#9Slide02 Noi dung rat dai" panose="02000000000000000000" pitchFamily="2" charset="0"/>
              </a:rPr>
              <a:t>Cây</a:t>
            </a:r>
            <a:r>
              <a:rPr lang="en-US" sz="3200" dirty="0">
                <a:latin typeface="#9Slide02 Noi dung rat dai" panose="02000000000000000000" pitchFamily="2" charset="0"/>
                <a:ea typeface="#9Slide02 Noi dung rat dai" panose="02000000000000000000" pitchFamily="2" charset="0"/>
              </a:rPr>
              <a:t> phi </a:t>
            </a:r>
            <a:r>
              <a:rPr lang="en-US" sz="3200" dirty="0" err="1">
                <a:latin typeface="#9Slide02 Noi dung rat dai" panose="02000000000000000000" pitchFamily="2" charset="0"/>
                <a:ea typeface="#9Slide02 Noi dung rat dai" panose="02000000000000000000" pitchFamily="2" charset="0"/>
              </a:rPr>
              <a:t>lao</a:t>
            </a:r>
            <a:endParaRPr lang="vi-VN" sz="3200" dirty="0">
              <a:latin typeface="#9Slide02 Noi dung rat dai" panose="02000000000000000000" pitchFamily="2" charset="0"/>
              <a:ea typeface="#9Slide02 Noi dung rat dai" panose="02000000000000000000" pitchFamily="2" charset="0"/>
            </a:endParaRPr>
          </a:p>
        </p:txBody>
      </p:sp>
    </p:spTree>
    <p:custDataLst>
      <p:tags r:id="rId1"/>
    </p:custDataLst>
    <p:extLst>
      <p:ext uri="{BB962C8B-B14F-4D97-AF65-F5344CB8AC3E}">
        <p14:creationId xmlns:p14="http://schemas.microsoft.com/office/powerpoint/2010/main" val="21491096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road with a signpost and grass&#10;&#10;Description automatically generated">
            <a:extLst>
              <a:ext uri="{FF2B5EF4-FFF2-40B4-BE49-F238E27FC236}">
                <a16:creationId xmlns:a16="http://schemas.microsoft.com/office/drawing/2014/main" id="{FC0F5243-B80B-1F5D-21E0-554712B1AB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969" y="0"/>
            <a:ext cx="12292969" cy="6886558"/>
          </a:xfr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Freeform 4">
            <a:extLst>
              <a:ext uri="{FF2B5EF4-FFF2-40B4-BE49-F238E27FC236}">
                <a16:creationId xmlns:a16="http://schemas.microsoft.com/office/drawing/2014/main" id="{9DA4EB62-2392-89F6-5898-6978128C7781}"/>
              </a:ext>
            </a:extLst>
          </p:cNvPr>
          <p:cNvSpPr/>
          <p:nvPr/>
        </p:nvSpPr>
        <p:spPr>
          <a:xfrm>
            <a:off x="-100969" y="512064"/>
            <a:ext cx="5042408" cy="6722353"/>
          </a:xfrm>
          <a:custGeom>
            <a:avLst/>
            <a:gdLst/>
            <a:ahLst/>
            <a:cxnLst/>
            <a:rect l="l" t="t" r="r" b="b"/>
            <a:pathLst>
              <a:path w="4488319" h="6612625">
                <a:moveTo>
                  <a:pt x="0" y="0"/>
                </a:moveTo>
                <a:lnTo>
                  <a:pt x="4488319" y="0"/>
                </a:lnTo>
                <a:lnTo>
                  <a:pt x="4488319" y="6612625"/>
                </a:lnTo>
                <a:lnTo>
                  <a:pt x="0" y="66126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pic>
        <p:nvPicPr>
          <p:cNvPr id="2" name="Picture 1">
            <a:extLst>
              <a:ext uri="{FF2B5EF4-FFF2-40B4-BE49-F238E27FC236}">
                <a16:creationId xmlns:a16="http://schemas.microsoft.com/office/drawing/2014/main" id="{D1BFF231-9CA2-5136-47BD-E15B7FD7E891}"/>
              </a:ext>
            </a:extLst>
          </p:cNvPr>
          <p:cNvPicPr>
            <a:picLocks noChangeAspect="1"/>
          </p:cNvPicPr>
          <p:nvPr/>
        </p:nvPicPr>
        <p:blipFill>
          <a:blip r:embed="rId6"/>
          <a:stretch>
            <a:fillRect/>
          </a:stretch>
        </p:blipFill>
        <p:spPr>
          <a:xfrm>
            <a:off x="493776" y="1155018"/>
            <a:ext cx="4139989" cy="1889933"/>
          </a:xfrm>
          <a:prstGeom prst="rect">
            <a:avLst/>
          </a:prstGeom>
        </p:spPr>
      </p:pic>
      <p:sp>
        <p:nvSpPr>
          <p:cNvPr id="3" name="Freeform 23">
            <a:extLst>
              <a:ext uri="{FF2B5EF4-FFF2-40B4-BE49-F238E27FC236}">
                <a16:creationId xmlns:a16="http://schemas.microsoft.com/office/drawing/2014/main" id="{414E85CA-32D0-FDBE-C3C6-6EAFB938F0E1}"/>
              </a:ext>
            </a:extLst>
          </p:cNvPr>
          <p:cNvSpPr/>
          <p:nvPr/>
        </p:nvSpPr>
        <p:spPr>
          <a:xfrm>
            <a:off x="4892802" y="274320"/>
            <a:ext cx="6805422" cy="315468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Speech Bubble: Oval 6">
            <a:extLst>
              <a:ext uri="{FF2B5EF4-FFF2-40B4-BE49-F238E27FC236}">
                <a16:creationId xmlns:a16="http://schemas.microsoft.com/office/drawing/2014/main" id="{C4D9F86E-C5D6-7E24-61C3-DD2E2243FB87}"/>
              </a:ext>
            </a:extLst>
          </p:cNvPr>
          <p:cNvSpPr/>
          <p:nvPr/>
        </p:nvSpPr>
        <p:spPr>
          <a:xfrm>
            <a:off x="5257800" y="3472654"/>
            <a:ext cx="5257800" cy="3111026"/>
          </a:xfrm>
          <a:prstGeom prst="wedgeEllipseCallout">
            <a:avLst>
              <a:gd name="adj1" fmla="val 45581"/>
              <a:gd name="adj2" fmla="val -48355"/>
            </a:avLst>
          </a:prstGeom>
          <a:solidFill>
            <a:srgbClr val="FFFF66"/>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Cây ngô được trồng trong các khe đất mà không được</a:t>
            </a:r>
          </a:p>
          <a:p>
            <a:pPr algn="ctr"/>
            <a:r>
              <a:rPr lang="vi-VN" sz="3600" dirty="0">
                <a:solidFill>
                  <a:schemeClr val="tx1"/>
                </a:solidFill>
              </a:rPr>
              <a:t>trồng trên đá</a:t>
            </a:r>
          </a:p>
        </p:txBody>
      </p:sp>
      <p:sp>
        <p:nvSpPr>
          <p:cNvPr id="9" name="TextBox 8">
            <a:extLst>
              <a:ext uri="{FF2B5EF4-FFF2-40B4-BE49-F238E27FC236}">
                <a16:creationId xmlns:a16="http://schemas.microsoft.com/office/drawing/2014/main" id="{1DE1B2BC-4B80-3A19-1D92-0E0B0F26E065}"/>
              </a:ext>
            </a:extLst>
          </p:cNvPr>
          <p:cNvSpPr txBox="1"/>
          <p:nvPr/>
        </p:nvSpPr>
        <p:spPr>
          <a:xfrm>
            <a:off x="8540638" y="1994392"/>
            <a:ext cx="1487908" cy="584775"/>
          </a:xfrm>
          <a:prstGeom prst="rect">
            <a:avLst/>
          </a:prstGeom>
          <a:noFill/>
        </p:spPr>
        <p:txBody>
          <a:bodyPr wrap="none" rtlCol="0">
            <a:spAutoFit/>
          </a:bodyPr>
          <a:lstStyle/>
          <a:p>
            <a:r>
              <a:rPr lang="en-US" sz="3200" dirty="0" err="1">
                <a:latin typeface="#9Slide02 Noi dung rat dai" panose="02000000000000000000" pitchFamily="2" charset="0"/>
                <a:ea typeface="#9Slide02 Noi dung rat dai" panose="02000000000000000000" pitchFamily="2" charset="0"/>
              </a:rPr>
              <a:t>Cây</a:t>
            </a:r>
            <a:r>
              <a:rPr lang="en-US" sz="3200" dirty="0">
                <a:latin typeface="#9Slide02 Noi dung rat dai" panose="02000000000000000000" pitchFamily="2" charset="0"/>
                <a:ea typeface="#9Slide02 Noi dung rat dai" panose="02000000000000000000" pitchFamily="2" charset="0"/>
              </a:rPr>
              <a:t> </a:t>
            </a:r>
            <a:r>
              <a:rPr lang="en-US" sz="3200" dirty="0" err="1">
                <a:latin typeface="#9Slide02 Noi dung rat dai" panose="02000000000000000000" pitchFamily="2" charset="0"/>
                <a:ea typeface="#9Slide02 Noi dung rat dai" panose="02000000000000000000" pitchFamily="2" charset="0"/>
              </a:rPr>
              <a:t>ngô</a:t>
            </a:r>
            <a:endParaRPr lang="vi-VN" sz="3200" dirty="0">
              <a:latin typeface="#9Slide02 Noi dung rat dai" panose="02000000000000000000" pitchFamily="2" charset="0"/>
              <a:ea typeface="#9Slide02 Noi dung rat dai" panose="02000000000000000000" pitchFamily="2" charset="0"/>
            </a:endParaRPr>
          </a:p>
        </p:txBody>
      </p:sp>
      <p:pic>
        <p:nvPicPr>
          <p:cNvPr id="5" name="Picture 4" descr="A close-up of a corn field&#10;&#10;Description automatically generated">
            <a:extLst>
              <a:ext uri="{FF2B5EF4-FFF2-40B4-BE49-F238E27FC236}">
                <a16:creationId xmlns:a16="http://schemas.microsoft.com/office/drawing/2014/main" id="{8F487318-A426-BF05-85FB-6D538705ED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13974" y="1092259"/>
            <a:ext cx="3025140" cy="2015450"/>
          </a:xfrm>
          <a:prstGeom prst="rect">
            <a:avLst/>
          </a:prstGeom>
        </p:spPr>
      </p:pic>
    </p:spTree>
    <p:custDataLst>
      <p:tags r:id="rId1"/>
    </p:custDataLst>
    <p:extLst>
      <p:ext uri="{BB962C8B-B14F-4D97-AF65-F5344CB8AC3E}">
        <p14:creationId xmlns:p14="http://schemas.microsoft.com/office/powerpoint/2010/main" val="8950511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67144E-E55A-B3E2-C1EA-E92295BEC255}"/>
              </a:ext>
            </a:extLst>
          </p:cNvPr>
          <p:cNvSpPr>
            <a:spLocks noGrp="1"/>
          </p:cNvSpPr>
          <p:nvPr>
            <p:ph type="subTitle" idx="1"/>
          </p:nvPr>
        </p:nvSpPr>
        <p:spPr/>
        <p:txBody>
          <a:bodyPr/>
          <a:lstStyle/>
          <a:p>
            <a:endParaRPr lang="vi-VN"/>
          </a:p>
        </p:txBody>
      </p:sp>
      <p:pic>
        <p:nvPicPr>
          <p:cNvPr id="7" name="Picture 6" descr="A cartoon of a garden&#10;&#10;Description automatically generated">
            <a:extLst>
              <a:ext uri="{FF2B5EF4-FFF2-40B4-BE49-F238E27FC236}">
                <a16:creationId xmlns:a16="http://schemas.microsoft.com/office/drawing/2014/main" id="{BECDCA00-3E79-8E60-8FA7-A6B3DEEFC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5B9A0F65-0C2B-782C-A499-38E405D93FED}"/>
              </a:ext>
            </a:extLst>
          </p:cNvPr>
          <p:cNvSpPr/>
          <p:nvPr/>
        </p:nvSpPr>
        <p:spPr>
          <a:xfrm>
            <a:off x="301752" y="292608"/>
            <a:ext cx="11530584" cy="6373368"/>
          </a:xfrm>
          <a:custGeom>
            <a:avLst/>
            <a:gdLst>
              <a:gd name="connsiteX0" fmla="*/ 0 w 11475720"/>
              <a:gd name="connsiteY0" fmla="*/ 687368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0 w 11475720"/>
              <a:gd name="connsiteY8" fmla="*/ 687368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155680 w 11475720"/>
              <a:gd name="connsiteY3" fmla="*/ 1016552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530584"/>
              <a:gd name="connsiteY0" fmla="*/ 833672 h 6373368"/>
              <a:gd name="connsiteX1" fmla="*/ 687368 w 11530584"/>
              <a:gd name="connsiteY1" fmla="*/ 0 h 6373368"/>
              <a:gd name="connsiteX2" fmla="*/ 10788352 w 11530584"/>
              <a:gd name="connsiteY2" fmla="*/ 0 h 6373368"/>
              <a:gd name="connsiteX3" fmla="*/ 11530584 w 11530584"/>
              <a:gd name="connsiteY3" fmla="*/ 842816 h 6373368"/>
              <a:gd name="connsiteX4" fmla="*/ 11475720 w 11530584"/>
              <a:gd name="connsiteY4" fmla="*/ 5686000 h 6373368"/>
              <a:gd name="connsiteX5" fmla="*/ 10788352 w 11530584"/>
              <a:gd name="connsiteY5" fmla="*/ 6373368 h 6373368"/>
              <a:gd name="connsiteX6" fmla="*/ 897680 w 11530584"/>
              <a:gd name="connsiteY6" fmla="*/ 6281928 h 6373368"/>
              <a:gd name="connsiteX7" fmla="*/ 0 w 11530584"/>
              <a:gd name="connsiteY7" fmla="*/ 5686000 h 6373368"/>
              <a:gd name="connsiteX8" fmla="*/ 192024 w 11530584"/>
              <a:gd name="connsiteY8" fmla="*/ 833672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584" h="6373368">
                <a:moveTo>
                  <a:pt x="192024" y="833672"/>
                </a:moveTo>
                <a:cubicBezTo>
                  <a:pt x="192024" y="454049"/>
                  <a:pt x="307745" y="0"/>
                  <a:pt x="687368" y="0"/>
                </a:cubicBezTo>
                <a:lnTo>
                  <a:pt x="10788352" y="0"/>
                </a:lnTo>
                <a:cubicBezTo>
                  <a:pt x="11167975" y="0"/>
                  <a:pt x="11530584" y="463193"/>
                  <a:pt x="11530584" y="842816"/>
                </a:cubicBezTo>
                <a:lnTo>
                  <a:pt x="11475720" y="5686000"/>
                </a:lnTo>
                <a:cubicBezTo>
                  <a:pt x="11475720" y="6065623"/>
                  <a:pt x="11167975" y="6373368"/>
                  <a:pt x="10788352" y="6373368"/>
                </a:cubicBezTo>
                <a:lnTo>
                  <a:pt x="897680" y="6281928"/>
                </a:lnTo>
                <a:cubicBezTo>
                  <a:pt x="518057" y="6281928"/>
                  <a:pt x="0" y="6065623"/>
                  <a:pt x="0" y="5686000"/>
                </a:cubicBezTo>
                <a:cubicBezTo>
                  <a:pt x="0" y="4019789"/>
                  <a:pt x="192024" y="2499883"/>
                  <a:pt x="192024" y="833672"/>
                </a:cubicBezTo>
                <a:close/>
              </a:path>
            </a:pathLst>
          </a:custGeom>
          <a:solidFill>
            <a:schemeClr val="bg1">
              <a:alpha val="92000"/>
            </a:schemeClr>
          </a:solidFill>
          <a:ln w="57150">
            <a:solidFill>
              <a:schemeClr val="accent3">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TextBox 7">
            <a:extLst>
              <a:ext uri="{FF2B5EF4-FFF2-40B4-BE49-F238E27FC236}">
                <a16:creationId xmlns:a16="http://schemas.microsoft.com/office/drawing/2014/main" id="{E8CBFF8B-0167-05F9-2561-B35B76E762B3}"/>
              </a:ext>
            </a:extLst>
          </p:cNvPr>
          <p:cNvSpPr txBox="1"/>
          <p:nvPr/>
        </p:nvSpPr>
        <p:spPr>
          <a:xfrm>
            <a:off x="1042416" y="1101690"/>
            <a:ext cx="10524744" cy="2308324"/>
          </a:xfrm>
          <a:prstGeom prst="rect">
            <a:avLst/>
          </a:prstGeom>
          <a:noFill/>
        </p:spPr>
        <p:txBody>
          <a:bodyPr wrap="square">
            <a:spAutoFit/>
          </a:bodyPr>
          <a:lstStyle/>
          <a:p>
            <a:r>
              <a:rPr lang="vi-VN" sz="36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Ở vùng cao nguyên đá, cây ngô được trồng trong các khe đá mà không trồng được trên đá (hình 1). Vậy trong đất, có những thành phần nào giúp cho cây trồng có thể phát triển?</a:t>
            </a:r>
            <a:endParaRPr lang="vi-VN" sz="3600" i="1"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D0CD1EBF-4654-3408-4D2A-1B2519CE6B96}"/>
              </a:ext>
            </a:extLst>
          </p:cNvPr>
          <p:cNvPicPr>
            <a:picLocks noChangeAspect="1"/>
          </p:cNvPicPr>
          <p:nvPr/>
        </p:nvPicPr>
        <p:blipFill>
          <a:blip r:embed="rId4"/>
          <a:stretch>
            <a:fillRect/>
          </a:stretch>
        </p:blipFill>
        <p:spPr>
          <a:xfrm rot="345907">
            <a:off x="245297" y="300583"/>
            <a:ext cx="1063885" cy="1173869"/>
          </a:xfrm>
          <a:prstGeom prst="rect">
            <a:avLst/>
          </a:prstGeom>
        </p:spPr>
      </p:pic>
      <p:pic>
        <p:nvPicPr>
          <p:cNvPr id="11" name="Picture 10">
            <a:extLst>
              <a:ext uri="{FF2B5EF4-FFF2-40B4-BE49-F238E27FC236}">
                <a16:creationId xmlns:a16="http://schemas.microsoft.com/office/drawing/2014/main" id="{2A01CE09-1B25-F793-BEFB-4D3C01CDE956}"/>
              </a:ext>
            </a:extLst>
          </p:cNvPr>
          <p:cNvPicPr>
            <a:picLocks noChangeAspect="1"/>
          </p:cNvPicPr>
          <p:nvPr/>
        </p:nvPicPr>
        <p:blipFill>
          <a:blip r:embed="rId5"/>
          <a:stretch>
            <a:fillRect/>
          </a:stretch>
        </p:blipFill>
        <p:spPr>
          <a:xfrm>
            <a:off x="6627721" y="3192500"/>
            <a:ext cx="3576983" cy="2755963"/>
          </a:xfrm>
          <a:prstGeom prst="rect">
            <a:avLst/>
          </a:prstGeom>
          <a:ln w="38100">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807582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1146-0C01-1440-03BD-9FAB853678B3}"/>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7467144E-E55A-B3E2-C1EA-E92295BEC255}"/>
              </a:ext>
            </a:extLst>
          </p:cNvPr>
          <p:cNvSpPr>
            <a:spLocks noGrp="1"/>
          </p:cNvSpPr>
          <p:nvPr>
            <p:ph type="subTitle" idx="1"/>
          </p:nvPr>
        </p:nvSpPr>
        <p:spPr/>
        <p:txBody>
          <a:bodyPr/>
          <a:lstStyle/>
          <a:p>
            <a:endParaRPr lang="vi-VN"/>
          </a:p>
        </p:txBody>
      </p:sp>
      <p:pic>
        <p:nvPicPr>
          <p:cNvPr id="7" name="Picture 6" descr="A cartoon of a garden&#10;&#10;Description automatically generated">
            <a:extLst>
              <a:ext uri="{FF2B5EF4-FFF2-40B4-BE49-F238E27FC236}">
                <a16:creationId xmlns:a16="http://schemas.microsoft.com/office/drawing/2014/main" id="{BECDCA00-3E79-8E60-8FA7-A6B3DEEFC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Freeform 11">
            <a:extLst>
              <a:ext uri="{FF2B5EF4-FFF2-40B4-BE49-F238E27FC236}">
                <a16:creationId xmlns:a16="http://schemas.microsoft.com/office/drawing/2014/main" id="{823C8283-DE1D-3F43-2870-A7E6589A3CDD}"/>
              </a:ext>
            </a:extLst>
          </p:cNvPr>
          <p:cNvSpPr/>
          <p:nvPr/>
        </p:nvSpPr>
        <p:spPr>
          <a:xfrm>
            <a:off x="3529584" y="2852929"/>
            <a:ext cx="4821545" cy="4360396"/>
          </a:xfrm>
          <a:custGeom>
            <a:avLst/>
            <a:gdLst/>
            <a:ahLst/>
            <a:cxnLst/>
            <a:rect l="l" t="t" r="r" b="b"/>
            <a:pathLst>
              <a:path w="2804531" h="2383851">
                <a:moveTo>
                  <a:pt x="0" y="0"/>
                </a:moveTo>
                <a:lnTo>
                  <a:pt x="2804531" y="0"/>
                </a:lnTo>
                <a:lnTo>
                  <a:pt x="2804531" y="2383851"/>
                </a:lnTo>
                <a:lnTo>
                  <a:pt x="0" y="2383851"/>
                </a:lnTo>
                <a:lnTo>
                  <a:pt x="0" y="0"/>
                </a:lnTo>
                <a:close/>
              </a:path>
            </a:pathLst>
          </a:custGeom>
          <a:blipFill>
            <a:blip r:embed="rId4"/>
            <a:stretch>
              <a:fillRect/>
            </a:stretch>
          </a:blipFill>
        </p:spPr>
        <p:txBody>
          <a:bodyPr/>
          <a:lstStyle/>
          <a:p>
            <a:endParaRPr lang="vi-VN"/>
          </a:p>
        </p:txBody>
      </p:sp>
      <p:grpSp>
        <p:nvGrpSpPr>
          <p:cNvPr id="12" name="Group 11">
            <a:extLst>
              <a:ext uri="{FF2B5EF4-FFF2-40B4-BE49-F238E27FC236}">
                <a16:creationId xmlns:a16="http://schemas.microsoft.com/office/drawing/2014/main" id="{A852C2B4-E8CF-03A1-BC0C-8BE376C3F821}"/>
              </a:ext>
            </a:extLst>
          </p:cNvPr>
          <p:cNvGrpSpPr/>
          <p:nvPr/>
        </p:nvGrpSpPr>
        <p:grpSpPr>
          <a:xfrm>
            <a:off x="3447295" y="722050"/>
            <a:ext cx="4620753" cy="1107996"/>
            <a:chOff x="2010163" y="151917"/>
            <a:chExt cx="4620753" cy="1107996"/>
          </a:xfrm>
        </p:grpSpPr>
        <p:sp>
          <p:nvSpPr>
            <p:cNvPr id="10" name="TextBox 9">
              <a:extLst>
                <a:ext uri="{FF2B5EF4-FFF2-40B4-BE49-F238E27FC236}">
                  <a16:creationId xmlns:a16="http://schemas.microsoft.com/office/drawing/2014/main" id="{B1F1EDB3-0E4E-9904-0307-FBFCFD1C4A74}"/>
                </a:ext>
              </a:extLst>
            </p:cNvPr>
            <p:cNvSpPr txBox="1"/>
            <p:nvPr/>
          </p:nvSpPr>
          <p:spPr>
            <a:xfrm>
              <a:off x="2010163" y="151917"/>
              <a:ext cx="4620753" cy="1107996"/>
            </a:xfrm>
            <a:prstGeom prst="rect">
              <a:avLst/>
            </a:prstGeom>
            <a:noFill/>
          </p:spPr>
          <p:txBody>
            <a:bodyPr wrap="none" rtlCol="0">
              <a:prstTxWarp prst="textArchUp">
                <a:avLst/>
              </a:prstTxWarp>
              <a:spAutoFit/>
            </a:bodyPr>
            <a:lstStyle/>
            <a:p>
              <a:pPr algn="ctr"/>
              <a:r>
                <a:rPr lang="en-GB" sz="5400" dirty="0">
                  <a:ln w="317500">
                    <a:solidFill>
                      <a:schemeClr val="bg1"/>
                    </a:solidFill>
                  </a:ln>
                  <a:effectLst>
                    <a:innerShdw dist="50800" dir="13500000">
                      <a:schemeClr val="accent3">
                        <a:lumMod val="40000"/>
                        <a:lumOff val="60000"/>
                      </a:schemeClr>
                    </a:innerShdw>
                  </a:effectLst>
                  <a:latin typeface="#9Slide07 SVNZiclets" panose="02000603000000000000" pitchFamily="2" charset="0"/>
                </a:rPr>
                <a:t>Khoa </a:t>
              </a:r>
              <a:r>
                <a:rPr lang="en-GB" sz="5400" dirty="0" err="1">
                  <a:ln w="317500">
                    <a:solidFill>
                      <a:schemeClr val="bg1"/>
                    </a:solidFill>
                  </a:ln>
                  <a:effectLst>
                    <a:innerShdw dist="50800" dir="13500000">
                      <a:schemeClr val="accent3">
                        <a:lumMod val="40000"/>
                        <a:lumOff val="60000"/>
                      </a:schemeClr>
                    </a:innerShdw>
                  </a:effectLst>
                  <a:latin typeface="#9Slide07 SVNZiclets" panose="02000603000000000000" pitchFamily="2" charset="0"/>
                </a:rPr>
                <a:t>học</a:t>
              </a:r>
              <a:endParaRPr lang="vi-VN" sz="5400" dirty="0">
                <a:ln w="317500">
                  <a:solidFill>
                    <a:schemeClr val="bg1"/>
                  </a:solidFill>
                </a:ln>
                <a:effectLst>
                  <a:innerShdw dist="50800" dir="13500000">
                    <a:schemeClr val="accent3">
                      <a:lumMod val="40000"/>
                      <a:lumOff val="60000"/>
                    </a:schemeClr>
                  </a:innerShdw>
                </a:effectLst>
              </a:endParaRPr>
            </a:p>
          </p:txBody>
        </p:sp>
        <p:sp>
          <p:nvSpPr>
            <p:cNvPr id="11" name="TextBox 10">
              <a:extLst>
                <a:ext uri="{FF2B5EF4-FFF2-40B4-BE49-F238E27FC236}">
                  <a16:creationId xmlns:a16="http://schemas.microsoft.com/office/drawing/2014/main" id="{F03E4987-C50D-FA0A-5ACF-862B8B597162}"/>
                </a:ext>
              </a:extLst>
            </p:cNvPr>
            <p:cNvSpPr txBox="1"/>
            <p:nvPr/>
          </p:nvSpPr>
          <p:spPr>
            <a:xfrm>
              <a:off x="2010163" y="151917"/>
              <a:ext cx="4620753" cy="1107996"/>
            </a:xfrm>
            <a:prstGeom prst="rect">
              <a:avLst/>
            </a:prstGeom>
            <a:noFill/>
          </p:spPr>
          <p:txBody>
            <a:bodyPr wrap="none" rtlCol="0">
              <a:prstTxWarp prst="textArchUp">
                <a:avLst/>
              </a:prstTxWarp>
              <a:spAutoFit/>
            </a:bodyPr>
            <a:lstStyle/>
            <a:p>
              <a:pPr algn="ctr"/>
              <a:r>
                <a:rPr lang="en-GB" sz="5400" dirty="0">
                  <a:ln w="34925">
                    <a:solidFill>
                      <a:schemeClr val="accent3">
                        <a:lumMod val="75000"/>
                      </a:schemeClr>
                    </a:solidFill>
                    <a:prstDash val="sysDash"/>
                  </a:ln>
                  <a:solidFill>
                    <a:schemeClr val="accent3">
                      <a:lumMod val="20000"/>
                      <a:lumOff val="80000"/>
                    </a:schemeClr>
                  </a:solidFill>
                  <a:latin typeface="#9Slide07 SVNZiclets" panose="02000603000000000000" pitchFamily="2" charset="0"/>
                </a:rPr>
                <a:t>K</a:t>
              </a:r>
              <a:r>
                <a:rPr lang="en-GB" sz="5400" dirty="0">
                  <a:ln w="34925">
                    <a:solidFill>
                      <a:schemeClr val="accent3">
                        <a:lumMod val="75000"/>
                      </a:schemeClr>
                    </a:solidFill>
                    <a:prstDash val="sysDash"/>
                  </a:ln>
                  <a:solidFill>
                    <a:schemeClr val="accent2">
                      <a:lumMod val="40000"/>
                      <a:lumOff val="60000"/>
                    </a:schemeClr>
                  </a:solidFill>
                  <a:latin typeface="#9Slide07 SVNZiclets" panose="02000603000000000000" pitchFamily="2" charset="0"/>
                </a:rPr>
                <a:t>h</a:t>
              </a:r>
              <a:r>
                <a:rPr lang="en-GB" sz="5400" dirty="0">
                  <a:ln w="34925">
                    <a:solidFill>
                      <a:schemeClr val="accent3">
                        <a:lumMod val="75000"/>
                      </a:schemeClr>
                    </a:solidFill>
                    <a:prstDash val="sysDash"/>
                  </a:ln>
                  <a:solidFill>
                    <a:schemeClr val="accent1">
                      <a:lumMod val="20000"/>
                      <a:lumOff val="80000"/>
                    </a:schemeClr>
                  </a:solidFill>
                  <a:latin typeface="#9Slide07 SVNZiclets" panose="02000603000000000000" pitchFamily="2" charset="0"/>
                </a:rPr>
                <a:t>o</a:t>
              </a:r>
              <a:r>
                <a:rPr lang="en-GB" sz="5400" dirty="0">
                  <a:ln w="34925">
                    <a:solidFill>
                      <a:schemeClr val="accent3">
                        <a:lumMod val="75000"/>
                      </a:schemeClr>
                    </a:solidFill>
                    <a:prstDash val="sysDash"/>
                  </a:ln>
                  <a:solidFill>
                    <a:srgbClr val="FFCCFF"/>
                  </a:solidFill>
                  <a:latin typeface="#9Slide07 SVNZiclets" panose="02000603000000000000" pitchFamily="2" charset="0"/>
                </a:rPr>
                <a:t>a</a:t>
              </a:r>
              <a:r>
                <a:rPr lang="en-GB" sz="5400" dirty="0">
                  <a:ln w="34925">
                    <a:solidFill>
                      <a:schemeClr val="accent3">
                        <a:lumMod val="75000"/>
                      </a:schemeClr>
                    </a:solidFill>
                    <a:prstDash val="sysDash"/>
                  </a:ln>
                  <a:solidFill>
                    <a:schemeClr val="accent3">
                      <a:lumMod val="20000"/>
                      <a:lumOff val="80000"/>
                    </a:schemeClr>
                  </a:solidFill>
                  <a:latin typeface="#9Slide07 SVNZiclets" panose="02000603000000000000" pitchFamily="2" charset="0"/>
                </a:rPr>
                <a:t> </a:t>
              </a:r>
              <a:r>
                <a:rPr lang="en-GB" sz="5400" dirty="0" err="1">
                  <a:ln w="34925">
                    <a:solidFill>
                      <a:schemeClr val="accent3">
                        <a:lumMod val="75000"/>
                      </a:schemeClr>
                    </a:solidFill>
                    <a:prstDash val="sysDash"/>
                  </a:ln>
                  <a:solidFill>
                    <a:srgbClr val="66FFCC"/>
                  </a:solidFill>
                  <a:latin typeface="#9Slide07 SVNZiclets" panose="02000603000000000000" pitchFamily="2" charset="0"/>
                </a:rPr>
                <a:t>h</a:t>
              </a:r>
              <a:r>
                <a:rPr lang="en-GB" sz="5400" dirty="0" err="1">
                  <a:ln w="34925">
                    <a:solidFill>
                      <a:schemeClr val="accent3">
                        <a:lumMod val="75000"/>
                      </a:schemeClr>
                    </a:solidFill>
                    <a:prstDash val="sysDash"/>
                  </a:ln>
                  <a:solidFill>
                    <a:srgbClr val="FF9966"/>
                  </a:solidFill>
                  <a:latin typeface="#9Slide07 SVNZiclets" panose="02000603000000000000" pitchFamily="2" charset="0"/>
                </a:rPr>
                <a:t>ọ</a:t>
              </a:r>
              <a:r>
                <a:rPr lang="en-GB" sz="5400" dirty="0" err="1">
                  <a:ln w="34925">
                    <a:solidFill>
                      <a:schemeClr val="accent3">
                        <a:lumMod val="75000"/>
                      </a:schemeClr>
                    </a:solidFill>
                    <a:prstDash val="sysDash"/>
                  </a:ln>
                  <a:solidFill>
                    <a:srgbClr val="FFFF66"/>
                  </a:solidFill>
                  <a:latin typeface="#9Slide07 SVNZiclets" panose="02000603000000000000" pitchFamily="2" charset="0"/>
                </a:rPr>
                <a:t>c</a:t>
              </a:r>
              <a:endParaRPr lang="vi-VN" sz="5400" dirty="0">
                <a:ln w="34925">
                  <a:solidFill>
                    <a:schemeClr val="accent3">
                      <a:lumMod val="75000"/>
                    </a:schemeClr>
                  </a:solidFill>
                  <a:prstDash val="sysDash"/>
                </a:ln>
                <a:solidFill>
                  <a:srgbClr val="FFFF66"/>
                </a:solidFill>
              </a:endParaRPr>
            </a:p>
          </p:txBody>
        </p:sp>
      </p:grpSp>
      <p:grpSp>
        <p:nvGrpSpPr>
          <p:cNvPr id="16" name="Group 15">
            <a:extLst>
              <a:ext uri="{FF2B5EF4-FFF2-40B4-BE49-F238E27FC236}">
                <a16:creationId xmlns:a16="http://schemas.microsoft.com/office/drawing/2014/main" id="{E1994E54-DB40-C142-40ED-523E401E793F}"/>
              </a:ext>
            </a:extLst>
          </p:cNvPr>
          <p:cNvGrpSpPr/>
          <p:nvPr/>
        </p:nvGrpSpPr>
        <p:grpSpPr>
          <a:xfrm>
            <a:off x="1293875" y="1030288"/>
            <a:ext cx="9860281" cy="2169247"/>
            <a:chOff x="1165859" y="915749"/>
            <a:chExt cx="9860281" cy="2169247"/>
          </a:xfrm>
        </p:grpSpPr>
        <p:sp>
          <p:nvSpPr>
            <p:cNvPr id="14" name="TextBox 13">
              <a:extLst>
                <a:ext uri="{FF2B5EF4-FFF2-40B4-BE49-F238E27FC236}">
                  <a16:creationId xmlns:a16="http://schemas.microsoft.com/office/drawing/2014/main" id="{0D970C61-80F2-D89F-AA36-2DC312F4186A}"/>
                </a:ext>
              </a:extLst>
            </p:cNvPr>
            <p:cNvSpPr txBox="1"/>
            <p:nvPr/>
          </p:nvSpPr>
          <p:spPr>
            <a:xfrm>
              <a:off x="1165860" y="961338"/>
              <a:ext cx="9860280" cy="2123658"/>
            </a:xfrm>
            <a:prstGeom prst="rect">
              <a:avLst/>
            </a:prstGeom>
            <a:noFill/>
          </p:spPr>
          <p:txBody>
            <a:bodyPr wrap="square" rtlCol="0">
              <a:prstTxWarp prst="textWave2">
                <a:avLst/>
              </a:prstTxWarp>
              <a:spAutoFit/>
            </a:bodyPr>
            <a:lstStyle/>
            <a:p>
              <a:pPr algn="ctr"/>
              <a:r>
                <a:rPr lang="en-GB" sz="6600" dirty="0">
                  <a:ln w="311150">
                    <a:solidFill>
                      <a:schemeClr val="accent3">
                        <a:lumMod val="75000"/>
                      </a:schemeClr>
                    </a:solidFill>
                  </a:ln>
                  <a:latin typeface="#9Slide07 SVNCinnamoncake" panose="02000000000000000000" pitchFamily="2" charset="0"/>
                </a:rPr>
                <a:t>Thành </a:t>
              </a:r>
              <a:r>
                <a:rPr lang="en-GB" sz="6600" dirty="0" err="1">
                  <a:ln w="311150">
                    <a:solidFill>
                      <a:schemeClr val="accent3">
                        <a:lumMod val="75000"/>
                      </a:schemeClr>
                    </a:solidFill>
                  </a:ln>
                  <a:latin typeface="#9Slide07 SVNCinnamoncake" panose="02000000000000000000" pitchFamily="2" charset="0"/>
                </a:rPr>
                <a:t>phần</a:t>
              </a:r>
              <a:r>
                <a:rPr lang="en-GB" sz="6600" dirty="0">
                  <a:ln w="311150">
                    <a:solidFill>
                      <a:schemeClr val="accent3">
                        <a:lumMod val="75000"/>
                      </a:schemeClr>
                    </a:solidFill>
                  </a:ln>
                  <a:latin typeface="#9Slide07 SVNCinnamoncake" panose="02000000000000000000" pitchFamily="2" charset="0"/>
                </a:rPr>
                <a:t> </a:t>
              </a:r>
              <a:r>
                <a:rPr lang="en-GB" sz="6600" dirty="0" err="1">
                  <a:ln w="311150">
                    <a:solidFill>
                      <a:schemeClr val="accent3">
                        <a:lumMod val="75000"/>
                      </a:schemeClr>
                    </a:solidFill>
                  </a:ln>
                  <a:latin typeface="#9Slide07 SVNCinnamoncake" panose="02000000000000000000" pitchFamily="2" charset="0"/>
                </a:rPr>
                <a:t>và</a:t>
              </a:r>
              <a:r>
                <a:rPr lang="en-GB" sz="6600" dirty="0">
                  <a:ln w="311150">
                    <a:solidFill>
                      <a:schemeClr val="accent3">
                        <a:lumMod val="75000"/>
                      </a:schemeClr>
                    </a:solidFill>
                  </a:ln>
                  <a:latin typeface="#9Slide07 SVNCinnamoncake" panose="02000000000000000000" pitchFamily="2" charset="0"/>
                </a:rPr>
                <a:t> </a:t>
              </a:r>
              <a:r>
                <a:rPr lang="en-GB" sz="6600" dirty="0" err="1">
                  <a:ln w="311150">
                    <a:solidFill>
                      <a:schemeClr val="accent3">
                        <a:lumMod val="75000"/>
                      </a:schemeClr>
                    </a:solidFill>
                  </a:ln>
                  <a:latin typeface="#9Slide07 SVNCinnamoncake" panose="02000000000000000000" pitchFamily="2" charset="0"/>
                </a:rPr>
                <a:t>vai</a:t>
              </a:r>
              <a:r>
                <a:rPr lang="en-GB" sz="6600" dirty="0">
                  <a:ln w="311150">
                    <a:solidFill>
                      <a:schemeClr val="accent3">
                        <a:lumMod val="75000"/>
                      </a:schemeClr>
                    </a:solidFill>
                  </a:ln>
                  <a:latin typeface="#9Slide07 SVNCinnamoncake" panose="02000000000000000000" pitchFamily="2" charset="0"/>
                </a:rPr>
                <a:t> </a:t>
              </a:r>
              <a:r>
                <a:rPr lang="en-GB" sz="6600" dirty="0" err="1">
                  <a:ln w="311150">
                    <a:solidFill>
                      <a:schemeClr val="accent3">
                        <a:lumMod val="75000"/>
                      </a:schemeClr>
                    </a:solidFill>
                  </a:ln>
                  <a:latin typeface="#9Slide07 SVNCinnamoncake" panose="02000000000000000000" pitchFamily="2" charset="0"/>
                </a:rPr>
                <a:t>trò</a:t>
              </a:r>
              <a:r>
                <a:rPr lang="en-GB" sz="6600" dirty="0">
                  <a:ln w="311150">
                    <a:solidFill>
                      <a:schemeClr val="accent3">
                        <a:lumMod val="75000"/>
                      </a:schemeClr>
                    </a:solidFill>
                  </a:ln>
                  <a:latin typeface="#9Slide07 SVNCinnamoncake" panose="02000000000000000000" pitchFamily="2" charset="0"/>
                </a:rPr>
                <a:t> </a:t>
              </a:r>
              <a:r>
                <a:rPr lang="en-GB" sz="6600" dirty="0" err="1">
                  <a:ln w="311150">
                    <a:solidFill>
                      <a:schemeClr val="accent3">
                        <a:lumMod val="75000"/>
                      </a:schemeClr>
                    </a:solidFill>
                  </a:ln>
                  <a:latin typeface="#9Slide07 SVNCinnamoncake" panose="02000000000000000000" pitchFamily="2" charset="0"/>
                </a:rPr>
                <a:t>của</a:t>
              </a:r>
              <a:r>
                <a:rPr lang="en-GB" sz="6600" dirty="0">
                  <a:ln w="311150">
                    <a:solidFill>
                      <a:schemeClr val="accent3">
                        <a:lumMod val="75000"/>
                      </a:schemeClr>
                    </a:solidFill>
                  </a:ln>
                  <a:latin typeface="#9Slide07 SVNCinnamoncake" panose="02000000000000000000" pitchFamily="2" charset="0"/>
                </a:rPr>
                <a:t> </a:t>
              </a:r>
              <a:r>
                <a:rPr lang="en-GB" sz="6600" dirty="0" err="1">
                  <a:ln w="311150">
                    <a:solidFill>
                      <a:schemeClr val="accent3">
                        <a:lumMod val="75000"/>
                      </a:schemeClr>
                    </a:solidFill>
                  </a:ln>
                  <a:latin typeface="#9Slide07 SVNCinnamoncake" panose="02000000000000000000" pitchFamily="2" charset="0"/>
                </a:rPr>
                <a:t>đất</a:t>
              </a:r>
              <a:r>
                <a:rPr lang="en-GB" sz="6600" dirty="0">
                  <a:ln w="311150">
                    <a:solidFill>
                      <a:schemeClr val="accent3">
                        <a:lumMod val="75000"/>
                      </a:schemeClr>
                    </a:solidFill>
                  </a:ln>
                  <a:latin typeface="#9Slide07 SVNCinnamoncake" panose="02000000000000000000" pitchFamily="2" charset="0"/>
                </a:rPr>
                <a:t> </a:t>
              </a:r>
              <a:r>
                <a:rPr lang="en-GB" sz="6600" dirty="0" err="1">
                  <a:ln w="311150">
                    <a:solidFill>
                      <a:schemeClr val="accent3">
                        <a:lumMod val="75000"/>
                      </a:schemeClr>
                    </a:solidFill>
                  </a:ln>
                  <a:latin typeface="#9Slide07 SVNCinnamoncake" panose="02000000000000000000" pitchFamily="2" charset="0"/>
                </a:rPr>
                <a:t>đối</a:t>
              </a:r>
              <a:r>
                <a:rPr lang="en-GB" sz="6600" dirty="0">
                  <a:ln w="311150">
                    <a:solidFill>
                      <a:schemeClr val="accent3">
                        <a:lumMod val="75000"/>
                      </a:schemeClr>
                    </a:solidFill>
                  </a:ln>
                  <a:latin typeface="#9Slide07 SVNCinnamoncake" panose="02000000000000000000" pitchFamily="2" charset="0"/>
                </a:rPr>
                <a:t> </a:t>
              </a:r>
              <a:r>
                <a:rPr lang="en-GB" sz="6600" dirty="0" err="1">
                  <a:ln w="311150">
                    <a:solidFill>
                      <a:schemeClr val="accent3">
                        <a:lumMod val="75000"/>
                      </a:schemeClr>
                    </a:solidFill>
                  </a:ln>
                  <a:latin typeface="#9Slide07 SVNCinnamoncake" panose="02000000000000000000" pitchFamily="2" charset="0"/>
                </a:rPr>
                <a:t>với</a:t>
              </a:r>
              <a:r>
                <a:rPr lang="en-GB" sz="6600" dirty="0">
                  <a:ln w="311150">
                    <a:solidFill>
                      <a:schemeClr val="accent3">
                        <a:lumMod val="75000"/>
                      </a:schemeClr>
                    </a:solidFill>
                  </a:ln>
                  <a:latin typeface="#9Slide07 SVNCinnamoncake" panose="02000000000000000000" pitchFamily="2" charset="0"/>
                </a:rPr>
                <a:t> </a:t>
              </a:r>
              <a:r>
                <a:rPr lang="en-GB" sz="6600" dirty="0" err="1">
                  <a:ln w="311150">
                    <a:solidFill>
                      <a:schemeClr val="accent3">
                        <a:lumMod val="75000"/>
                      </a:schemeClr>
                    </a:solidFill>
                  </a:ln>
                  <a:latin typeface="#9Slide07 SVNCinnamoncake" panose="02000000000000000000" pitchFamily="2" charset="0"/>
                </a:rPr>
                <a:t>cây</a:t>
              </a:r>
              <a:r>
                <a:rPr lang="en-GB" sz="6600" dirty="0">
                  <a:ln w="311150">
                    <a:solidFill>
                      <a:schemeClr val="accent3">
                        <a:lumMod val="75000"/>
                      </a:schemeClr>
                    </a:solidFill>
                  </a:ln>
                  <a:latin typeface="#9Slide07 SVNCinnamoncake" panose="02000000000000000000" pitchFamily="2" charset="0"/>
                </a:rPr>
                <a:t> </a:t>
              </a:r>
              <a:r>
                <a:rPr lang="en-GB" sz="6600" dirty="0" err="1">
                  <a:ln w="311150">
                    <a:solidFill>
                      <a:schemeClr val="accent3">
                        <a:lumMod val="75000"/>
                      </a:schemeClr>
                    </a:solidFill>
                  </a:ln>
                  <a:latin typeface="#9Slide07 SVNCinnamoncake" panose="02000000000000000000" pitchFamily="2" charset="0"/>
                </a:rPr>
                <a:t>trồng</a:t>
              </a:r>
              <a:endParaRPr lang="vi-VN" sz="6600" dirty="0">
                <a:ln w="311150">
                  <a:solidFill>
                    <a:schemeClr val="accent3">
                      <a:lumMod val="75000"/>
                    </a:schemeClr>
                  </a:solidFill>
                </a:ln>
              </a:endParaRPr>
            </a:p>
          </p:txBody>
        </p:sp>
        <p:sp>
          <p:nvSpPr>
            <p:cNvPr id="15" name="TextBox 14">
              <a:extLst>
                <a:ext uri="{FF2B5EF4-FFF2-40B4-BE49-F238E27FC236}">
                  <a16:creationId xmlns:a16="http://schemas.microsoft.com/office/drawing/2014/main" id="{67AC3B66-DBEC-F22C-A474-8FA20FE88AFA}"/>
                </a:ext>
              </a:extLst>
            </p:cNvPr>
            <p:cNvSpPr txBox="1"/>
            <p:nvPr/>
          </p:nvSpPr>
          <p:spPr>
            <a:xfrm>
              <a:off x="1165859" y="915749"/>
              <a:ext cx="9860280" cy="2123658"/>
            </a:xfrm>
            <a:prstGeom prst="rect">
              <a:avLst/>
            </a:prstGeom>
            <a:noFill/>
          </p:spPr>
          <p:txBody>
            <a:bodyPr wrap="square" rtlCol="0">
              <a:prstTxWarp prst="textWave2">
                <a:avLst/>
              </a:prstTxWarp>
              <a:spAutoFit/>
            </a:bodyPr>
            <a:lstStyle/>
            <a:p>
              <a:pPr algn="ctr"/>
              <a:r>
                <a:rPr lang="en-GB" sz="6600" dirty="0">
                  <a:solidFill>
                    <a:schemeClr val="bg1"/>
                  </a:solidFill>
                  <a:latin typeface="#9Slide07 SVNCinnamoncake" panose="02000000000000000000" pitchFamily="2" charset="0"/>
                </a:rPr>
                <a:t>Thành </a:t>
              </a:r>
              <a:r>
                <a:rPr lang="en-GB" sz="6600" dirty="0" err="1">
                  <a:solidFill>
                    <a:schemeClr val="bg1"/>
                  </a:solidFill>
                  <a:latin typeface="#9Slide07 SVNCinnamoncake" panose="02000000000000000000" pitchFamily="2" charset="0"/>
                </a:rPr>
                <a:t>phần</a:t>
              </a:r>
              <a:r>
                <a:rPr lang="en-GB" sz="6600" dirty="0">
                  <a:solidFill>
                    <a:schemeClr val="bg1"/>
                  </a:solidFill>
                  <a:latin typeface="#9Slide07 SVNCinnamoncake" panose="02000000000000000000" pitchFamily="2" charset="0"/>
                </a:rPr>
                <a:t> </a:t>
              </a:r>
              <a:r>
                <a:rPr lang="en-GB" sz="6600" dirty="0" err="1">
                  <a:solidFill>
                    <a:schemeClr val="bg1"/>
                  </a:solidFill>
                  <a:latin typeface="#9Slide07 SVNCinnamoncake" panose="02000000000000000000" pitchFamily="2" charset="0"/>
                </a:rPr>
                <a:t>và</a:t>
              </a:r>
              <a:r>
                <a:rPr lang="en-GB" sz="6600" dirty="0">
                  <a:solidFill>
                    <a:schemeClr val="bg1"/>
                  </a:solidFill>
                  <a:latin typeface="#9Slide07 SVNCinnamoncake" panose="02000000000000000000" pitchFamily="2" charset="0"/>
                </a:rPr>
                <a:t> </a:t>
              </a:r>
              <a:r>
                <a:rPr lang="en-GB" sz="6600" dirty="0" err="1">
                  <a:solidFill>
                    <a:schemeClr val="bg1"/>
                  </a:solidFill>
                  <a:latin typeface="#9Slide07 SVNCinnamoncake" panose="02000000000000000000" pitchFamily="2" charset="0"/>
                </a:rPr>
                <a:t>vai</a:t>
              </a:r>
              <a:r>
                <a:rPr lang="en-GB" sz="6600" dirty="0">
                  <a:solidFill>
                    <a:schemeClr val="bg1"/>
                  </a:solidFill>
                  <a:latin typeface="#9Slide07 SVNCinnamoncake" panose="02000000000000000000" pitchFamily="2" charset="0"/>
                </a:rPr>
                <a:t> </a:t>
              </a:r>
              <a:r>
                <a:rPr lang="en-GB" sz="6600" dirty="0" err="1">
                  <a:solidFill>
                    <a:schemeClr val="bg1"/>
                  </a:solidFill>
                  <a:latin typeface="#9Slide07 SVNCinnamoncake" panose="02000000000000000000" pitchFamily="2" charset="0"/>
                </a:rPr>
                <a:t>trò</a:t>
              </a:r>
              <a:r>
                <a:rPr lang="en-GB" sz="6600" dirty="0">
                  <a:solidFill>
                    <a:schemeClr val="bg1"/>
                  </a:solidFill>
                  <a:latin typeface="#9Slide07 SVNCinnamoncake" panose="02000000000000000000" pitchFamily="2" charset="0"/>
                </a:rPr>
                <a:t> </a:t>
              </a:r>
              <a:r>
                <a:rPr lang="en-GB" sz="6600" dirty="0" err="1">
                  <a:solidFill>
                    <a:schemeClr val="bg1"/>
                  </a:solidFill>
                  <a:latin typeface="#9Slide07 SVNCinnamoncake" panose="02000000000000000000" pitchFamily="2" charset="0"/>
                </a:rPr>
                <a:t>của</a:t>
              </a:r>
              <a:r>
                <a:rPr lang="en-GB" sz="6600" dirty="0">
                  <a:solidFill>
                    <a:schemeClr val="bg1"/>
                  </a:solidFill>
                  <a:latin typeface="#9Slide07 SVNCinnamoncake" panose="02000000000000000000" pitchFamily="2" charset="0"/>
                </a:rPr>
                <a:t> </a:t>
              </a:r>
              <a:r>
                <a:rPr lang="en-GB" sz="6600" dirty="0" err="1">
                  <a:solidFill>
                    <a:schemeClr val="bg1"/>
                  </a:solidFill>
                  <a:latin typeface="#9Slide07 SVNCinnamoncake" panose="02000000000000000000" pitchFamily="2" charset="0"/>
                </a:rPr>
                <a:t>đất</a:t>
              </a:r>
              <a:r>
                <a:rPr lang="en-GB" sz="6600" dirty="0">
                  <a:solidFill>
                    <a:schemeClr val="bg1"/>
                  </a:solidFill>
                  <a:latin typeface="#9Slide07 SVNCinnamoncake" panose="02000000000000000000" pitchFamily="2" charset="0"/>
                </a:rPr>
                <a:t> </a:t>
              </a:r>
              <a:r>
                <a:rPr lang="en-GB" sz="6600" dirty="0" err="1">
                  <a:solidFill>
                    <a:schemeClr val="bg1"/>
                  </a:solidFill>
                  <a:latin typeface="#9Slide07 SVNCinnamoncake" panose="02000000000000000000" pitchFamily="2" charset="0"/>
                </a:rPr>
                <a:t>đối</a:t>
              </a:r>
              <a:r>
                <a:rPr lang="en-GB" sz="6600" dirty="0">
                  <a:solidFill>
                    <a:schemeClr val="bg1"/>
                  </a:solidFill>
                  <a:latin typeface="#9Slide07 SVNCinnamoncake" panose="02000000000000000000" pitchFamily="2" charset="0"/>
                </a:rPr>
                <a:t> </a:t>
              </a:r>
              <a:r>
                <a:rPr lang="en-GB" sz="6600" dirty="0" err="1">
                  <a:solidFill>
                    <a:schemeClr val="bg1"/>
                  </a:solidFill>
                  <a:latin typeface="#9Slide07 SVNCinnamoncake" panose="02000000000000000000" pitchFamily="2" charset="0"/>
                </a:rPr>
                <a:t>với</a:t>
              </a:r>
              <a:r>
                <a:rPr lang="en-GB" sz="6600" dirty="0">
                  <a:solidFill>
                    <a:schemeClr val="bg1"/>
                  </a:solidFill>
                  <a:latin typeface="#9Slide07 SVNCinnamoncake" panose="02000000000000000000" pitchFamily="2" charset="0"/>
                </a:rPr>
                <a:t> </a:t>
              </a:r>
              <a:r>
                <a:rPr lang="en-GB" sz="6600" dirty="0" err="1">
                  <a:solidFill>
                    <a:schemeClr val="bg1"/>
                  </a:solidFill>
                  <a:latin typeface="#9Slide07 SVNCinnamoncake" panose="02000000000000000000" pitchFamily="2" charset="0"/>
                </a:rPr>
                <a:t>cây</a:t>
              </a:r>
              <a:r>
                <a:rPr lang="en-GB" sz="6600" dirty="0">
                  <a:solidFill>
                    <a:schemeClr val="bg1"/>
                  </a:solidFill>
                  <a:latin typeface="#9Slide07 SVNCinnamoncake" panose="02000000000000000000" pitchFamily="2" charset="0"/>
                </a:rPr>
                <a:t> </a:t>
              </a:r>
              <a:r>
                <a:rPr lang="en-GB" sz="6600" dirty="0" err="1">
                  <a:solidFill>
                    <a:schemeClr val="bg1"/>
                  </a:solidFill>
                  <a:latin typeface="#9Slide07 SVNCinnamoncake" panose="02000000000000000000" pitchFamily="2" charset="0"/>
                </a:rPr>
                <a:t>trồng</a:t>
              </a:r>
              <a:endParaRPr lang="vi-VN" sz="6600" dirty="0">
                <a:solidFill>
                  <a:schemeClr val="bg1"/>
                </a:solidFill>
              </a:endParaRPr>
            </a:p>
          </p:txBody>
        </p:sp>
      </p:grpSp>
      <p:grpSp>
        <p:nvGrpSpPr>
          <p:cNvPr id="20" name="Group 19">
            <a:extLst>
              <a:ext uri="{FF2B5EF4-FFF2-40B4-BE49-F238E27FC236}">
                <a16:creationId xmlns:a16="http://schemas.microsoft.com/office/drawing/2014/main" id="{4AE2557E-8557-F22E-19AA-5C462E637688}"/>
              </a:ext>
            </a:extLst>
          </p:cNvPr>
          <p:cNvGrpSpPr/>
          <p:nvPr/>
        </p:nvGrpSpPr>
        <p:grpSpPr>
          <a:xfrm>
            <a:off x="8029998" y="3153946"/>
            <a:ext cx="1920720" cy="707886"/>
            <a:chOff x="8029998" y="3153946"/>
            <a:chExt cx="1920720" cy="707886"/>
          </a:xfrm>
        </p:grpSpPr>
        <p:sp>
          <p:nvSpPr>
            <p:cNvPr id="18" name="TextBox 17">
              <a:extLst>
                <a:ext uri="{FF2B5EF4-FFF2-40B4-BE49-F238E27FC236}">
                  <a16:creationId xmlns:a16="http://schemas.microsoft.com/office/drawing/2014/main" id="{6B31F86D-0766-8140-6BDC-6449B95BE30D}"/>
                </a:ext>
              </a:extLst>
            </p:cNvPr>
            <p:cNvSpPr txBox="1"/>
            <p:nvPr/>
          </p:nvSpPr>
          <p:spPr>
            <a:xfrm>
              <a:off x="8029999" y="3153946"/>
              <a:ext cx="1920719" cy="707886"/>
            </a:xfrm>
            <a:prstGeom prst="rect">
              <a:avLst/>
            </a:prstGeom>
            <a:noFill/>
          </p:spPr>
          <p:txBody>
            <a:bodyPr wrap="none" rtlCol="0">
              <a:spAutoFit/>
            </a:bodyPr>
            <a:lstStyle/>
            <a:p>
              <a:pPr algn="ctr"/>
              <a:r>
                <a:rPr lang="en-GB" sz="4000" dirty="0">
                  <a:ln w="317500">
                    <a:solidFill>
                      <a:schemeClr val="bg1"/>
                    </a:solidFill>
                  </a:ln>
                  <a:latin typeface="#9Slide07 SVNZiclets" panose="02000603000000000000" pitchFamily="2" charset="0"/>
                </a:rPr>
                <a:t>(</a:t>
              </a:r>
              <a:r>
                <a:rPr lang="en-GB" sz="4000" dirty="0" err="1">
                  <a:ln w="317500">
                    <a:solidFill>
                      <a:schemeClr val="bg1"/>
                    </a:solidFill>
                  </a:ln>
                  <a:latin typeface="#9Slide07 SVNZiclets" panose="02000603000000000000" pitchFamily="2" charset="0"/>
                </a:rPr>
                <a:t>Tiết</a:t>
              </a:r>
              <a:r>
                <a:rPr lang="en-GB" sz="4000" dirty="0">
                  <a:ln w="317500">
                    <a:solidFill>
                      <a:schemeClr val="bg1"/>
                    </a:solidFill>
                  </a:ln>
                  <a:latin typeface="#9Slide07 SVNZiclets" panose="02000603000000000000" pitchFamily="2" charset="0"/>
                </a:rPr>
                <a:t> 1)</a:t>
              </a:r>
              <a:endParaRPr lang="vi-VN" sz="4000" dirty="0">
                <a:ln w="317500">
                  <a:solidFill>
                    <a:schemeClr val="bg1"/>
                  </a:solidFill>
                </a:ln>
              </a:endParaRPr>
            </a:p>
          </p:txBody>
        </p:sp>
        <p:sp>
          <p:nvSpPr>
            <p:cNvPr id="19" name="TextBox 18">
              <a:extLst>
                <a:ext uri="{FF2B5EF4-FFF2-40B4-BE49-F238E27FC236}">
                  <a16:creationId xmlns:a16="http://schemas.microsoft.com/office/drawing/2014/main" id="{64EE652A-512D-101E-4AA9-D80F381C45F6}"/>
                </a:ext>
              </a:extLst>
            </p:cNvPr>
            <p:cNvSpPr txBox="1"/>
            <p:nvPr/>
          </p:nvSpPr>
          <p:spPr>
            <a:xfrm>
              <a:off x="8029998" y="3153946"/>
              <a:ext cx="1920719" cy="707886"/>
            </a:xfrm>
            <a:prstGeom prst="rect">
              <a:avLst/>
            </a:prstGeom>
            <a:noFill/>
          </p:spPr>
          <p:txBody>
            <a:bodyPr wrap="none" rtlCol="0">
              <a:spAutoFit/>
            </a:bodyPr>
            <a:lstStyle/>
            <a:p>
              <a:pPr algn="ctr"/>
              <a:r>
                <a:rPr lang="en-GB" sz="4000" dirty="0">
                  <a:solidFill>
                    <a:srgbClr val="FFC000"/>
                  </a:solidFill>
                  <a:latin typeface="#9Slide07 SVNZiclets" panose="02000603000000000000" pitchFamily="2" charset="0"/>
                </a:rPr>
                <a:t>(</a:t>
              </a:r>
              <a:r>
                <a:rPr lang="en-GB" sz="4000" dirty="0" err="1">
                  <a:solidFill>
                    <a:srgbClr val="FFC000"/>
                  </a:solidFill>
                  <a:latin typeface="#9Slide07 SVNZiclets" panose="02000603000000000000" pitchFamily="2" charset="0"/>
                </a:rPr>
                <a:t>Tiết</a:t>
              </a:r>
              <a:r>
                <a:rPr lang="en-GB" sz="4000" dirty="0">
                  <a:solidFill>
                    <a:srgbClr val="FFC000"/>
                  </a:solidFill>
                  <a:latin typeface="#9Slide07 SVNZiclets" panose="02000603000000000000" pitchFamily="2" charset="0"/>
                </a:rPr>
                <a:t> 1)</a:t>
              </a:r>
              <a:endParaRPr lang="vi-VN" sz="4000" dirty="0">
                <a:solidFill>
                  <a:srgbClr val="FFC000"/>
                </a:solidFill>
              </a:endParaRPr>
            </a:p>
          </p:txBody>
        </p:sp>
      </p:grpSp>
    </p:spTree>
    <p:custDataLst>
      <p:tags r:id="rId1"/>
    </p:custDataLst>
    <p:extLst>
      <p:ext uri="{BB962C8B-B14F-4D97-AF65-F5344CB8AC3E}">
        <p14:creationId xmlns:p14="http://schemas.microsoft.com/office/powerpoint/2010/main" val="184575204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67144E-E55A-B3E2-C1EA-E92295BEC255}"/>
              </a:ext>
            </a:extLst>
          </p:cNvPr>
          <p:cNvSpPr>
            <a:spLocks noGrp="1"/>
          </p:cNvSpPr>
          <p:nvPr>
            <p:ph type="subTitle" idx="1"/>
          </p:nvPr>
        </p:nvSpPr>
        <p:spPr/>
        <p:txBody>
          <a:bodyPr/>
          <a:lstStyle/>
          <a:p>
            <a:endParaRPr lang="vi-VN"/>
          </a:p>
        </p:txBody>
      </p:sp>
      <p:pic>
        <p:nvPicPr>
          <p:cNvPr id="7" name="Picture 6" descr="A cartoon of a garden&#10;&#10;Description automatically generated">
            <a:extLst>
              <a:ext uri="{FF2B5EF4-FFF2-40B4-BE49-F238E27FC236}">
                <a16:creationId xmlns:a16="http://schemas.microsoft.com/office/drawing/2014/main" id="{BECDCA00-3E79-8E60-8FA7-A6B3DEEFC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9">
            <a:extLst>
              <a:ext uri="{FF2B5EF4-FFF2-40B4-BE49-F238E27FC236}">
                <a16:creationId xmlns:a16="http://schemas.microsoft.com/office/drawing/2014/main" id="{C6AEC8E1-8E86-EABB-CA3D-9DC49B9023C9}"/>
              </a:ext>
            </a:extLst>
          </p:cNvPr>
          <p:cNvSpPr/>
          <p:nvPr/>
        </p:nvSpPr>
        <p:spPr>
          <a:xfrm>
            <a:off x="1334262" y="-6523"/>
            <a:ext cx="9523476" cy="4436442"/>
          </a:xfrm>
          <a:custGeom>
            <a:avLst/>
            <a:gdLst/>
            <a:ahLst/>
            <a:cxnLst/>
            <a:rect l="l" t="t" r="r" b="b"/>
            <a:pathLst>
              <a:path w="2729672" h="1195369">
                <a:moveTo>
                  <a:pt x="0" y="0"/>
                </a:moveTo>
                <a:lnTo>
                  <a:pt x="2729672" y="0"/>
                </a:lnTo>
                <a:lnTo>
                  <a:pt x="2729672" y="1195369"/>
                </a:lnTo>
                <a:lnTo>
                  <a:pt x="0" y="11953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DC8EF94D-D50C-1FD9-F016-464C62F81912}"/>
              </a:ext>
            </a:extLst>
          </p:cNvPr>
          <p:cNvSpPr txBox="1"/>
          <p:nvPr/>
        </p:nvSpPr>
        <p:spPr>
          <a:xfrm>
            <a:off x="3331461" y="902288"/>
            <a:ext cx="5529078" cy="1107996"/>
          </a:xfrm>
          <a:prstGeom prst="rect">
            <a:avLst/>
          </a:prstGeom>
          <a:noFill/>
        </p:spPr>
        <p:txBody>
          <a:bodyPr wrap="none" rtlCol="0">
            <a:spAutoFit/>
          </a:bodyPr>
          <a:lstStyle/>
          <a:p>
            <a:r>
              <a:rPr lang="vi-VN" sz="6600" dirty="0">
                <a:solidFill>
                  <a:schemeClr val="bg1"/>
                </a:solidFill>
                <a:latin typeface="#9Slide05 Amplify" panose="02000000000000000000" pitchFamily="2" charset="-93"/>
              </a:rPr>
              <a:t>Hoạt động khám phá </a:t>
            </a:r>
            <a:r>
              <a:rPr lang="en-GB" sz="6600" dirty="0">
                <a:solidFill>
                  <a:schemeClr val="bg1"/>
                </a:solidFill>
                <a:latin typeface="#9Slide05 Amplify" panose="02000000000000000000" pitchFamily="2" charset="-93"/>
              </a:rPr>
              <a:t>1</a:t>
            </a:r>
            <a:endParaRPr lang="vi-VN" sz="6600" dirty="0">
              <a:solidFill>
                <a:schemeClr val="bg1"/>
              </a:solidFill>
              <a:latin typeface="#9Slide05 Amplify" panose="02000000000000000000" pitchFamily="2" charset="-93"/>
            </a:endParaRPr>
          </a:p>
        </p:txBody>
      </p:sp>
      <p:sp>
        <p:nvSpPr>
          <p:cNvPr id="17" name="TextBox 16">
            <a:extLst>
              <a:ext uri="{FF2B5EF4-FFF2-40B4-BE49-F238E27FC236}">
                <a16:creationId xmlns:a16="http://schemas.microsoft.com/office/drawing/2014/main" id="{661F8C53-07A5-AB56-FDFF-FCF3744CC7D3}"/>
              </a:ext>
            </a:extLst>
          </p:cNvPr>
          <p:cNvSpPr txBox="1"/>
          <p:nvPr/>
        </p:nvSpPr>
        <p:spPr>
          <a:xfrm>
            <a:off x="2974086" y="2101800"/>
            <a:ext cx="6094476" cy="2308324"/>
          </a:xfrm>
          <a:prstGeom prst="rect">
            <a:avLst/>
          </a:prstGeom>
          <a:noFill/>
        </p:spPr>
        <p:txBody>
          <a:bodyPr wrap="square">
            <a:spAutoFit/>
          </a:bodyPr>
          <a:lstStyle/>
          <a:p>
            <a:pPr algn="ctr"/>
            <a:r>
              <a:rPr lang="vi-VN" sz="7200" dirty="0">
                <a:solidFill>
                  <a:schemeClr val="bg1"/>
                </a:solidFill>
                <a:latin typeface="#9Slide03 BoosterNextFYBlack" panose="02000A03000000020004" pitchFamily="2" charset="-93"/>
              </a:rPr>
              <a:t>THÀNH PHẦN CỦA ĐẤT</a:t>
            </a:r>
          </a:p>
        </p:txBody>
      </p:sp>
    </p:spTree>
    <p:custDataLst>
      <p:tags r:id="rId1"/>
    </p:custDataLst>
    <p:extLst>
      <p:ext uri="{BB962C8B-B14F-4D97-AF65-F5344CB8AC3E}">
        <p14:creationId xmlns:p14="http://schemas.microsoft.com/office/powerpoint/2010/main" val="28838998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67144E-E55A-B3E2-C1EA-E92295BEC255}"/>
              </a:ext>
            </a:extLst>
          </p:cNvPr>
          <p:cNvSpPr>
            <a:spLocks noGrp="1"/>
          </p:cNvSpPr>
          <p:nvPr>
            <p:ph type="subTitle" idx="1"/>
          </p:nvPr>
        </p:nvSpPr>
        <p:spPr/>
        <p:txBody>
          <a:bodyPr/>
          <a:lstStyle/>
          <a:p>
            <a:endParaRPr lang="vi-VN"/>
          </a:p>
        </p:txBody>
      </p:sp>
      <p:pic>
        <p:nvPicPr>
          <p:cNvPr id="7" name="Picture 6" descr="A cartoon of a garden&#10;&#10;Description automatically generated">
            <a:extLst>
              <a:ext uri="{FF2B5EF4-FFF2-40B4-BE49-F238E27FC236}">
                <a16:creationId xmlns:a16="http://schemas.microsoft.com/office/drawing/2014/main" id="{BECDCA00-3E79-8E60-8FA7-A6B3DEEFC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5B9A0F65-0C2B-782C-A499-38E405D93FED}"/>
              </a:ext>
            </a:extLst>
          </p:cNvPr>
          <p:cNvSpPr/>
          <p:nvPr/>
        </p:nvSpPr>
        <p:spPr>
          <a:xfrm>
            <a:off x="301752" y="292608"/>
            <a:ext cx="11530584" cy="6373368"/>
          </a:xfrm>
          <a:custGeom>
            <a:avLst/>
            <a:gdLst>
              <a:gd name="connsiteX0" fmla="*/ 0 w 11475720"/>
              <a:gd name="connsiteY0" fmla="*/ 687368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0 w 11475720"/>
              <a:gd name="connsiteY8" fmla="*/ 687368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687368 w 11475720"/>
              <a:gd name="connsiteY6" fmla="*/ 637336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475720 w 11475720"/>
              <a:gd name="connsiteY3" fmla="*/ 687368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475720"/>
              <a:gd name="connsiteY0" fmla="*/ 833672 h 6373368"/>
              <a:gd name="connsiteX1" fmla="*/ 687368 w 11475720"/>
              <a:gd name="connsiteY1" fmla="*/ 0 h 6373368"/>
              <a:gd name="connsiteX2" fmla="*/ 10788352 w 11475720"/>
              <a:gd name="connsiteY2" fmla="*/ 0 h 6373368"/>
              <a:gd name="connsiteX3" fmla="*/ 11155680 w 11475720"/>
              <a:gd name="connsiteY3" fmla="*/ 1016552 h 6373368"/>
              <a:gd name="connsiteX4" fmla="*/ 11475720 w 11475720"/>
              <a:gd name="connsiteY4" fmla="*/ 5686000 h 6373368"/>
              <a:gd name="connsiteX5" fmla="*/ 10788352 w 11475720"/>
              <a:gd name="connsiteY5" fmla="*/ 6373368 h 6373368"/>
              <a:gd name="connsiteX6" fmla="*/ 897680 w 11475720"/>
              <a:gd name="connsiteY6" fmla="*/ 6281928 h 6373368"/>
              <a:gd name="connsiteX7" fmla="*/ 0 w 11475720"/>
              <a:gd name="connsiteY7" fmla="*/ 5686000 h 6373368"/>
              <a:gd name="connsiteX8" fmla="*/ 192024 w 11475720"/>
              <a:gd name="connsiteY8" fmla="*/ 833672 h 6373368"/>
              <a:gd name="connsiteX0" fmla="*/ 192024 w 11530584"/>
              <a:gd name="connsiteY0" fmla="*/ 833672 h 6373368"/>
              <a:gd name="connsiteX1" fmla="*/ 687368 w 11530584"/>
              <a:gd name="connsiteY1" fmla="*/ 0 h 6373368"/>
              <a:gd name="connsiteX2" fmla="*/ 10788352 w 11530584"/>
              <a:gd name="connsiteY2" fmla="*/ 0 h 6373368"/>
              <a:gd name="connsiteX3" fmla="*/ 11530584 w 11530584"/>
              <a:gd name="connsiteY3" fmla="*/ 842816 h 6373368"/>
              <a:gd name="connsiteX4" fmla="*/ 11475720 w 11530584"/>
              <a:gd name="connsiteY4" fmla="*/ 5686000 h 6373368"/>
              <a:gd name="connsiteX5" fmla="*/ 10788352 w 11530584"/>
              <a:gd name="connsiteY5" fmla="*/ 6373368 h 6373368"/>
              <a:gd name="connsiteX6" fmla="*/ 897680 w 11530584"/>
              <a:gd name="connsiteY6" fmla="*/ 6281928 h 6373368"/>
              <a:gd name="connsiteX7" fmla="*/ 0 w 11530584"/>
              <a:gd name="connsiteY7" fmla="*/ 5686000 h 6373368"/>
              <a:gd name="connsiteX8" fmla="*/ 192024 w 11530584"/>
              <a:gd name="connsiteY8" fmla="*/ 833672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584" h="6373368">
                <a:moveTo>
                  <a:pt x="192024" y="833672"/>
                </a:moveTo>
                <a:cubicBezTo>
                  <a:pt x="192024" y="454049"/>
                  <a:pt x="307745" y="0"/>
                  <a:pt x="687368" y="0"/>
                </a:cubicBezTo>
                <a:lnTo>
                  <a:pt x="10788352" y="0"/>
                </a:lnTo>
                <a:cubicBezTo>
                  <a:pt x="11167975" y="0"/>
                  <a:pt x="11530584" y="463193"/>
                  <a:pt x="11530584" y="842816"/>
                </a:cubicBezTo>
                <a:lnTo>
                  <a:pt x="11475720" y="5686000"/>
                </a:lnTo>
                <a:cubicBezTo>
                  <a:pt x="11475720" y="6065623"/>
                  <a:pt x="11167975" y="6373368"/>
                  <a:pt x="10788352" y="6373368"/>
                </a:cubicBezTo>
                <a:lnTo>
                  <a:pt x="897680" y="6281928"/>
                </a:lnTo>
                <a:cubicBezTo>
                  <a:pt x="518057" y="6281928"/>
                  <a:pt x="0" y="6065623"/>
                  <a:pt x="0" y="5686000"/>
                </a:cubicBezTo>
                <a:cubicBezTo>
                  <a:pt x="0" y="4019789"/>
                  <a:pt x="192024" y="2499883"/>
                  <a:pt x="192024" y="833672"/>
                </a:cubicBezTo>
                <a:close/>
              </a:path>
            </a:pathLst>
          </a:custGeom>
          <a:solidFill>
            <a:schemeClr val="bg1">
              <a:alpha val="92000"/>
            </a:schemeClr>
          </a:solidFill>
          <a:ln w="57150">
            <a:solidFill>
              <a:schemeClr val="accent3">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E8CBFF8B-0167-05F9-2561-B35B76E762B3}"/>
              </a:ext>
            </a:extLst>
          </p:cNvPr>
          <p:cNvSpPr txBox="1"/>
          <p:nvPr/>
        </p:nvSpPr>
        <p:spPr>
          <a:xfrm>
            <a:off x="1307592" y="439536"/>
            <a:ext cx="10524744"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i="1" dirty="0">
                <a:solidFill>
                  <a:srgbClr val="000000"/>
                </a:solidFill>
                <a:latin typeface="Calibri" panose="020F0502020204030204" pitchFamily="34" charset="0"/>
                <a:ea typeface="Calibri" panose="020F0502020204030204" pitchFamily="34" charset="0"/>
                <a:cs typeface="Calibri" panose="020F0502020204030204" pitchFamily="34" charset="0"/>
              </a:rPr>
              <a:t>Đ</a:t>
            </a:r>
            <a:r>
              <a:rPr kumimoji="0" lang="vi-VN" sz="36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ọc khung thông tin và dựa vào tài liệu sưu tầm thông tin về đất đã chuẩn bị, cho biết </a:t>
            </a:r>
            <a:r>
              <a:rPr kumimoji="0" lang="vi-VN" sz="36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trong đất có thành phần nào giúp cây trồng có thể phát triển?</a:t>
            </a:r>
            <a:endParaRPr kumimoji="0" lang="vi-VN"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D0CD1EBF-4654-3408-4D2A-1B2519CE6B96}"/>
              </a:ext>
            </a:extLst>
          </p:cNvPr>
          <p:cNvPicPr>
            <a:picLocks noChangeAspect="1"/>
          </p:cNvPicPr>
          <p:nvPr/>
        </p:nvPicPr>
        <p:blipFill>
          <a:blip r:embed="rId4"/>
          <a:stretch>
            <a:fillRect/>
          </a:stretch>
        </p:blipFill>
        <p:spPr>
          <a:xfrm rot="345907">
            <a:off x="245297" y="300583"/>
            <a:ext cx="1063885" cy="1173869"/>
          </a:xfrm>
          <a:prstGeom prst="rect">
            <a:avLst/>
          </a:prstGeom>
        </p:spPr>
      </p:pic>
      <p:sp>
        <p:nvSpPr>
          <p:cNvPr id="4" name="Rectangle: Rounded Corners 3">
            <a:extLst>
              <a:ext uri="{FF2B5EF4-FFF2-40B4-BE49-F238E27FC236}">
                <a16:creationId xmlns:a16="http://schemas.microsoft.com/office/drawing/2014/main" id="{AB76FFB6-4B68-EF5E-543E-DE1679026713}"/>
              </a:ext>
            </a:extLst>
          </p:cNvPr>
          <p:cNvSpPr/>
          <p:nvPr/>
        </p:nvSpPr>
        <p:spPr>
          <a:xfrm>
            <a:off x="923544" y="2404872"/>
            <a:ext cx="10442448" cy="3547872"/>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3200" i="1" dirty="0">
                <a:solidFill>
                  <a:schemeClr val="tx1"/>
                </a:solidFill>
                <a:latin typeface="Calibri" panose="020F0502020204030204" pitchFamily="34" charset="0"/>
                <a:ea typeface="Calibri" panose="020F0502020204030204" pitchFamily="34" charset="0"/>
                <a:cs typeface="Calibri" panose="020F0502020204030204" pitchFamily="34" charset="0"/>
              </a:rPr>
              <a:t>Đất được hình thành do đá bị phá vỡ sau một quá trình lâu dài dưới tác động của nhiệt, nước, không khí, gió, mưa,... </a:t>
            </a:r>
          </a:p>
          <a:p>
            <a:r>
              <a:rPr lang="vi-VN" sz="3200" i="1" dirty="0">
                <a:solidFill>
                  <a:schemeClr val="tx1"/>
                </a:solidFill>
                <a:latin typeface="Calibri" panose="020F0502020204030204" pitchFamily="34" charset="0"/>
                <a:ea typeface="Calibri" panose="020F0502020204030204" pitchFamily="34" charset="0"/>
                <a:cs typeface="Calibri" panose="020F0502020204030204" pitchFamily="34" charset="0"/>
              </a:rPr>
              <a:t>Chất khoáng, mùn, nước, không khí là những thành phần chính có trong đất. Mùn được hình thành chủ yếu do xác động vật và thực vật phân </a:t>
            </a:r>
            <a:r>
              <a:rPr lang="vi-VN" sz="3200" i="1" dirty="0" err="1">
                <a:solidFill>
                  <a:schemeClr val="tx1"/>
                </a:solidFill>
                <a:latin typeface="Calibri" panose="020F0502020204030204" pitchFamily="34" charset="0"/>
                <a:ea typeface="Calibri" panose="020F0502020204030204" pitchFamily="34" charset="0"/>
                <a:cs typeface="Calibri" panose="020F0502020204030204" pitchFamily="34" charset="0"/>
              </a:rPr>
              <a:t>huỷ</a:t>
            </a:r>
            <a:r>
              <a:rPr lang="vi-VN" sz="3200" i="1" dirty="0">
                <a:solidFill>
                  <a:schemeClr val="tx1"/>
                </a:solidFill>
                <a:latin typeface="Calibri" panose="020F0502020204030204" pitchFamily="34" charset="0"/>
                <a:ea typeface="Calibri" panose="020F0502020204030204" pitchFamily="34" charset="0"/>
                <a:cs typeface="Calibri" panose="020F0502020204030204" pitchFamily="34" charset="0"/>
              </a:rPr>
              <a:t> với sự tham gia của sinh vật trong đất. Tỉ lệ các thành phần trong đất thay đổi </a:t>
            </a:r>
            <a:r>
              <a:rPr lang="vi-VN" sz="3200" i="1" dirty="0" err="1">
                <a:solidFill>
                  <a:schemeClr val="tx1"/>
                </a:solidFill>
                <a:latin typeface="Calibri" panose="020F0502020204030204" pitchFamily="34" charset="0"/>
                <a:ea typeface="Calibri" panose="020F0502020204030204" pitchFamily="34" charset="0"/>
                <a:cs typeface="Calibri" panose="020F0502020204030204" pitchFamily="34" charset="0"/>
              </a:rPr>
              <a:t>tuỳ</a:t>
            </a:r>
            <a:r>
              <a:rPr lang="vi-VN" sz="3200" i="1" dirty="0">
                <a:solidFill>
                  <a:schemeClr val="tx1"/>
                </a:solidFill>
                <a:latin typeface="Calibri" panose="020F0502020204030204" pitchFamily="34" charset="0"/>
                <a:ea typeface="Calibri" panose="020F0502020204030204" pitchFamily="34" charset="0"/>
                <a:cs typeface="Calibri" panose="020F0502020204030204" pitchFamily="34" charset="0"/>
              </a:rPr>
              <a:t> thuộc vào điều kiện hình thành đất ở từng nơi.</a:t>
            </a:r>
          </a:p>
        </p:txBody>
      </p:sp>
    </p:spTree>
    <p:custDataLst>
      <p:tags r:id="rId1"/>
    </p:custDataLst>
    <p:extLst>
      <p:ext uri="{BB962C8B-B14F-4D97-AF65-F5344CB8AC3E}">
        <p14:creationId xmlns:p14="http://schemas.microsoft.com/office/powerpoint/2010/main" val="34254458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5F42B24-D21E-48B9-BB36-054F365C0A9F"/>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L{72801D36-13CE-41E4-A88C-F32680A68F38}&quot;,&quot;D:\\GAPP 2024-2025&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KHOA HỌC Bài 1 Thành phần và vai trò của đất đối với cây trồng"/>
</p:tagLst>
</file>

<file path=ppt/tags/tag10.xml><?xml version="1.0" encoding="utf-8"?>
<p:tagLst xmlns:a="http://schemas.openxmlformats.org/drawingml/2006/main" xmlns:r="http://schemas.openxmlformats.org/officeDocument/2006/relationships" xmlns:p="http://schemas.openxmlformats.org/presentationml/2006/main">
  <p:tag name="GENSWF_SLIDE_UID" val="{C7A3F0F7-D9D8-418A-952C-D43D2B04D96A}:263"/>
</p:tagLst>
</file>

<file path=ppt/tags/tag11.xml><?xml version="1.0" encoding="utf-8"?>
<p:tagLst xmlns:a="http://schemas.openxmlformats.org/drawingml/2006/main" xmlns:r="http://schemas.openxmlformats.org/officeDocument/2006/relationships" xmlns:p="http://schemas.openxmlformats.org/presentationml/2006/main">
  <p:tag name="GENSWF_SLIDE_UID" val="{16C3EDFC-5558-48DE-99FA-71FD58FC838C}:264"/>
</p:tagLst>
</file>

<file path=ppt/tags/tag12.xml><?xml version="1.0" encoding="utf-8"?>
<p:tagLst xmlns:a="http://schemas.openxmlformats.org/drawingml/2006/main" xmlns:r="http://schemas.openxmlformats.org/officeDocument/2006/relationships" xmlns:p="http://schemas.openxmlformats.org/presentationml/2006/main">
  <p:tag name="GENSWF_SLIDE_UID" val="{CD950678-540F-49EF-ACED-0AD7466ABFBE}:265"/>
</p:tagLst>
</file>

<file path=ppt/tags/tag13.xml><?xml version="1.0" encoding="utf-8"?>
<p:tagLst xmlns:a="http://schemas.openxmlformats.org/drawingml/2006/main" xmlns:r="http://schemas.openxmlformats.org/officeDocument/2006/relationships" xmlns:p="http://schemas.openxmlformats.org/presentationml/2006/main">
  <p:tag name="GENSWF_SLIDE_UID" val="{52831902-8DA9-4008-B6EA-47556C279F72}:266"/>
</p:tagLst>
</file>

<file path=ppt/tags/tag14.xml><?xml version="1.0" encoding="utf-8"?>
<p:tagLst xmlns:a="http://schemas.openxmlformats.org/drawingml/2006/main" xmlns:r="http://schemas.openxmlformats.org/officeDocument/2006/relationships" xmlns:p="http://schemas.openxmlformats.org/presentationml/2006/main">
  <p:tag name="GENSWF_SLIDE_UID" val="{B5EBCAE0-AAFC-48B8-B557-09B7F0179E39}:267"/>
</p:tagLst>
</file>

<file path=ppt/tags/tag15.xml><?xml version="1.0" encoding="utf-8"?>
<p:tagLst xmlns:a="http://schemas.openxmlformats.org/drawingml/2006/main" xmlns:r="http://schemas.openxmlformats.org/officeDocument/2006/relationships" xmlns:p="http://schemas.openxmlformats.org/presentationml/2006/main">
  <p:tag name="GENSWF_SLIDE_UID" val="{DBE370D1-E3FA-453A-B542-22A05B9574B2}:268"/>
</p:tagLst>
</file>

<file path=ppt/tags/tag16.xml><?xml version="1.0" encoding="utf-8"?>
<p:tagLst xmlns:a="http://schemas.openxmlformats.org/drawingml/2006/main" xmlns:r="http://schemas.openxmlformats.org/officeDocument/2006/relationships" xmlns:p="http://schemas.openxmlformats.org/presentationml/2006/main">
  <p:tag name="GENSWF_SLIDE_UID" val="{E4D62254-86E7-4548-B39E-B21CF9A3FA6F}:269"/>
</p:tagLst>
</file>

<file path=ppt/tags/tag17.xml><?xml version="1.0" encoding="utf-8"?>
<p:tagLst xmlns:a="http://schemas.openxmlformats.org/drawingml/2006/main" xmlns:r="http://schemas.openxmlformats.org/officeDocument/2006/relationships" xmlns:p="http://schemas.openxmlformats.org/presentationml/2006/main">
  <p:tag name="GENSWF_SLIDE_UID" val="{DDA55788-70F6-4B5D-A382-2508B8384CAE}:271"/>
</p:tagLst>
</file>

<file path=ppt/tags/tag18.xml><?xml version="1.0" encoding="utf-8"?>
<p:tagLst xmlns:a="http://schemas.openxmlformats.org/drawingml/2006/main" xmlns:r="http://schemas.openxmlformats.org/officeDocument/2006/relationships" xmlns:p="http://schemas.openxmlformats.org/presentationml/2006/main">
  <p:tag name="GENSWF_SLIDE_UID" val="{65E90B52-D1F9-42D5-8AD5-3363D05CCAB9}:272"/>
</p:tagLst>
</file>

<file path=ppt/tags/tag19.xml><?xml version="1.0" encoding="utf-8"?>
<p:tagLst xmlns:a="http://schemas.openxmlformats.org/drawingml/2006/main" xmlns:r="http://schemas.openxmlformats.org/officeDocument/2006/relationships" xmlns:p="http://schemas.openxmlformats.org/presentationml/2006/main">
  <p:tag name="GENSWF_SLIDE_UID" val="{44D84F6E-DF6F-4D69-B82E-44D373592766}:273"/>
</p:tagLst>
</file>

<file path=ppt/tags/tag2.xml><?xml version="1.0" encoding="utf-8"?>
<p:tagLst xmlns:a="http://schemas.openxmlformats.org/drawingml/2006/main" xmlns:r="http://schemas.openxmlformats.org/officeDocument/2006/relationships" xmlns:p="http://schemas.openxmlformats.org/presentationml/2006/main">
  <p:tag name="GENSWF_SLIDE_UID" val="{DE4B4575-BB88-4EC1-9FCD-8BC4C1DD1439}:276"/>
</p:tagLst>
</file>

<file path=ppt/tags/tag20.xml><?xml version="1.0" encoding="utf-8"?>
<p:tagLst xmlns:a="http://schemas.openxmlformats.org/drawingml/2006/main" xmlns:r="http://schemas.openxmlformats.org/officeDocument/2006/relationships" xmlns:p="http://schemas.openxmlformats.org/presentationml/2006/main">
  <p:tag name="GENSWF_SLIDE_UID" val="{4F4A7BF7-8A01-406F-853A-CD345DA6699F}:274"/>
</p:tagLst>
</file>

<file path=ppt/tags/tag21.xml><?xml version="1.0" encoding="utf-8"?>
<p:tagLst xmlns:a="http://schemas.openxmlformats.org/drawingml/2006/main" xmlns:r="http://schemas.openxmlformats.org/officeDocument/2006/relationships" xmlns:p="http://schemas.openxmlformats.org/presentationml/2006/main">
  <p:tag name="GENSWF_SLIDE_UID" val="{5DEF23E7-AEAE-4FC9-A843-6BA9BA1F6BDD}:275"/>
</p:tagLst>
</file>

<file path=ppt/tags/tag3.xml><?xml version="1.0" encoding="utf-8"?>
<p:tagLst xmlns:a="http://schemas.openxmlformats.org/drawingml/2006/main" xmlns:r="http://schemas.openxmlformats.org/officeDocument/2006/relationships" xmlns:p="http://schemas.openxmlformats.org/presentationml/2006/main">
  <p:tag name="GENSWF_SLIDE_UID" val="{07ED0133-7E4D-43DE-B600-4E206DD79E46}:257"/>
</p:tagLst>
</file>

<file path=ppt/tags/tag4.xml><?xml version="1.0" encoding="utf-8"?>
<p:tagLst xmlns:a="http://schemas.openxmlformats.org/drawingml/2006/main" xmlns:r="http://schemas.openxmlformats.org/officeDocument/2006/relationships" xmlns:p="http://schemas.openxmlformats.org/presentationml/2006/main">
  <p:tag name="GENSWF_SLIDE_UID" val="{F34D6337-767E-443E-BBC0-6BD1A6405CB5}:258"/>
</p:tagLst>
</file>

<file path=ppt/tags/tag5.xml><?xml version="1.0" encoding="utf-8"?>
<p:tagLst xmlns:a="http://schemas.openxmlformats.org/drawingml/2006/main" xmlns:r="http://schemas.openxmlformats.org/officeDocument/2006/relationships" xmlns:p="http://schemas.openxmlformats.org/presentationml/2006/main">
  <p:tag name="GENSWF_SLIDE_UID" val="{DFCE8689-65B9-4B03-9C81-269677ED0CC5}:259"/>
</p:tagLst>
</file>

<file path=ppt/tags/tag6.xml><?xml version="1.0" encoding="utf-8"?>
<p:tagLst xmlns:a="http://schemas.openxmlformats.org/drawingml/2006/main" xmlns:r="http://schemas.openxmlformats.org/officeDocument/2006/relationships" xmlns:p="http://schemas.openxmlformats.org/presentationml/2006/main">
  <p:tag name="GENSWF_SLIDE_UID" val="{A61D7BB4-EBE1-40AB-9E64-876F4AC66E0E}:260"/>
</p:tagLst>
</file>

<file path=ppt/tags/tag7.xml><?xml version="1.0" encoding="utf-8"?>
<p:tagLst xmlns:a="http://schemas.openxmlformats.org/drawingml/2006/main" xmlns:r="http://schemas.openxmlformats.org/officeDocument/2006/relationships" xmlns:p="http://schemas.openxmlformats.org/presentationml/2006/main">
  <p:tag name="GENSWF_SLIDE_UID" val="{FEB32E80-9FF9-4EC6-AA18-56B5F6CD48E5}:262"/>
</p:tagLst>
</file>

<file path=ppt/tags/tag8.xml><?xml version="1.0" encoding="utf-8"?>
<p:tagLst xmlns:a="http://schemas.openxmlformats.org/drawingml/2006/main" xmlns:r="http://schemas.openxmlformats.org/officeDocument/2006/relationships" xmlns:p="http://schemas.openxmlformats.org/presentationml/2006/main">
  <p:tag name="GENSWF_SLIDE_UID" val="{A34B9253-D37F-457F-9C73-FE52190101EB}:256"/>
</p:tagLst>
</file>

<file path=ppt/tags/tag9.xml><?xml version="1.0" encoding="utf-8"?>
<p:tagLst xmlns:a="http://schemas.openxmlformats.org/drawingml/2006/main" xmlns:r="http://schemas.openxmlformats.org/officeDocument/2006/relationships" xmlns:p="http://schemas.openxmlformats.org/presentationml/2006/main">
  <p:tag name="GENSWF_SLIDE_UID" val="{6094D243-8553-493F-920B-298BAF1AAA5C}:2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282</TotalTime>
  <Words>759</Words>
  <Application>Microsoft Office PowerPoint</Application>
  <PresentationFormat>Widescreen</PresentationFormat>
  <Paragraphs>57</Paragraphs>
  <Slides>20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#9Slide03 BoosterNextFYBlack</vt:lpstr>
      <vt:lpstr>Calibri</vt:lpstr>
      <vt:lpstr>#9Slide05 Amplify</vt:lpstr>
      <vt:lpstr>Aptos</vt:lpstr>
      <vt:lpstr>Arial</vt:lpstr>
      <vt:lpstr>SVN-Gretoon</vt:lpstr>
      <vt:lpstr>#9Slide02 Noi dung rat dai</vt:lpstr>
      <vt:lpstr>Times New Roman</vt:lpstr>
      <vt:lpstr>#9Slide07 SVNZiclets</vt:lpstr>
      <vt:lpstr>#9Slide07 SVNCinnamoncake</vt:lpstr>
      <vt:lpstr>Aptos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Bài 1 Thành phần và vai trò của đất đối với cây trồng</dc:title>
  <dc:creator>VO THI YEN NHI</dc:creator>
  <cp:lastModifiedBy>Đức Phạm</cp:lastModifiedBy>
  <cp:revision>7</cp:revision>
  <dcterms:created xsi:type="dcterms:W3CDTF">2024-06-08T07:57:33Z</dcterms:created>
  <dcterms:modified xsi:type="dcterms:W3CDTF">2024-09-01T15:31:51Z</dcterms:modified>
</cp:coreProperties>
</file>