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5"/>
  </p:notesMasterIdLst>
  <p:sldIdLst>
    <p:sldId id="256" r:id="rId2"/>
    <p:sldId id="260" r:id="rId3"/>
    <p:sldId id="265" r:id="rId4"/>
    <p:sldId id="282" r:id="rId5"/>
    <p:sldId id="284" r:id="rId6"/>
    <p:sldId id="285" r:id="rId7"/>
    <p:sldId id="286" r:id="rId8"/>
    <p:sldId id="287" r:id="rId9"/>
    <p:sldId id="288" r:id="rId10"/>
    <p:sldId id="289" r:id="rId11"/>
    <p:sldId id="290" r:id="rId12"/>
    <p:sldId id="291" r:id="rId13"/>
    <p:sldId id="292" r:id="rId14"/>
    <p:sldId id="293" r:id="rId15"/>
    <p:sldId id="295" r:id="rId16"/>
    <p:sldId id="294" r:id="rId17"/>
    <p:sldId id="296" r:id="rId18"/>
    <p:sldId id="297" r:id="rId19"/>
    <p:sldId id="298" r:id="rId20"/>
    <p:sldId id="301" r:id="rId21"/>
    <p:sldId id="302" r:id="rId22"/>
    <p:sldId id="304"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937" autoAdjust="0"/>
  </p:normalViewPr>
  <p:slideViewPr>
    <p:cSldViewPr snapToGrid="0">
      <p:cViewPr varScale="1">
        <p:scale>
          <a:sx n="57" d="100"/>
          <a:sy n="57" d="100"/>
        </p:scale>
        <p:origin x="101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9CCE3-BA20-45A0-8625-B7F232330B62}"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37ECF-2D25-470E-B48D-04C706D46353}" type="slidenum">
              <a:rPr lang="en-US" smtClean="0"/>
              <a:t>‹#›</a:t>
            </a:fld>
            <a:endParaRPr lang="en-US"/>
          </a:p>
        </p:txBody>
      </p:sp>
    </p:spTree>
    <p:extLst>
      <p:ext uri="{BB962C8B-B14F-4D97-AF65-F5344CB8AC3E}">
        <p14:creationId xmlns:p14="http://schemas.microsoft.com/office/powerpoint/2010/main" val="26472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48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37ECF-2D25-470E-B48D-04C706D46353}" type="slidenum">
              <a:rPr lang="en-US" smtClean="0"/>
              <a:t>18</a:t>
            </a:fld>
            <a:endParaRPr lang="en-US"/>
          </a:p>
        </p:txBody>
      </p:sp>
    </p:spTree>
    <p:extLst>
      <p:ext uri="{BB962C8B-B14F-4D97-AF65-F5344CB8AC3E}">
        <p14:creationId xmlns:p14="http://schemas.microsoft.com/office/powerpoint/2010/main" val="182850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37ECF-2D25-470E-B48D-04C706D46353}" type="slidenum">
              <a:rPr lang="en-US" smtClean="0"/>
              <a:t>23</a:t>
            </a:fld>
            <a:endParaRPr lang="en-US"/>
          </a:p>
        </p:txBody>
      </p:sp>
    </p:spTree>
    <p:extLst>
      <p:ext uri="{BB962C8B-B14F-4D97-AF65-F5344CB8AC3E}">
        <p14:creationId xmlns:p14="http://schemas.microsoft.com/office/powerpoint/2010/main" val="4235610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21062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19430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0382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8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351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67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010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6993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5274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5349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52597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528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77899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8269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2024/12/8</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14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E8313019-15B1-AE28-D258-1445AE46D90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2052208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2.png"/><Relationship Id="rId12" Type="http://schemas.openxmlformats.org/officeDocument/2006/relationships/slide" Target="slide5.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slide" Target="slide7.xml"/><Relationship Id="rId9" Type="http://schemas.openxmlformats.org/officeDocument/2006/relationships/image" Target="../media/image13.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838325" y="1346462"/>
            <a:ext cx="8750664" cy="3835138"/>
          </a:xfrm>
          <a:prstGeom prst="roundRect">
            <a:avLst>
              <a:gd name="adj" fmla="val 11503"/>
            </a:avLst>
          </a:prstGeom>
          <a:solidFill>
            <a:srgbClr val="FFFFFF">
              <a:alpha val="69804"/>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30A1821-A4B9-1C7A-45CB-8EB5EB522760}"/>
              </a:ext>
            </a:extLst>
          </p:cNvPr>
          <p:cNvPicPr>
            <a:picLocks noChangeAspect="1"/>
          </p:cNvPicPr>
          <p:nvPr/>
        </p:nvPicPr>
        <p:blipFill>
          <a:blip r:embed="rId3"/>
          <a:stretch>
            <a:fillRect/>
          </a:stretch>
        </p:blipFill>
        <p:spPr>
          <a:xfrm>
            <a:off x="4088328" y="1314450"/>
            <a:ext cx="4224894" cy="1390008"/>
          </a:xfrm>
          <a:prstGeom prst="rect">
            <a:avLst/>
          </a:prstGeom>
        </p:spPr>
      </p:pic>
      <p:pic>
        <p:nvPicPr>
          <p:cNvPr id="13" name="Picture 12">
            <a:extLst>
              <a:ext uri="{FF2B5EF4-FFF2-40B4-BE49-F238E27FC236}">
                <a16:creationId xmlns:a16="http://schemas.microsoft.com/office/drawing/2014/main" id="{15134DB4-6E33-C93F-CAC4-13EC7B5D483D}"/>
              </a:ext>
            </a:extLst>
          </p:cNvPr>
          <p:cNvPicPr>
            <a:picLocks noChangeAspect="1"/>
          </p:cNvPicPr>
          <p:nvPr/>
        </p:nvPicPr>
        <p:blipFill>
          <a:blip r:embed="rId4"/>
          <a:stretch>
            <a:fillRect/>
          </a:stretch>
        </p:blipFill>
        <p:spPr>
          <a:xfrm>
            <a:off x="1963668" y="2199022"/>
            <a:ext cx="8931414" cy="2536156"/>
          </a:xfrm>
          <a:prstGeom prst="rect">
            <a:avLst/>
          </a:prstGeom>
        </p:spPr>
      </p:pic>
      <p:pic>
        <p:nvPicPr>
          <p:cNvPr id="15" name="Picture 14">
            <a:extLst>
              <a:ext uri="{FF2B5EF4-FFF2-40B4-BE49-F238E27FC236}">
                <a16:creationId xmlns:a16="http://schemas.microsoft.com/office/drawing/2014/main" id="{8DC192C9-0F6B-CF88-3CBA-9CDB2C688901}"/>
              </a:ext>
            </a:extLst>
          </p:cNvPr>
          <p:cNvPicPr>
            <a:picLocks noChangeAspect="1"/>
          </p:cNvPicPr>
          <p:nvPr/>
        </p:nvPicPr>
        <p:blipFill>
          <a:blip r:embed="rId5"/>
          <a:stretch>
            <a:fillRect/>
          </a:stretch>
        </p:blipFill>
        <p:spPr>
          <a:xfrm>
            <a:off x="5544598" y="4111705"/>
            <a:ext cx="2188654" cy="1072989"/>
          </a:xfrm>
          <a:prstGeom prst="rect">
            <a:avLst/>
          </a:prstGeom>
        </p:spPr>
      </p:pic>
    </p:spTree>
    <p:extLst>
      <p:ext uri="{BB962C8B-B14F-4D97-AF65-F5344CB8AC3E}">
        <p14:creationId xmlns:p14="http://schemas.microsoft.com/office/powerpoint/2010/main" val="3302559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图片 11">
            <a:extLst>
              <a:ext uri="{FF2B5EF4-FFF2-40B4-BE49-F238E27FC236}">
                <a16:creationId xmlns:a16="http://schemas.microsoft.com/office/drawing/2014/main" id="{772B5D20-D48A-1B46-7DFF-92A8EFB206A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5357" t="-1" r="20536" b="29206"/>
          <a:stretch>
            <a:fillRect/>
          </a:stretch>
        </p:blipFill>
        <p:spPr>
          <a:xfrm>
            <a:off x="256032" y="465857"/>
            <a:ext cx="9015949" cy="3228319"/>
          </a:xfrm>
          <a:prstGeom prst="rect">
            <a:avLst/>
          </a:prstGeom>
        </p:spPr>
      </p:pic>
      <p:sp>
        <p:nvSpPr>
          <p:cNvPr id="6" name="Text Box 10">
            <a:extLst>
              <a:ext uri="{FF2B5EF4-FFF2-40B4-BE49-F238E27FC236}">
                <a16:creationId xmlns:a16="http://schemas.microsoft.com/office/drawing/2014/main" id="{4D0B5630-B8E6-0C91-CD3C-C4243250EE34}"/>
              </a:ext>
            </a:extLst>
          </p:cNvPr>
          <p:cNvSpPr txBox="1">
            <a:spLocks noChangeArrowheads="1"/>
          </p:cNvSpPr>
          <p:nvPr/>
        </p:nvSpPr>
        <p:spPr bwMode="auto">
          <a:xfrm>
            <a:off x="1555243" y="1349644"/>
            <a:ext cx="60533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spcBef>
                <a:spcPct val="50000"/>
              </a:spcBef>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Cho biết tên các địa điểm trong hình ảnh.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B5D744D7-FE97-84CA-7A99-C205F4A3F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395" y="3194360"/>
            <a:ext cx="3524491" cy="3524491"/>
          </a:xfrm>
          <a:prstGeom prst="rect">
            <a:avLst/>
          </a:prstGeom>
        </p:spPr>
      </p:pic>
      <p:pic>
        <p:nvPicPr>
          <p:cNvPr id="9" name="图片 11">
            <a:extLst>
              <a:ext uri="{FF2B5EF4-FFF2-40B4-BE49-F238E27FC236}">
                <a16:creationId xmlns:a16="http://schemas.microsoft.com/office/drawing/2014/main" id="{EC370860-039F-BF69-5067-2F1A9E2A892B}"/>
              </a:ext>
            </a:extLst>
          </p:cNvPr>
          <p:cNvPicPr>
            <a:picLocks noChangeAspect="1"/>
          </p:cNvPicPr>
          <p:nvPr/>
        </p:nvPicPr>
        <p:blipFill rotWithShape="1">
          <a:blip r:embed="rId6">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15357" t="-1" r="20536" b="29206"/>
          <a:stretch>
            <a:fillRect/>
          </a:stretch>
        </p:blipFill>
        <p:spPr>
          <a:xfrm>
            <a:off x="-283464" y="2889017"/>
            <a:ext cx="9015949" cy="3228319"/>
          </a:xfrm>
          <a:prstGeom prst="rect">
            <a:avLst/>
          </a:prstGeom>
        </p:spPr>
      </p:pic>
      <p:sp>
        <p:nvSpPr>
          <p:cNvPr id="10" name="Text Box 10">
            <a:extLst>
              <a:ext uri="{FF2B5EF4-FFF2-40B4-BE49-F238E27FC236}">
                <a16:creationId xmlns:a16="http://schemas.microsoft.com/office/drawing/2014/main" id="{AD8D7E9A-F7AA-BDB2-4C21-E32CC44B3E63}"/>
              </a:ext>
            </a:extLst>
          </p:cNvPr>
          <p:cNvSpPr txBox="1">
            <a:spLocks noChangeArrowheads="1"/>
          </p:cNvSpPr>
          <p:nvPr/>
        </p:nvSpPr>
        <p:spPr bwMode="auto">
          <a:xfrm>
            <a:off x="1081660" y="3928252"/>
            <a:ext cx="60533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spcBef>
                <a:spcPct val="50000"/>
              </a:spcBef>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Thảo luận chức năng của các địa điểm trong hình ảnh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425868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0E8520-B03B-1FB6-E7B3-BAEC28B81468}"/>
              </a:ext>
            </a:extLst>
          </p:cNvPr>
          <p:cNvPicPr>
            <a:picLocks noChangeAspect="1"/>
          </p:cNvPicPr>
          <p:nvPr/>
        </p:nvPicPr>
        <p:blipFill>
          <a:blip r:embed="rId3"/>
          <a:stretch>
            <a:fillRect/>
          </a:stretch>
        </p:blipFill>
        <p:spPr>
          <a:xfrm>
            <a:off x="747712" y="1866900"/>
            <a:ext cx="5053013" cy="3493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圆角矩形 5">
            <a:extLst>
              <a:ext uri="{FF2B5EF4-FFF2-40B4-BE49-F238E27FC236}">
                <a16:creationId xmlns:a16="http://schemas.microsoft.com/office/drawing/2014/main" id="{DBFE2C8E-2452-ABAC-76A5-B4F9BE5A0892}"/>
              </a:ext>
            </a:extLst>
          </p:cNvPr>
          <p:cNvSpPr/>
          <p:nvPr/>
        </p:nvSpPr>
        <p:spPr>
          <a:xfrm>
            <a:off x="6029325" y="1009649"/>
            <a:ext cx="5492115" cy="4924425"/>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Tòa nhà Quốc hội Việt Nam là trụ sở làm việc và nơi diễn ra các phiên họp toàn thể đoàn toàn thể của quốc hội và Nhà nước Việt Nam.</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Tòa nhà Quốc hội khởi công xây dựng năm 2009 tọa lạc trên đường Độc Lập, đối diện quảng trường trung tâm và nằm cạnh khu di tích khảo cổ học 18 Hoàng Diệu.</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3460440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6010275" y="1666875"/>
            <a:ext cx="5492115" cy="38480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Đại học Bách Khoa Hà Nội là Đại học chuyên ngành kỹ thuật hàng đầu và được xếp vào nhóm đại học trọng điểm của quốc gia Việt Nam.</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 name="Picture 2">
            <a:extLst>
              <a:ext uri="{FF2B5EF4-FFF2-40B4-BE49-F238E27FC236}">
                <a16:creationId xmlns:a16="http://schemas.microsoft.com/office/drawing/2014/main" id="{3046296C-C81A-68DF-3214-BC160A63012F}"/>
              </a:ext>
            </a:extLst>
          </p:cNvPr>
          <p:cNvPicPr>
            <a:picLocks noChangeAspect="1"/>
          </p:cNvPicPr>
          <p:nvPr/>
        </p:nvPicPr>
        <p:blipFill>
          <a:blip r:embed="rId3"/>
          <a:stretch>
            <a:fillRect/>
          </a:stretch>
        </p:blipFill>
        <p:spPr>
          <a:xfrm>
            <a:off x="885824" y="1885950"/>
            <a:ext cx="4697073"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7138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342900" y="342901"/>
            <a:ext cx="1139189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5562601" y="1266825"/>
            <a:ext cx="5939790" cy="4953000"/>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Bảo tàng Lịch sử Quốc gia được thành lập theo quyết định số 1674/QĐTTG5 năm 2011 của Thủ tướng Chính phủ trên cơ sở sáp nhập Bảo tàng Lịch sử Việt Nam và Bảo tàng Cách mạng Việt Nam.</a:t>
            </a:r>
            <a:endPar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Bảo tàng Lịch sử Quốc gia là công trình văn hóa tọa lạc ở khu vực trung tâm của Thủ đô Hà Nội</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Đây</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là</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nơi</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lưu trữ, trưng bày, giới thiệu lịch sử Việt Nam từ thời tiền sử đến ngày nay thông qua hệ thống tài liệu, hiện vật vô cùng đồ sộ, quý giá. </a:t>
            </a:r>
            <a:endParaRPr kumimoji="0" lang="zh-CN" altLang="en-US" sz="24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 name="Picture 3">
            <a:extLst>
              <a:ext uri="{FF2B5EF4-FFF2-40B4-BE49-F238E27FC236}">
                <a16:creationId xmlns:a16="http://schemas.microsoft.com/office/drawing/2014/main" id="{6ED2752B-F4D3-5A83-D5F6-733ECC402F5F}"/>
              </a:ext>
            </a:extLst>
          </p:cNvPr>
          <p:cNvPicPr>
            <a:picLocks noChangeAspect="1"/>
          </p:cNvPicPr>
          <p:nvPr/>
        </p:nvPicPr>
        <p:blipFill>
          <a:blip r:embed="rId3"/>
          <a:stretch>
            <a:fillRect/>
          </a:stretch>
        </p:blipFill>
        <p:spPr>
          <a:xfrm>
            <a:off x="609599" y="1766887"/>
            <a:ext cx="4748469" cy="3109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0245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87D91E-1BD9-3C8C-338B-52423124EFFE}"/>
              </a:ext>
            </a:extLst>
          </p:cNvPr>
          <p:cNvSpPr txBox="1"/>
          <p:nvPr/>
        </p:nvSpPr>
        <p:spPr>
          <a:xfrm>
            <a:off x="1476375" y="733931"/>
            <a:ext cx="8915400" cy="1569660"/>
          </a:xfrm>
          <a:custGeom>
            <a:avLst/>
            <a:gdLst>
              <a:gd name="connsiteX0" fmla="*/ 0 w 8915400"/>
              <a:gd name="connsiteY0" fmla="*/ 0 h 1569660"/>
              <a:gd name="connsiteX1" fmla="*/ 8915400 w 8915400"/>
              <a:gd name="connsiteY1" fmla="*/ 0 h 1569660"/>
              <a:gd name="connsiteX2" fmla="*/ 8915400 w 8915400"/>
              <a:gd name="connsiteY2" fmla="*/ 1569660 h 1569660"/>
              <a:gd name="connsiteX3" fmla="*/ 0 w 8915400"/>
              <a:gd name="connsiteY3" fmla="*/ 1569660 h 1569660"/>
              <a:gd name="connsiteX4" fmla="*/ 0 w 89154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569660" fill="none" extrusionOk="0">
                <a:moveTo>
                  <a:pt x="0" y="0"/>
                </a:moveTo>
                <a:cubicBezTo>
                  <a:pt x="2894703" y="5222"/>
                  <a:pt x="6822990" y="24918"/>
                  <a:pt x="8915400" y="0"/>
                </a:cubicBezTo>
                <a:cubicBezTo>
                  <a:pt x="9012961" y="257633"/>
                  <a:pt x="8867009" y="890565"/>
                  <a:pt x="8915400" y="1569660"/>
                </a:cubicBezTo>
                <a:cubicBezTo>
                  <a:pt x="7164111" y="1404899"/>
                  <a:pt x="3228765" y="1687810"/>
                  <a:pt x="0" y="1569660"/>
                </a:cubicBezTo>
                <a:cubicBezTo>
                  <a:pt x="-74708" y="1232144"/>
                  <a:pt x="128259" y="683735"/>
                  <a:pt x="0" y="0"/>
                </a:cubicBezTo>
                <a:close/>
              </a:path>
              <a:path w="8915400" h="1569660" stroke="0" extrusionOk="0">
                <a:moveTo>
                  <a:pt x="0" y="0"/>
                </a:moveTo>
                <a:cubicBezTo>
                  <a:pt x="2328680" y="11849"/>
                  <a:pt x="4599200" y="-161459"/>
                  <a:pt x="8915400" y="0"/>
                </a:cubicBezTo>
                <a:cubicBezTo>
                  <a:pt x="8889512" y="662121"/>
                  <a:pt x="8984812" y="1402874"/>
                  <a:pt x="8915400" y="1569660"/>
                </a:cubicBezTo>
                <a:cubicBezTo>
                  <a:pt x="6675338" y="1423800"/>
                  <a:pt x="1397015"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Chức năng của các địa điểm trong hình cho thấy Hà Nội có vai trò gì? Hà Nội là trung tâm quan trọng của cả nước trên lĩnh vực nào?</a:t>
            </a:r>
          </a:p>
        </p:txBody>
      </p:sp>
      <p:sp>
        <p:nvSpPr>
          <p:cNvPr id="3" name="TextBox 2">
            <a:extLst>
              <a:ext uri="{FF2B5EF4-FFF2-40B4-BE49-F238E27FC236}">
                <a16:creationId xmlns:a16="http://schemas.microsoft.com/office/drawing/2014/main" id="{D73CA9B0-C80C-7A80-A910-09C831D54C59}"/>
              </a:ext>
            </a:extLst>
          </p:cNvPr>
          <p:cNvSpPr txBox="1"/>
          <p:nvPr/>
        </p:nvSpPr>
        <p:spPr>
          <a:xfrm>
            <a:off x="2349775" y="3329452"/>
            <a:ext cx="8642075" cy="1754326"/>
          </a:xfrm>
          <a:custGeom>
            <a:avLst/>
            <a:gdLst>
              <a:gd name="connsiteX0" fmla="*/ 0 w 8642075"/>
              <a:gd name="connsiteY0" fmla="*/ 0 h 1754326"/>
              <a:gd name="connsiteX1" fmla="*/ 8642075 w 8642075"/>
              <a:gd name="connsiteY1" fmla="*/ 0 h 1754326"/>
              <a:gd name="connsiteX2" fmla="*/ 8642075 w 8642075"/>
              <a:gd name="connsiteY2" fmla="*/ 1754326 h 1754326"/>
              <a:gd name="connsiteX3" fmla="*/ 0 w 8642075"/>
              <a:gd name="connsiteY3" fmla="*/ 1754326 h 1754326"/>
              <a:gd name="connsiteX4" fmla="*/ 0 w 8642075"/>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75" h="1754326" fill="none" extrusionOk="0">
                <a:moveTo>
                  <a:pt x="0" y="0"/>
                </a:moveTo>
                <a:cubicBezTo>
                  <a:pt x="2727996" y="5222"/>
                  <a:pt x="7745410" y="24918"/>
                  <a:pt x="8642075" y="0"/>
                </a:cubicBezTo>
                <a:cubicBezTo>
                  <a:pt x="8706650" y="239465"/>
                  <a:pt x="8544002" y="1500058"/>
                  <a:pt x="8642075" y="1754326"/>
                </a:cubicBezTo>
                <a:cubicBezTo>
                  <a:pt x="5656234" y="1589565"/>
                  <a:pt x="4267192" y="1872476"/>
                  <a:pt x="0" y="1754326"/>
                </a:cubicBezTo>
                <a:cubicBezTo>
                  <a:pt x="-8328" y="1287393"/>
                  <a:pt x="-71301" y="628243"/>
                  <a:pt x="0" y="0"/>
                </a:cubicBezTo>
                <a:close/>
              </a:path>
              <a:path w="8642075" h="1754326" stroke="0" extrusionOk="0">
                <a:moveTo>
                  <a:pt x="0" y="0"/>
                </a:moveTo>
                <a:cubicBezTo>
                  <a:pt x="3478106" y="11849"/>
                  <a:pt x="6724250" y="-161459"/>
                  <a:pt x="8642075" y="0"/>
                </a:cubicBezTo>
                <a:cubicBezTo>
                  <a:pt x="8616261" y="606792"/>
                  <a:pt x="8495545" y="1569389"/>
                  <a:pt x="8642075" y="1754326"/>
                </a:cubicBezTo>
                <a:cubicBezTo>
                  <a:pt x="7677878" y="1608466"/>
                  <a:pt x="2461314"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Hà Nội là trung tâm quan trọng của cả nước ở các lĩnh vực: chính trị, kinh tế, văn hóa, giáo dục. </a:t>
            </a:r>
          </a:p>
        </p:txBody>
      </p:sp>
      <p:sp>
        <p:nvSpPr>
          <p:cNvPr id="6" name="Freeform: Shape 34">
            <a:extLst>
              <a:ext uri="{FF2B5EF4-FFF2-40B4-BE49-F238E27FC236}">
                <a16:creationId xmlns:a16="http://schemas.microsoft.com/office/drawing/2014/main" id="{773D7F94-E889-A5B6-4759-A4FBFF423AF4}"/>
              </a:ext>
            </a:extLst>
          </p:cNvPr>
          <p:cNvSpPr/>
          <p:nvPr/>
        </p:nvSpPr>
        <p:spPr>
          <a:xfrm>
            <a:off x="1382509" y="23896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196813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08C97A5-2486-706F-6129-437E88FED0C4}"/>
              </a:ext>
            </a:extLst>
          </p:cNvPr>
          <p:cNvSpPr txBox="1"/>
          <p:nvPr/>
        </p:nvSpPr>
        <p:spPr>
          <a:xfrm>
            <a:off x="536589" y="239240"/>
            <a:ext cx="11369661" cy="954107"/>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Quan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sát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hình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12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và</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cho</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biết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ý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nghĩa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động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đó</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việc</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giữ</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gìn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và</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phát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huy</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truyền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thống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Thăng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Long – Hà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Nội</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pic>
        <p:nvPicPr>
          <p:cNvPr id="4" name="Picture 3">
            <a:extLst>
              <a:ext uri="{FF2B5EF4-FFF2-40B4-BE49-F238E27FC236}">
                <a16:creationId xmlns:a16="http://schemas.microsoft.com/office/drawing/2014/main" id="{E8CE3B48-50A7-2CCA-7FF6-CADA7E0D8D51}"/>
              </a:ext>
            </a:extLst>
          </p:cNvPr>
          <p:cNvPicPr>
            <a:picLocks noChangeAspect="1"/>
          </p:cNvPicPr>
          <p:nvPr/>
        </p:nvPicPr>
        <p:blipFill>
          <a:blip r:embed="rId3"/>
          <a:stretch>
            <a:fillRect/>
          </a:stretch>
        </p:blipFill>
        <p:spPr>
          <a:xfrm>
            <a:off x="3381374" y="1676400"/>
            <a:ext cx="5963586"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1830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5981700" y="1181101"/>
            <a:ext cx="5492115" cy="4791074"/>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 he là một loại đồ chơi dân gian làm từ bột hấp chín có nhuộm màu, đặc biệt chỉ có duy nhất ở làng Xuân La, xã Phượng Rực, huyện Phú Xuyên, thành phố Hà Nội. </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Đây là một trong những hoạt động nhằm bảo tồn những nét văn hóa truyền thống của thành phố Hà Nội.</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 name="Picture 3">
            <a:extLst>
              <a:ext uri="{FF2B5EF4-FFF2-40B4-BE49-F238E27FC236}">
                <a16:creationId xmlns:a16="http://schemas.microsoft.com/office/drawing/2014/main" id="{FEDFB438-7778-F4A5-89AC-B02B8D22E01B}"/>
              </a:ext>
            </a:extLst>
          </p:cNvPr>
          <p:cNvPicPr>
            <a:picLocks noChangeAspect="1"/>
          </p:cNvPicPr>
          <p:nvPr/>
        </p:nvPicPr>
        <p:blipFill>
          <a:blip r:embed="rId3"/>
          <a:stretch>
            <a:fillRect/>
          </a:stretch>
        </p:blipFill>
        <p:spPr>
          <a:xfrm>
            <a:off x="1200149" y="2305050"/>
            <a:ext cx="4438805" cy="3119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4092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lipart&#10;&#10;Description automatically generated">
            <a:extLst>
              <a:ext uri="{FF2B5EF4-FFF2-40B4-BE49-F238E27FC236}">
                <a16:creationId xmlns:a16="http://schemas.microsoft.com/office/drawing/2014/main" id="{26A3EFBE-F9DC-5B69-A6BF-1DA259D284B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8121" t="2812" r="3854" b="-2812"/>
          <a:stretch/>
        </p:blipFill>
        <p:spPr>
          <a:xfrm>
            <a:off x="4163763" y="2238375"/>
            <a:ext cx="2653493" cy="5525267"/>
          </a:xfrm>
          <a:prstGeom prst="rect">
            <a:avLst/>
          </a:prstGeom>
        </p:spPr>
      </p:pic>
      <p:pic>
        <p:nvPicPr>
          <p:cNvPr id="3" name="Picture 2" descr="Shape&#10;&#10;Description automatically generated">
            <a:extLst>
              <a:ext uri="{FF2B5EF4-FFF2-40B4-BE49-F238E27FC236}">
                <a16:creationId xmlns:a16="http://schemas.microsoft.com/office/drawing/2014/main" id="{393B910D-E775-9B66-165C-CDD90BFDB8F4}"/>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76450" y="458046"/>
            <a:ext cx="7576287" cy="3266229"/>
          </a:xfrm>
          <a:prstGeom prst="rect">
            <a:avLst/>
          </a:prstGeom>
        </p:spPr>
      </p:pic>
      <p:sp>
        <p:nvSpPr>
          <p:cNvPr id="6" name="TextBox 5">
            <a:extLst>
              <a:ext uri="{FF2B5EF4-FFF2-40B4-BE49-F238E27FC236}">
                <a16:creationId xmlns:a16="http://schemas.microsoft.com/office/drawing/2014/main" id="{AD63FAEA-BABD-5E17-09C9-62ECD22008BA}"/>
              </a:ext>
            </a:extLst>
          </p:cNvPr>
          <p:cNvSpPr txBox="1"/>
          <p:nvPr/>
        </p:nvSpPr>
        <p:spPr>
          <a:xfrm>
            <a:off x="2524125" y="535678"/>
            <a:ext cx="6667500" cy="2308324"/>
          </a:xfrm>
          <a:prstGeom prst="rect">
            <a:avLst/>
          </a:prstGeom>
          <a:noFill/>
        </p:spPr>
        <p:txBody>
          <a:bodyPr wrap="square">
            <a:spAutoFit/>
          </a:bodyPr>
          <a:lstStyle/>
          <a:p>
            <a:pPr algn="ctr"/>
            <a:r>
              <a:rPr lang="en-US" sz="3600" b="1">
                <a:solidFill>
                  <a:srgbClr val="002060"/>
                </a:solidFill>
                <a:latin typeface="Tahoma" panose="020B0604030504040204" pitchFamily="34" charset="0"/>
                <a:ea typeface="Tahoma" panose="020B0604030504040204" pitchFamily="34" charset="0"/>
                <a:cs typeface="Tahoma" panose="020B0604030504040204" pitchFamily="34" charset="0"/>
              </a:rPr>
              <a:t>Theo em, cần làm gì để gìn giữ và phát huy truyền thống văn hoá của Thăng Long – Hà Nội? </a:t>
            </a:r>
            <a:endPar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0032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495300" y="333376"/>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6776C30-E095-FC92-7135-ECABD64306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8530" y="992822"/>
            <a:ext cx="4766938" cy="3236278"/>
          </a:xfrm>
          <a:prstGeom prst="rect">
            <a:avLst/>
          </a:prstGeom>
          <a:noFill/>
        </p:spPr>
      </p:pic>
      <p:sp>
        <p:nvSpPr>
          <p:cNvPr id="3" name="TextBox 2">
            <a:extLst>
              <a:ext uri="{FF2B5EF4-FFF2-40B4-BE49-F238E27FC236}">
                <a16:creationId xmlns:a16="http://schemas.microsoft.com/office/drawing/2014/main" id="{C3B85A21-182E-9486-04CD-A4D56C3EA32E}"/>
              </a:ext>
            </a:extLst>
          </p:cNvPr>
          <p:cNvSpPr txBox="1"/>
          <p:nvPr/>
        </p:nvSpPr>
        <p:spPr>
          <a:xfrm>
            <a:off x="1266825" y="4487390"/>
            <a:ext cx="4181476" cy="1077218"/>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Tái</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hiện</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nghi</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thức</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cung</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đình</a:t>
            </a:r>
            <a:endPar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3EF58E1C-4CF2-D6B0-C03F-5F3EA37E3B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7594" y="1200467"/>
            <a:ext cx="4869641" cy="3000058"/>
          </a:xfrm>
          <a:prstGeom prst="rect">
            <a:avLst/>
          </a:prstGeom>
          <a:noFill/>
        </p:spPr>
      </p:pic>
      <p:sp>
        <p:nvSpPr>
          <p:cNvPr id="8" name="TextBox 7">
            <a:extLst>
              <a:ext uri="{FF2B5EF4-FFF2-40B4-BE49-F238E27FC236}">
                <a16:creationId xmlns:a16="http://schemas.microsoft.com/office/drawing/2014/main" id="{E0630356-C794-0C05-CC9B-1742F7C39A5D}"/>
              </a:ext>
            </a:extLst>
          </p:cNvPr>
          <p:cNvSpPr txBox="1"/>
          <p:nvPr/>
        </p:nvSpPr>
        <p:spPr>
          <a:xfrm>
            <a:off x="6648450" y="4496915"/>
            <a:ext cx="4181476" cy="1077218"/>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ến tham quan khu di tích</a:t>
            </a:r>
            <a:endPar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951933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190625" y="723901"/>
            <a:ext cx="10039350" cy="5400674"/>
          </a:xfrm>
          <a:prstGeom prst="roundRect">
            <a:avLst>
              <a:gd name="adj" fmla="val 11503"/>
            </a:avLst>
          </a:prstGeom>
          <a:solidFill>
            <a:srgbClr val="FFFFFF">
              <a:alpha val="94118"/>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46281B-135F-47A5-8991-189312A4DD61}"/>
              </a:ext>
            </a:extLst>
          </p:cNvPr>
          <p:cNvSpPr txBox="1"/>
          <p:nvPr/>
        </p:nvSpPr>
        <p:spPr>
          <a:xfrm>
            <a:off x="1447799" y="942975"/>
            <a:ext cx="9553575" cy="5078313"/>
          </a:xfrm>
          <a:prstGeom prst="rect">
            <a:avLst/>
          </a:prstGeom>
          <a:noFill/>
        </p:spPr>
        <p:txBody>
          <a:bodyPr wrap="square" rtlCol="0">
            <a:spAutoFit/>
          </a:bodyPr>
          <a:lstStyle/>
          <a:p>
            <a:pPr algn="just"/>
            <a:r>
              <a:rPr lang="vi-VN" sz="3600" b="1" i="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Gìn giữ và phát huy giá trị của khu di tích Hoàng thành Thăng Long là nghĩa vụ và trách nhiệm của mỗi cá nhân, cộng đồng, tổ chức đoàn thể và chính quyền các cấp. Hoàng thành Thăng Long là di sản quý giá quốc truyền trong cả thiên niên kỷ. Di sản ấy không chỉ mang lại niềm tự hào với mỗi người con đất Việt, mà còn mang lại nguồn lợi kinh tế không nhỏ góp phần đưa Việt Nam đi lên trong tư thế “Thăng Long”. </a:t>
            </a:r>
            <a:endParaRPr lang="en-US" sz="3600" b="1" dirty="0">
              <a:solidFill>
                <a:srgbClr val="002060"/>
              </a:solidFill>
            </a:endParaRPr>
          </a:p>
        </p:txBody>
      </p:sp>
    </p:spTree>
    <p:extLst>
      <p:ext uri="{BB962C8B-B14F-4D97-AF65-F5344CB8AC3E}">
        <p14:creationId xmlns:p14="http://schemas.microsoft.com/office/powerpoint/2010/main" val="2102939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CEC93D-6CC9-46D9-8D0D-90124D9727FC}"/>
              </a:ext>
            </a:extLst>
          </p:cNvPr>
          <p:cNvPicPr>
            <a:picLocks noChangeAspect="1"/>
          </p:cNvPicPr>
          <p:nvPr/>
        </p:nvPicPr>
        <p:blipFill>
          <a:blip r:embed="rId3">
            <a:extLst>
              <a:ext uri="{28A0092B-C50C-407E-A947-70E740481C1C}">
                <a14:useLocalDpi xmlns:a14="http://schemas.microsoft.com/office/drawing/2010/main" val="0"/>
              </a:ext>
            </a:extLst>
          </a:blip>
          <a:srcRect l="20297" r="20297"/>
          <a:stretch/>
        </p:blipFill>
        <p:spPr>
          <a:xfrm>
            <a:off x="3952875" y="523875"/>
            <a:ext cx="7839075" cy="5676899"/>
          </a:xfrm>
          <a:prstGeom prst="rect">
            <a:avLst/>
          </a:prstGeom>
        </p:spPr>
      </p:pic>
      <p:pic>
        <p:nvPicPr>
          <p:cNvPr id="4" name="Picture 3">
            <a:hlinkClick r:id="rId4" action="ppaction://hlinksldjump"/>
            <a:extLst>
              <a:ext uri="{FF2B5EF4-FFF2-40B4-BE49-F238E27FC236}">
                <a16:creationId xmlns:a16="http://schemas.microsoft.com/office/drawing/2014/main" id="{490A87E2-6F22-4B14-A9C6-16CD95B0AB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1252114" y="5785420"/>
            <a:ext cx="1304301" cy="1304301"/>
          </a:xfrm>
          <a:prstGeom prst="rect">
            <a:avLst/>
          </a:prstGeom>
        </p:spPr>
      </p:pic>
      <p:sp>
        <p:nvSpPr>
          <p:cNvPr id="2" name="Rectangle 1"/>
          <p:cNvSpPr/>
          <p:nvPr/>
        </p:nvSpPr>
        <p:spPr>
          <a:xfrm>
            <a:off x="304800" y="2578965"/>
            <a:ext cx="5090635" cy="1231106"/>
          </a:xfrm>
          <a:prstGeom prst="rect">
            <a:avLst/>
          </a:prstGeom>
          <a:noFill/>
        </p:spPr>
        <p:txBody>
          <a:bodyPr wrap="square" lIns="121920" tIns="60960" rIns="121920" bIns="60960">
            <a:spAutoFit/>
          </a:bodyPr>
          <a:lstStyle/>
          <a:p>
            <a:pPr algn="ctr" defTabSz="1219170"/>
            <a:endParaRPr lang="en-US" sz="7200" b="1" dirty="0">
              <a:ln w="6600">
                <a:solidFill>
                  <a:srgbClr val="ED7D31"/>
                </a:solidFill>
                <a:prstDash val="solid"/>
              </a:ln>
              <a:solidFill>
                <a:srgbClr val="FFFF00"/>
              </a:solidFill>
              <a:effectLst>
                <a:outerShdw dist="38100" dir="2700000" algn="tl" rotWithShape="0">
                  <a:srgbClr val="ED7D31"/>
                </a:outerShdw>
              </a:effectLst>
              <a:latin typeface="Calibri"/>
            </a:endParaRPr>
          </a:p>
        </p:txBody>
      </p:sp>
      <p:pic>
        <p:nvPicPr>
          <p:cNvPr id="40" name="1a">
            <a:hlinkClick r:id="rId6"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759246" y="524887"/>
            <a:ext cx="4071052" cy="2932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2a">
            <a:hlinkClick r:id="rId8"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937145" y="512215"/>
            <a:ext cx="4027723" cy="2896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4a">
            <a:hlinkClick r:id="rId10"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1">
            <a:duotone>
              <a:prstClr val="black"/>
              <a:schemeClr val="accent1">
                <a:lumMod val="75000"/>
                <a:tint val="45000"/>
                <a:satMod val="400000"/>
              </a:schemeClr>
            </a:duotone>
            <a:extLst>
              <a:ext uri="{28A0092B-C50C-407E-A947-70E740481C1C}">
                <a14:useLocalDpi xmlns:a14="http://schemas.microsoft.com/office/drawing/2010/main" val="0"/>
              </a:ext>
            </a:extLst>
          </a:blip>
          <a:stretch>
            <a:fillRect/>
          </a:stretch>
        </p:blipFill>
        <p:spPr>
          <a:xfrm>
            <a:off x="7945933" y="3505200"/>
            <a:ext cx="3987833" cy="2900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3a">
            <a:hlinkClick r:id="rId12"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3">
            <a:duotone>
              <a:prstClr val="black"/>
              <a:schemeClr val="accent4">
                <a:lumMod val="50000"/>
                <a:tint val="45000"/>
                <a:satMod val="400000"/>
              </a:schemeClr>
            </a:duotone>
            <a:extLst>
              <a:ext uri="{28A0092B-C50C-407E-A947-70E740481C1C}">
                <a14:useLocalDpi xmlns:a14="http://schemas.microsoft.com/office/drawing/2010/main" val="0"/>
              </a:ext>
            </a:extLst>
          </a:blip>
          <a:stretch>
            <a:fillRect/>
          </a:stretch>
        </p:blipFill>
        <p:spPr>
          <a:xfrm>
            <a:off x="3743769" y="3561213"/>
            <a:ext cx="4149847" cy="2895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42592E68-5CFD-4076-8109-6C412E65F98C}"/>
              </a:ext>
            </a:extLst>
          </p:cNvPr>
          <p:cNvPicPr>
            <a:picLocks noChangeAspect="1"/>
          </p:cNvPicPr>
          <p:nvPr/>
        </p:nvPicPr>
        <p:blipFill>
          <a:blip r:embed="rId14"/>
          <a:stretch>
            <a:fillRect/>
          </a:stretch>
        </p:blipFill>
        <p:spPr>
          <a:xfrm>
            <a:off x="-1573143" y="1029915"/>
            <a:ext cx="6867720" cy="4696635"/>
          </a:xfrm>
          <a:prstGeom prst="rect">
            <a:avLst/>
          </a:prstGeom>
        </p:spPr>
      </p:pic>
    </p:spTree>
    <p:extLst>
      <p:ext uri="{BB962C8B-B14F-4D97-AF65-F5344CB8AC3E}">
        <p14:creationId xmlns:p14="http://schemas.microsoft.com/office/powerpoint/2010/main" val="659490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32" presetClass="emph" presetSubtype="0"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9" restart="whenNotActive" fill="hold" evtFilter="cancelBubble" nodeType="interactiveSeq">
                <p:stCondLst>
                  <p:cond evt="onClick" delay="0">
                    <p:tgtEl>
                      <p:spTgt spid="41"/>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5" restart="whenNotActive" fill="hold" evtFilter="cancelBubble" nodeType="interactiveSeq">
                <p:stCondLst>
                  <p:cond evt="onClick" delay="0">
                    <p:tgtEl>
                      <p:spTgt spid="42"/>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42"/>
                                        </p:tgtEl>
                                      </p:cBhvr>
                                    </p:animEffect>
                                    <p:set>
                                      <p:cBhvr>
                                        <p:cTn id="4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1" restart="whenNotActive" fill="hold" evtFilter="cancelBubble" nodeType="interactiveSeq">
                <p:stCondLst>
                  <p:cond evt="onClick" delay="0">
                    <p:tgtEl>
                      <p:spTgt spid="43"/>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lipart&#10;&#10;Description automatically generated">
            <a:extLst>
              <a:ext uri="{FF2B5EF4-FFF2-40B4-BE49-F238E27FC236}">
                <a16:creationId xmlns:a16="http://schemas.microsoft.com/office/drawing/2014/main" id="{26A3EFBE-F9DC-5B69-A6BF-1DA259D284B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8121" t="2812" r="3854" b="-2812"/>
          <a:stretch/>
        </p:blipFill>
        <p:spPr>
          <a:xfrm>
            <a:off x="4163763" y="2238375"/>
            <a:ext cx="2653493" cy="5525267"/>
          </a:xfrm>
          <a:prstGeom prst="rect">
            <a:avLst/>
          </a:prstGeom>
        </p:spPr>
      </p:pic>
      <p:pic>
        <p:nvPicPr>
          <p:cNvPr id="3" name="Picture 2" descr="Shape&#10;&#10;Description automatically generated">
            <a:extLst>
              <a:ext uri="{FF2B5EF4-FFF2-40B4-BE49-F238E27FC236}">
                <a16:creationId xmlns:a16="http://schemas.microsoft.com/office/drawing/2014/main" id="{393B910D-E775-9B66-165C-CDD90BFDB8F4}"/>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76450" y="458046"/>
            <a:ext cx="7576287" cy="3266229"/>
          </a:xfrm>
          <a:prstGeom prst="rect">
            <a:avLst/>
          </a:prstGeom>
        </p:spPr>
      </p:pic>
      <p:sp>
        <p:nvSpPr>
          <p:cNvPr id="6" name="TextBox 5">
            <a:extLst>
              <a:ext uri="{FF2B5EF4-FFF2-40B4-BE49-F238E27FC236}">
                <a16:creationId xmlns:a16="http://schemas.microsoft.com/office/drawing/2014/main" id="{AD63FAEA-BABD-5E17-09C9-62ECD22008BA}"/>
              </a:ext>
            </a:extLst>
          </p:cNvPr>
          <p:cNvSpPr txBox="1"/>
          <p:nvPr/>
        </p:nvSpPr>
        <p:spPr>
          <a:xfrm>
            <a:off x="2524125" y="535678"/>
            <a:ext cx="6667500" cy="1754326"/>
          </a:xfrm>
          <a:prstGeom prst="rect">
            <a:avLst/>
          </a:prstGeom>
          <a:noFill/>
        </p:spPr>
        <p:txBody>
          <a:bodyPr wrap="square">
            <a:spAutoFit/>
          </a:bodyPr>
          <a:lstStyle/>
          <a:p>
            <a:pPr lvl="0" algn="ct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2. </a:t>
            </a:r>
            <a:r>
              <a:rPr lang="vi-VN" sz="3600" b="1" dirty="0">
                <a:solidFill>
                  <a:srgbClr val="002060"/>
                </a:solidFill>
                <a:latin typeface="Tahoma" panose="020B0604030504040204" pitchFamily="34" charset="0"/>
                <a:ea typeface="Tahoma" panose="020B0604030504040204" pitchFamily="34" charset="0"/>
                <a:cs typeface="Tahoma" panose="020B0604030504040204" pitchFamily="34" charset="0"/>
              </a:rPr>
              <a:t>Vì sao nói Hà Nội là trung tâm chính trị, kinh tế, văn hoá, giáo dục của đất nước?</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59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87D91E-1BD9-3C8C-338B-52423124EFFE}"/>
              </a:ext>
            </a:extLst>
          </p:cNvPr>
          <p:cNvSpPr txBox="1"/>
          <p:nvPr/>
        </p:nvSpPr>
        <p:spPr>
          <a:xfrm>
            <a:off x="942974" y="362456"/>
            <a:ext cx="9725026" cy="1077218"/>
          </a:xfrm>
          <a:custGeom>
            <a:avLst/>
            <a:gdLst>
              <a:gd name="connsiteX0" fmla="*/ 0 w 9725026"/>
              <a:gd name="connsiteY0" fmla="*/ 0 h 1077218"/>
              <a:gd name="connsiteX1" fmla="*/ 9725026 w 9725026"/>
              <a:gd name="connsiteY1" fmla="*/ 0 h 1077218"/>
              <a:gd name="connsiteX2" fmla="*/ 9725026 w 9725026"/>
              <a:gd name="connsiteY2" fmla="*/ 1077218 h 1077218"/>
              <a:gd name="connsiteX3" fmla="*/ 0 w 9725026"/>
              <a:gd name="connsiteY3" fmla="*/ 1077218 h 1077218"/>
              <a:gd name="connsiteX4" fmla="*/ 0 w 9725026"/>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5026" h="1077218" fill="none" extrusionOk="0">
                <a:moveTo>
                  <a:pt x="0" y="0"/>
                </a:moveTo>
                <a:cubicBezTo>
                  <a:pt x="1504871" y="5222"/>
                  <a:pt x="5242539" y="24918"/>
                  <a:pt x="9725026" y="0"/>
                </a:cubicBezTo>
                <a:cubicBezTo>
                  <a:pt x="9762888" y="476103"/>
                  <a:pt x="9666423" y="631043"/>
                  <a:pt x="9725026" y="1077218"/>
                </a:cubicBezTo>
                <a:cubicBezTo>
                  <a:pt x="6990031" y="912457"/>
                  <a:pt x="4094755" y="1195368"/>
                  <a:pt x="0" y="1077218"/>
                </a:cubicBezTo>
                <a:cubicBezTo>
                  <a:pt x="-64117" y="630482"/>
                  <a:pt x="88888" y="487727"/>
                  <a:pt x="0" y="0"/>
                </a:cubicBezTo>
                <a:close/>
              </a:path>
              <a:path w="9725026" h="1077218" stroke="0" extrusionOk="0">
                <a:moveTo>
                  <a:pt x="0" y="0"/>
                </a:moveTo>
                <a:cubicBezTo>
                  <a:pt x="1784781" y="11849"/>
                  <a:pt x="7236417" y="-161459"/>
                  <a:pt x="9725026" y="0"/>
                </a:cubicBezTo>
                <a:cubicBezTo>
                  <a:pt x="9777061" y="144312"/>
                  <a:pt x="9817169" y="673209"/>
                  <a:pt x="9725026" y="1077218"/>
                </a:cubicBezTo>
                <a:cubicBezTo>
                  <a:pt x="5990595" y="931358"/>
                  <a:pt x="3215524"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Hà Nội là trung tâm chính trị, kinh tế, văn hóa, giáo dục của đ</a:t>
            </a: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ấ</a:t>
            </a: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t nước vì: </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D73CA9B0-C80C-7A80-A910-09C831D54C59}"/>
              </a:ext>
            </a:extLst>
          </p:cNvPr>
          <p:cNvSpPr txBox="1"/>
          <p:nvPr/>
        </p:nvSpPr>
        <p:spPr>
          <a:xfrm>
            <a:off x="1730650" y="2176927"/>
            <a:ext cx="9042125" cy="1077218"/>
          </a:xfrm>
          <a:custGeom>
            <a:avLst/>
            <a:gdLst>
              <a:gd name="connsiteX0" fmla="*/ 0 w 9042125"/>
              <a:gd name="connsiteY0" fmla="*/ 0 h 1077218"/>
              <a:gd name="connsiteX1" fmla="*/ 9042125 w 9042125"/>
              <a:gd name="connsiteY1" fmla="*/ 0 h 1077218"/>
              <a:gd name="connsiteX2" fmla="*/ 9042125 w 9042125"/>
              <a:gd name="connsiteY2" fmla="*/ 1077218 h 1077218"/>
              <a:gd name="connsiteX3" fmla="*/ 0 w 9042125"/>
              <a:gd name="connsiteY3" fmla="*/ 1077218 h 1077218"/>
              <a:gd name="connsiteX4" fmla="*/ 0 w 904212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125" h="1077218" fill="none" extrusionOk="0">
                <a:moveTo>
                  <a:pt x="0" y="0"/>
                </a:moveTo>
                <a:cubicBezTo>
                  <a:pt x="4248963" y="5222"/>
                  <a:pt x="4921015" y="24918"/>
                  <a:pt x="9042125" y="0"/>
                </a:cubicBezTo>
                <a:cubicBezTo>
                  <a:pt x="9079987" y="476103"/>
                  <a:pt x="8983522" y="631043"/>
                  <a:pt x="9042125" y="1077218"/>
                </a:cubicBezTo>
                <a:cubicBezTo>
                  <a:pt x="4529332" y="912457"/>
                  <a:pt x="4264420" y="1195368"/>
                  <a:pt x="0" y="1077218"/>
                </a:cubicBezTo>
                <a:cubicBezTo>
                  <a:pt x="-64117" y="630482"/>
                  <a:pt x="88888" y="487727"/>
                  <a:pt x="0" y="0"/>
                </a:cubicBezTo>
                <a:close/>
              </a:path>
              <a:path w="9042125" h="1077218" stroke="0" extrusionOk="0">
                <a:moveTo>
                  <a:pt x="0" y="0"/>
                </a:moveTo>
                <a:cubicBezTo>
                  <a:pt x="2207144" y="11849"/>
                  <a:pt x="5756486" y="-161459"/>
                  <a:pt x="9042125" y="0"/>
                </a:cubicBezTo>
                <a:cubicBezTo>
                  <a:pt x="9094160" y="144312"/>
                  <a:pt x="9134268" y="673209"/>
                  <a:pt x="9042125" y="1077218"/>
                </a:cubicBezTo>
                <a:cubicBezTo>
                  <a:pt x="7359056" y="931358"/>
                  <a:pt x="2009289"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Hà Nội là thủ đô của nước ta. Đây là nơi làm việc của các cơ quan lãnh đạo cao nhất của đất nước.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Freeform: Shape 34">
            <a:extLst>
              <a:ext uri="{FF2B5EF4-FFF2-40B4-BE49-F238E27FC236}">
                <a16:creationId xmlns:a16="http://schemas.microsoft.com/office/drawing/2014/main" id="{773D7F94-E889-A5B6-4759-A4FBFF423AF4}"/>
              </a:ext>
            </a:extLst>
          </p:cNvPr>
          <p:cNvSpPr/>
          <p:nvPr/>
        </p:nvSpPr>
        <p:spPr>
          <a:xfrm>
            <a:off x="934834" y="1503804"/>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 name="TextBox 3">
            <a:extLst>
              <a:ext uri="{FF2B5EF4-FFF2-40B4-BE49-F238E27FC236}">
                <a16:creationId xmlns:a16="http://schemas.microsoft.com/office/drawing/2014/main" id="{B2900A97-C7F4-EE9F-0680-6183BCB8064B}"/>
              </a:ext>
            </a:extLst>
          </p:cNvPr>
          <p:cNvSpPr txBox="1"/>
          <p:nvPr/>
        </p:nvSpPr>
        <p:spPr>
          <a:xfrm>
            <a:off x="2397400" y="3967627"/>
            <a:ext cx="8737325" cy="954107"/>
          </a:xfrm>
          <a:custGeom>
            <a:avLst/>
            <a:gdLst>
              <a:gd name="connsiteX0" fmla="*/ 0 w 8737325"/>
              <a:gd name="connsiteY0" fmla="*/ 0 h 954107"/>
              <a:gd name="connsiteX1" fmla="*/ 8737325 w 8737325"/>
              <a:gd name="connsiteY1" fmla="*/ 0 h 954107"/>
              <a:gd name="connsiteX2" fmla="*/ 8737325 w 8737325"/>
              <a:gd name="connsiteY2" fmla="*/ 954107 h 954107"/>
              <a:gd name="connsiteX3" fmla="*/ 0 w 8737325"/>
              <a:gd name="connsiteY3" fmla="*/ 954107 h 954107"/>
              <a:gd name="connsiteX4" fmla="*/ 0 w 873732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7325" h="954107" fill="none" extrusionOk="0">
                <a:moveTo>
                  <a:pt x="0" y="0"/>
                </a:moveTo>
                <a:cubicBezTo>
                  <a:pt x="1619376" y="5222"/>
                  <a:pt x="7576045" y="24918"/>
                  <a:pt x="8737325" y="0"/>
                </a:cubicBezTo>
                <a:cubicBezTo>
                  <a:pt x="8762633" y="365569"/>
                  <a:pt x="8771870" y="532638"/>
                  <a:pt x="8737325" y="954107"/>
                </a:cubicBezTo>
                <a:cubicBezTo>
                  <a:pt x="5796280" y="789346"/>
                  <a:pt x="3053200" y="1072257"/>
                  <a:pt x="0" y="954107"/>
                </a:cubicBezTo>
                <a:cubicBezTo>
                  <a:pt x="25104" y="519547"/>
                  <a:pt x="34190" y="155245"/>
                  <a:pt x="0" y="0"/>
                </a:cubicBezTo>
                <a:close/>
              </a:path>
              <a:path w="8737325" h="954107" stroke="0" extrusionOk="0">
                <a:moveTo>
                  <a:pt x="0" y="0"/>
                </a:moveTo>
                <a:cubicBezTo>
                  <a:pt x="4086962" y="11849"/>
                  <a:pt x="6135785" y="-161459"/>
                  <a:pt x="8737325" y="0"/>
                </a:cubicBezTo>
                <a:cubicBezTo>
                  <a:pt x="8661509" y="168997"/>
                  <a:pt x="8690290" y="796602"/>
                  <a:pt x="8737325" y="954107"/>
                </a:cubicBezTo>
                <a:cubicBezTo>
                  <a:pt x="4766948" y="808247"/>
                  <a:pt x="372382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2800" b="1" dirty="0">
                <a:solidFill>
                  <a:prstClr val="black"/>
                </a:solidFill>
                <a:latin typeface="Calibri" panose="020F0502020204030204" pitchFamily="34" charset="0"/>
                <a:cs typeface="Calibri" panose="020F0502020204030204" pitchFamily="34" charset="0"/>
              </a:rPr>
              <a:t>Ngày nay, Hà Nội là nơi tập trung nhiều viện nghiên cứu, trường đại học, bảo tàng, thư viện hàng đầu của cả nước.</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Freeform: Shape 34">
            <a:extLst>
              <a:ext uri="{FF2B5EF4-FFF2-40B4-BE49-F238E27FC236}">
                <a16:creationId xmlns:a16="http://schemas.microsoft.com/office/drawing/2014/main" id="{EB83DD24-A197-B44B-9FA6-328AD8D84CD9}"/>
              </a:ext>
            </a:extLst>
          </p:cNvPr>
          <p:cNvSpPr/>
          <p:nvPr/>
        </p:nvSpPr>
        <p:spPr>
          <a:xfrm>
            <a:off x="1573009" y="326592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9" name="TextBox 8">
            <a:extLst>
              <a:ext uri="{FF2B5EF4-FFF2-40B4-BE49-F238E27FC236}">
                <a16:creationId xmlns:a16="http://schemas.microsoft.com/office/drawing/2014/main" id="{B3291AF3-FA95-B508-E459-EB9CFFD412F2}"/>
              </a:ext>
            </a:extLst>
          </p:cNvPr>
          <p:cNvSpPr txBox="1"/>
          <p:nvPr/>
        </p:nvSpPr>
        <p:spPr>
          <a:xfrm>
            <a:off x="3178450" y="5532418"/>
            <a:ext cx="8127725" cy="954107"/>
          </a:xfrm>
          <a:custGeom>
            <a:avLst/>
            <a:gdLst>
              <a:gd name="connsiteX0" fmla="*/ 0 w 8127725"/>
              <a:gd name="connsiteY0" fmla="*/ 0 h 954107"/>
              <a:gd name="connsiteX1" fmla="*/ 8127725 w 8127725"/>
              <a:gd name="connsiteY1" fmla="*/ 0 h 954107"/>
              <a:gd name="connsiteX2" fmla="*/ 8127725 w 8127725"/>
              <a:gd name="connsiteY2" fmla="*/ 954107 h 954107"/>
              <a:gd name="connsiteX3" fmla="*/ 0 w 8127725"/>
              <a:gd name="connsiteY3" fmla="*/ 954107 h 954107"/>
              <a:gd name="connsiteX4" fmla="*/ 0 w 812772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725" h="954107" fill="none" extrusionOk="0">
                <a:moveTo>
                  <a:pt x="0" y="0"/>
                </a:moveTo>
                <a:cubicBezTo>
                  <a:pt x="2293860" y="5222"/>
                  <a:pt x="5571886" y="24918"/>
                  <a:pt x="8127725" y="0"/>
                </a:cubicBezTo>
                <a:cubicBezTo>
                  <a:pt x="8153033" y="365569"/>
                  <a:pt x="8162270" y="532638"/>
                  <a:pt x="8127725" y="954107"/>
                </a:cubicBezTo>
                <a:cubicBezTo>
                  <a:pt x="4103071" y="789346"/>
                  <a:pt x="2255815" y="1072257"/>
                  <a:pt x="0" y="954107"/>
                </a:cubicBezTo>
                <a:cubicBezTo>
                  <a:pt x="25104" y="519547"/>
                  <a:pt x="34190" y="155245"/>
                  <a:pt x="0" y="0"/>
                </a:cubicBezTo>
                <a:close/>
              </a:path>
              <a:path w="8127725" h="954107" stroke="0" extrusionOk="0">
                <a:moveTo>
                  <a:pt x="0" y="0"/>
                </a:moveTo>
                <a:cubicBezTo>
                  <a:pt x="2807456" y="11849"/>
                  <a:pt x="6813866" y="-161459"/>
                  <a:pt x="8127725" y="0"/>
                </a:cubicBezTo>
                <a:cubicBezTo>
                  <a:pt x="8051909" y="168997"/>
                  <a:pt x="8080690" y="796602"/>
                  <a:pt x="8127725" y="954107"/>
                </a:cubicBezTo>
                <a:cubicBezTo>
                  <a:pt x="7059947" y="808247"/>
                  <a:pt x="333229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2800" b="1" dirty="0">
                <a:solidFill>
                  <a:prstClr val="black"/>
                </a:solidFill>
                <a:latin typeface="Calibri" panose="020F0502020204030204" pitchFamily="34" charset="0"/>
                <a:cs typeface="Calibri" panose="020F0502020204030204" pitchFamily="34" charset="0"/>
              </a:rPr>
              <a:t>Hà Nội còn có các nhà máy, khu công nghệ cao, làng nghề,</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trung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tâm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thương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mại</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6F8A0E01-E749-5780-76B6-69F34B7198E3}"/>
              </a:ext>
            </a:extLst>
          </p:cNvPr>
          <p:cNvSpPr/>
          <p:nvPr/>
        </p:nvSpPr>
        <p:spPr>
          <a:xfrm>
            <a:off x="2354059" y="4830720"/>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92744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4"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576FF4C-79CA-D728-E9A4-C59EEB648B8C}"/>
              </a:ext>
            </a:extLst>
          </p:cNvPr>
          <p:cNvSpPr txBox="1"/>
          <p:nvPr/>
        </p:nvSpPr>
        <p:spPr>
          <a:xfrm>
            <a:off x="171451" y="239240"/>
            <a:ext cx="11906250" cy="954107"/>
          </a:xfrm>
          <a:prstGeom prst="rect">
            <a:avLst/>
          </a:prstGeom>
          <a:solidFill>
            <a:srgbClr val="FFFF00">
              <a:alpha val="60000"/>
            </a:srgbClr>
          </a:solidFill>
          <a:ln w="38100">
            <a:solidFill>
              <a:srgbClr val="800000"/>
            </a:solidFill>
            <a:prstDash val="sysDash"/>
          </a:ln>
        </p:spPr>
        <p:txBody>
          <a:bodyPr wrap="square" rtlCol="0">
            <a:spAutoFit/>
          </a:bodyPr>
          <a:lstStyle/>
          <a:p>
            <a:pPr lvl="0" algn="ctr" defTabSz="914217">
              <a:buClr>
                <a:srgbClr val="000000"/>
              </a:buClr>
            </a:pP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Vẽ</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tranh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tuyên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truyền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về</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việc</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bảo</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vệ</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di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tích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lịch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sử</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danh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lam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thắng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cảnh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hoặc</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trị</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truyền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thống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Hà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Nội</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a:t>
            </a: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050" name="Picture 2" descr="Lịch Sử và Địa Lí lớp 4 Kết nối tri thức Bài 12: Thăng Long – Hà Nội">
            <a:extLst>
              <a:ext uri="{FF2B5EF4-FFF2-40B4-BE49-F238E27FC236}">
                <a16:creationId xmlns:a16="http://schemas.microsoft.com/office/drawing/2014/main" id="{24AA3D39-5559-04AF-55BE-D1B167AD1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513" y="1371600"/>
            <a:ext cx="6672262" cy="495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13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838325" y="1346462"/>
            <a:ext cx="8750664" cy="3835138"/>
          </a:xfrm>
          <a:prstGeom prst="roundRect">
            <a:avLst>
              <a:gd name="adj" fmla="val 11503"/>
            </a:avLst>
          </a:prstGeom>
          <a:solidFill>
            <a:srgbClr val="FFFFFF">
              <a:alpha val="69804"/>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B71B579-E538-AF67-A33A-4C3BC3D54E5F}"/>
              </a:ext>
            </a:extLst>
          </p:cNvPr>
          <p:cNvPicPr>
            <a:picLocks noChangeAspect="1"/>
          </p:cNvPicPr>
          <p:nvPr/>
        </p:nvPicPr>
        <p:blipFill>
          <a:blip r:embed="rId4"/>
          <a:stretch>
            <a:fillRect/>
          </a:stretch>
        </p:blipFill>
        <p:spPr>
          <a:xfrm>
            <a:off x="2757783" y="1794763"/>
            <a:ext cx="6352583" cy="2944623"/>
          </a:xfrm>
          <a:prstGeom prst="rect">
            <a:avLst/>
          </a:prstGeom>
        </p:spPr>
      </p:pic>
    </p:spTree>
    <p:extLst>
      <p:ext uri="{BB962C8B-B14F-4D97-AF65-F5344CB8AC3E}">
        <p14:creationId xmlns:p14="http://schemas.microsoft.com/office/powerpoint/2010/main" val="1895487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821148" y="981725"/>
            <a:ext cx="10787269" cy="2447275"/>
          </a:xfrm>
          <a:custGeom>
            <a:avLst/>
            <a:gdLst>
              <a:gd name="connsiteX0" fmla="*/ 0 w 10787269"/>
              <a:gd name="connsiteY0" fmla="*/ 1223638 h 2447275"/>
              <a:gd name="connsiteX1" fmla="*/ 1223638 w 10787269"/>
              <a:gd name="connsiteY1" fmla="*/ 0 h 2447275"/>
              <a:gd name="connsiteX2" fmla="*/ 1668438 w 10787269"/>
              <a:gd name="connsiteY2" fmla="*/ 0 h 2447275"/>
              <a:gd name="connsiteX3" fmla="*/ 2363437 w 10787269"/>
              <a:gd name="connsiteY3" fmla="*/ 0 h 2447275"/>
              <a:gd name="connsiteX4" fmla="*/ 2975037 w 10787269"/>
              <a:gd name="connsiteY4" fmla="*/ 0 h 2447275"/>
              <a:gd name="connsiteX5" fmla="*/ 3670036 w 10787269"/>
              <a:gd name="connsiteY5" fmla="*/ 0 h 2447275"/>
              <a:gd name="connsiteX6" fmla="*/ 4198236 w 10787269"/>
              <a:gd name="connsiteY6" fmla="*/ 0 h 2447275"/>
              <a:gd name="connsiteX7" fmla="*/ 4726435 w 10787269"/>
              <a:gd name="connsiteY7" fmla="*/ 0 h 2447275"/>
              <a:gd name="connsiteX8" fmla="*/ 5171235 w 10787269"/>
              <a:gd name="connsiteY8" fmla="*/ 0 h 2447275"/>
              <a:gd name="connsiteX9" fmla="*/ 5949635 w 10787269"/>
              <a:gd name="connsiteY9" fmla="*/ 0 h 2447275"/>
              <a:gd name="connsiteX10" fmla="*/ 6561234 w 10787269"/>
              <a:gd name="connsiteY10" fmla="*/ 0 h 2447275"/>
              <a:gd name="connsiteX11" fmla="*/ 7339634 w 10787269"/>
              <a:gd name="connsiteY11" fmla="*/ 0 h 2447275"/>
              <a:gd name="connsiteX12" fmla="*/ 7867833 w 10787269"/>
              <a:gd name="connsiteY12" fmla="*/ 0 h 2447275"/>
              <a:gd name="connsiteX13" fmla="*/ 8562833 w 10787269"/>
              <a:gd name="connsiteY13" fmla="*/ 0 h 2447275"/>
              <a:gd name="connsiteX14" fmla="*/ 9563632 w 10787269"/>
              <a:gd name="connsiteY14" fmla="*/ 0 h 2447275"/>
              <a:gd name="connsiteX15" fmla="*/ 10787270 w 10787269"/>
              <a:gd name="connsiteY15" fmla="*/ 1223638 h 2447275"/>
              <a:gd name="connsiteX16" fmla="*/ 10787269 w 10787269"/>
              <a:gd name="connsiteY16" fmla="*/ 1223638 h 2447275"/>
              <a:gd name="connsiteX17" fmla="*/ 9563631 w 10787269"/>
              <a:gd name="connsiteY17" fmla="*/ 2447276 h 2447275"/>
              <a:gd name="connsiteX18" fmla="*/ 8952032 w 10787269"/>
              <a:gd name="connsiteY18" fmla="*/ 2447276 h 2447275"/>
              <a:gd name="connsiteX19" fmla="*/ 8257032 w 10787269"/>
              <a:gd name="connsiteY19" fmla="*/ 2447276 h 2447275"/>
              <a:gd name="connsiteX20" fmla="*/ 7812232 w 10787269"/>
              <a:gd name="connsiteY20" fmla="*/ 2447276 h 2447275"/>
              <a:gd name="connsiteX21" fmla="*/ 7117233 w 10787269"/>
              <a:gd name="connsiteY21" fmla="*/ 2447276 h 2447275"/>
              <a:gd name="connsiteX22" fmla="*/ 6422234 w 10787269"/>
              <a:gd name="connsiteY22" fmla="*/ 2447276 h 2447275"/>
              <a:gd name="connsiteX23" fmla="*/ 5727234 w 10787269"/>
              <a:gd name="connsiteY23" fmla="*/ 2447276 h 2447275"/>
              <a:gd name="connsiteX24" fmla="*/ 5032235 w 10787269"/>
              <a:gd name="connsiteY24" fmla="*/ 2447275 h 2447275"/>
              <a:gd name="connsiteX25" fmla="*/ 4253835 w 10787269"/>
              <a:gd name="connsiteY25" fmla="*/ 2447275 h 2447275"/>
              <a:gd name="connsiteX26" fmla="*/ 3642236 w 10787269"/>
              <a:gd name="connsiteY26" fmla="*/ 2447275 h 2447275"/>
              <a:gd name="connsiteX27" fmla="*/ 2947237 w 10787269"/>
              <a:gd name="connsiteY27" fmla="*/ 2447275 h 2447275"/>
              <a:gd name="connsiteX28" fmla="*/ 2419037 w 10787269"/>
              <a:gd name="connsiteY28" fmla="*/ 2447275 h 2447275"/>
              <a:gd name="connsiteX29" fmla="*/ 1223638 w 10787269"/>
              <a:gd name="connsiteY29" fmla="*/ 2447275 h 2447275"/>
              <a:gd name="connsiteX30" fmla="*/ 0 w 10787269"/>
              <a:gd name="connsiteY30" fmla="*/ 1223637 h 2447275"/>
              <a:gd name="connsiteX31" fmla="*/ 0 w 10787269"/>
              <a:gd name="connsiteY31"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7269" h="2447275" fill="none" extrusionOk="0">
                <a:moveTo>
                  <a:pt x="0" y="1223638"/>
                </a:moveTo>
                <a:cubicBezTo>
                  <a:pt x="51007" y="411820"/>
                  <a:pt x="556267" y="92707"/>
                  <a:pt x="1223638" y="0"/>
                </a:cubicBezTo>
                <a:cubicBezTo>
                  <a:pt x="1397839" y="6295"/>
                  <a:pt x="1498459" y="10523"/>
                  <a:pt x="1668438" y="0"/>
                </a:cubicBezTo>
                <a:cubicBezTo>
                  <a:pt x="1838417" y="-10523"/>
                  <a:pt x="2077223" y="11086"/>
                  <a:pt x="2363437" y="0"/>
                </a:cubicBezTo>
                <a:cubicBezTo>
                  <a:pt x="2649651" y="-11086"/>
                  <a:pt x="2683220" y="-1916"/>
                  <a:pt x="2975037" y="0"/>
                </a:cubicBezTo>
                <a:cubicBezTo>
                  <a:pt x="3266854" y="1916"/>
                  <a:pt x="3370155" y="-14495"/>
                  <a:pt x="3670036" y="0"/>
                </a:cubicBezTo>
                <a:cubicBezTo>
                  <a:pt x="3969917" y="14495"/>
                  <a:pt x="4011405" y="12393"/>
                  <a:pt x="4198236" y="0"/>
                </a:cubicBezTo>
                <a:cubicBezTo>
                  <a:pt x="4385067" y="-12393"/>
                  <a:pt x="4553561" y="15265"/>
                  <a:pt x="4726435" y="0"/>
                </a:cubicBezTo>
                <a:cubicBezTo>
                  <a:pt x="4899309" y="-15265"/>
                  <a:pt x="5040405" y="-12332"/>
                  <a:pt x="5171235" y="0"/>
                </a:cubicBezTo>
                <a:cubicBezTo>
                  <a:pt x="5302065" y="12332"/>
                  <a:pt x="5565279" y="18775"/>
                  <a:pt x="5949635" y="0"/>
                </a:cubicBezTo>
                <a:cubicBezTo>
                  <a:pt x="6333991" y="-18775"/>
                  <a:pt x="6393726" y="-4489"/>
                  <a:pt x="6561234" y="0"/>
                </a:cubicBezTo>
                <a:cubicBezTo>
                  <a:pt x="6728742" y="4489"/>
                  <a:pt x="6963255" y="-21606"/>
                  <a:pt x="7339634" y="0"/>
                </a:cubicBezTo>
                <a:cubicBezTo>
                  <a:pt x="7716013" y="21606"/>
                  <a:pt x="7621722" y="11010"/>
                  <a:pt x="7867833" y="0"/>
                </a:cubicBezTo>
                <a:cubicBezTo>
                  <a:pt x="8113944" y="-11010"/>
                  <a:pt x="8367791" y="-6692"/>
                  <a:pt x="8562833" y="0"/>
                </a:cubicBezTo>
                <a:cubicBezTo>
                  <a:pt x="8757875" y="6692"/>
                  <a:pt x="9286243" y="30477"/>
                  <a:pt x="9563632" y="0"/>
                </a:cubicBezTo>
                <a:cubicBezTo>
                  <a:pt x="10359560" y="-100350"/>
                  <a:pt x="10800482" y="573498"/>
                  <a:pt x="10787270" y="1223638"/>
                </a:cubicBezTo>
                <a:lnTo>
                  <a:pt x="10787269" y="1223638"/>
                </a:lnTo>
                <a:cubicBezTo>
                  <a:pt x="10667013" y="1801067"/>
                  <a:pt x="10375646" y="2499196"/>
                  <a:pt x="9563631" y="2447276"/>
                </a:cubicBezTo>
                <a:cubicBezTo>
                  <a:pt x="9290871" y="2433681"/>
                  <a:pt x="9084385" y="2440346"/>
                  <a:pt x="8952032" y="2447276"/>
                </a:cubicBezTo>
                <a:cubicBezTo>
                  <a:pt x="8819679" y="2454206"/>
                  <a:pt x="8445461" y="2468932"/>
                  <a:pt x="8257032" y="2447276"/>
                </a:cubicBezTo>
                <a:cubicBezTo>
                  <a:pt x="8068603" y="2425620"/>
                  <a:pt x="8003293" y="2463383"/>
                  <a:pt x="7812232" y="2447276"/>
                </a:cubicBezTo>
                <a:cubicBezTo>
                  <a:pt x="7621171" y="2431169"/>
                  <a:pt x="7294541" y="2464106"/>
                  <a:pt x="7117233" y="2447276"/>
                </a:cubicBezTo>
                <a:cubicBezTo>
                  <a:pt x="6939925" y="2430446"/>
                  <a:pt x="6635179" y="2432961"/>
                  <a:pt x="6422234" y="2447276"/>
                </a:cubicBezTo>
                <a:cubicBezTo>
                  <a:pt x="6209289" y="2461591"/>
                  <a:pt x="5888256" y="2469704"/>
                  <a:pt x="5727234" y="2447276"/>
                </a:cubicBezTo>
                <a:cubicBezTo>
                  <a:pt x="5566212" y="2424848"/>
                  <a:pt x="5340254" y="2438172"/>
                  <a:pt x="5032235" y="2447275"/>
                </a:cubicBezTo>
                <a:cubicBezTo>
                  <a:pt x="4724216" y="2456379"/>
                  <a:pt x="4435094" y="2451504"/>
                  <a:pt x="4253835" y="2447275"/>
                </a:cubicBezTo>
                <a:cubicBezTo>
                  <a:pt x="4072576" y="2443046"/>
                  <a:pt x="3827412" y="2424458"/>
                  <a:pt x="3642236" y="2447275"/>
                </a:cubicBezTo>
                <a:cubicBezTo>
                  <a:pt x="3457060" y="2470092"/>
                  <a:pt x="3138276" y="2455308"/>
                  <a:pt x="2947237" y="2447275"/>
                </a:cubicBezTo>
                <a:cubicBezTo>
                  <a:pt x="2756198" y="2439242"/>
                  <a:pt x="2610204" y="2421864"/>
                  <a:pt x="2419037" y="2447275"/>
                </a:cubicBezTo>
                <a:cubicBezTo>
                  <a:pt x="2227870" y="2472686"/>
                  <a:pt x="1475320" y="2475144"/>
                  <a:pt x="1223638" y="2447275"/>
                </a:cubicBezTo>
                <a:cubicBezTo>
                  <a:pt x="472078" y="2535532"/>
                  <a:pt x="63652" y="1853524"/>
                  <a:pt x="0" y="1223637"/>
                </a:cubicBezTo>
                <a:lnTo>
                  <a:pt x="0" y="1223638"/>
                </a:lnTo>
                <a:close/>
              </a:path>
              <a:path w="10787269" h="2447275" stroke="0" extrusionOk="0">
                <a:moveTo>
                  <a:pt x="0" y="1223638"/>
                </a:moveTo>
                <a:cubicBezTo>
                  <a:pt x="-14160" y="562703"/>
                  <a:pt x="567409" y="82778"/>
                  <a:pt x="1223638" y="0"/>
                </a:cubicBezTo>
                <a:cubicBezTo>
                  <a:pt x="1336850" y="18475"/>
                  <a:pt x="1627891" y="-834"/>
                  <a:pt x="1751838" y="0"/>
                </a:cubicBezTo>
                <a:cubicBezTo>
                  <a:pt x="1875785" y="834"/>
                  <a:pt x="2059949" y="19409"/>
                  <a:pt x="2363437" y="0"/>
                </a:cubicBezTo>
                <a:cubicBezTo>
                  <a:pt x="2666925" y="-19409"/>
                  <a:pt x="2588616" y="18277"/>
                  <a:pt x="2808237" y="0"/>
                </a:cubicBezTo>
                <a:cubicBezTo>
                  <a:pt x="3027858" y="-18277"/>
                  <a:pt x="3353056" y="1688"/>
                  <a:pt x="3586636" y="0"/>
                </a:cubicBezTo>
                <a:cubicBezTo>
                  <a:pt x="3820216" y="-1688"/>
                  <a:pt x="3864010" y="17900"/>
                  <a:pt x="4031436" y="0"/>
                </a:cubicBezTo>
                <a:cubicBezTo>
                  <a:pt x="4198862" y="-17900"/>
                  <a:pt x="4402156" y="7406"/>
                  <a:pt x="4726435" y="0"/>
                </a:cubicBezTo>
                <a:cubicBezTo>
                  <a:pt x="5050714" y="-7406"/>
                  <a:pt x="4999680" y="20721"/>
                  <a:pt x="5254635" y="0"/>
                </a:cubicBezTo>
                <a:cubicBezTo>
                  <a:pt x="5509590" y="-20721"/>
                  <a:pt x="5636563" y="-18874"/>
                  <a:pt x="5782835" y="0"/>
                </a:cubicBezTo>
                <a:cubicBezTo>
                  <a:pt x="5929107" y="18874"/>
                  <a:pt x="6118583" y="-4388"/>
                  <a:pt x="6227634" y="0"/>
                </a:cubicBezTo>
                <a:cubicBezTo>
                  <a:pt x="6336685" y="4388"/>
                  <a:pt x="6528316" y="-1336"/>
                  <a:pt x="6672434" y="0"/>
                </a:cubicBezTo>
                <a:cubicBezTo>
                  <a:pt x="6816552" y="1336"/>
                  <a:pt x="6972847" y="19608"/>
                  <a:pt x="7200634" y="0"/>
                </a:cubicBezTo>
                <a:cubicBezTo>
                  <a:pt x="7428421" y="-19608"/>
                  <a:pt x="7626312" y="-26478"/>
                  <a:pt x="7812233" y="0"/>
                </a:cubicBezTo>
                <a:cubicBezTo>
                  <a:pt x="7998154" y="26478"/>
                  <a:pt x="8290653" y="18130"/>
                  <a:pt x="8590633" y="0"/>
                </a:cubicBezTo>
                <a:cubicBezTo>
                  <a:pt x="8890613" y="-18130"/>
                  <a:pt x="9215849" y="-19219"/>
                  <a:pt x="9563632" y="0"/>
                </a:cubicBezTo>
                <a:cubicBezTo>
                  <a:pt x="10300757" y="-40207"/>
                  <a:pt x="10917778" y="589237"/>
                  <a:pt x="10787270" y="1223638"/>
                </a:cubicBezTo>
                <a:lnTo>
                  <a:pt x="10787269" y="1223638"/>
                </a:lnTo>
                <a:cubicBezTo>
                  <a:pt x="10699736" y="1919808"/>
                  <a:pt x="10362296" y="2369396"/>
                  <a:pt x="9563631" y="2447276"/>
                </a:cubicBezTo>
                <a:cubicBezTo>
                  <a:pt x="9283207" y="2450634"/>
                  <a:pt x="9236531" y="2427193"/>
                  <a:pt x="8952032" y="2447276"/>
                </a:cubicBezTo>
                <a:cubicBezTo>
                  <a:pt x="8667533" y="2467359"/>
                  <a:pt x="8626047" y="2455453"/>
                  <a:pt x="8507232" y="2447276"/>
                </a:cubicBezTo>
                <a:cubicBezTo>
                  <a:pt x="8388417" y="2439099"/>
                  <a:pt x="7888905" y="2432778"/>
                  <a:pt x="7728833" y="2447276"/>
                </a:cubicBezTo>
                <a:cubicBezTo>
                  <a:pt x="7568761" y="2461774"/>
                  <a:pt x="7291792" y="2442497"/>
                  <a:pt x="6950433" y="2447276"/>
                </a:cubicBezTo>
                <a:cubicBezTo>
                  <a:pt x="6609074" y="2452055"/>
                  <a:pt x="6406594" y="2458088"/>
                  <a:pt x="6088634" y="2447276"/>
                </a:cubicBezTo>
                <a:cubicBezTo>
                  <a:pt x="5770674" y="2436464"/>
                  <a:pt x="5677843" y="2427656"/>
                  <a:pt x="5393635" y="2447276"/>
                </a:cubicBezTo>
                <a:cubicBezTo>
                  <a:pt x="5109427" y="2466896"/>
                  <a:pt x="4752080" y="2449049"/>
                  <a:pt x="4531835" y="2447275"/>
                </a:cubicBezTo>
                <a:cubicBezTo>
                  <a:pt x="4311590" y="2445501"/>
                  <a:pt x="4198014" y="2429654"/>
                  <a:pt x="4003636" y="2447275"/>
                </a:cubicBezTo>
                <a:cubicBezTo>
                  <a:pt x="3809258" y="2464896"/>
                  <a:pt x="3647421" y="2417921"/>
                  <a:pt x="3392036" y="2447275"/>
                </a:cubicBezTo>
                <a:cubicBezTo>
                  <a:pt x="3136651" y="2476629"/>
                  <a:pt x="2836189" y="2425214"/>
                  <a:pt x="2613637" y="2447275"/>
                </a:cubicBezTo>
                <a:cubicBezTo>
                  <a:pt x="2391085" y="2469336"/>
                  <a:pt x="2020321" y="2421257"/>
                  <a:pt x="1835237" y="2447275"/>
                </a:cubicBezTo>
                <a:cubicBezTo>
                  <a:pt x="1650153" y="2473293"/>
                  <a:pt x="1507778" y="2465807"/>
                  <a:pt x="1223638" y="2447275"/>
                </a:cubicBezTo>
                <a:cubicBezTo>
                  <a:pt x="591380" y="2504383"/>
                  <a:pt x="-67429" y="1983287"/>
                  <a:pt x="0" y="1223637"/>
                </a:cubicBezTo>
                <a:lnTo>
                  <a:pt x="0" y="1223638"/>
                </a:ln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b="1" dirty="0">
                <a:solidFill>
                  <a:srgbClr val="002060"/>
                </a:solidFill>
                <a:latin typeface="Calibri" panose="020F0502020204030204" pitchFamily="34" charset="0"/>
                <a:ea typeface="宋体"/>
                <a:cs typeface="Calibri" panose="020F0502020204030204" pitchFamily="34" charset="0"/>
              </a:rPr>
              <a:t>1. </a:t>
            </a:r>
            <a:r>
              <a:rPr lang="en-US" sz="3733" b="1" dirty="0" err="1">
                <a:solidFill>
                  <a:srgbClr val="002060"/>
                </a:solidFill>
                <a:latin typeface="Calibri" panose="020F0502020204030204" pitchFamily="34" charset="0"/>
                <a:ea typeface="宋体"/>
                <a:cs typeface="Calibri" panose="020F0502020204030204" pitchFamily="34" charset="0"/>
              </a:rPr>
              <a:t>Sự</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tích</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Hồ</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Gươm</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gắn</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liền</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với</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vị</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vua</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nào</a:t>
            </a:r>
            <a:r>
              <a:rPr lang="en-US" sz="3733" b="1" dirty="0">
                <a:solidFill>
                  <a:srgbClr val="002060"/>
                </a:solidFill>
                <a:latin typeface="Calibri" panose="020F0502020204030204" pitchFamily="34" charset="0"/>
                <a:ea typeface="宋体"/>
                <a:cs typeface="Calibri" panose="020F0502020204030204" pitchFamily="34" charset="0"/>
              </a:rPr>
              <a:t>?</a:t>
            </a:r>
            <a:endParaRPr lang="vi-VN" sz="3733" b="1" dirty="0">
              <a:solidFill>
                <a:srgbClr val="002060"/>
              </a:solidFill>
              <a:latin typeface="Calibri" panose="020F0502020204030204" pitchFamily="34" charset="0"/>
              <a:ea typeface="宋体"/>
              <a:cs typeface="Calibri" panose="020F0502020204030204" pitchFamily="34" charset="0"/>
            </a:endParaRPr>
          </a:p>
        </p:txBody>
      </p:sp>
      <p:sp>
        <p:nvSpPr>
          <p:cNvPr id="10" name="Rectangle: Rounded Corners 9">
            <a:extLst>
              <a:ext uri="{FF2B5EF4-FFF2-40B4-BE49-F238E27FC236}">
                <a16:creationId xmlns:a16="http://schemas.microsoft.com/office/drawing/2014/main" id="{91FDA589-0517-4A2B-B588-0BD33E93B9F3}"/>
              </a:ext>
            </a:extLst>
          </p:cNvPr>
          <p:cNvSpPr/>
          <p:nvPr/>
        </p:nvSpPr>
        <p:spPr>
          <a:xfrm>
            <a:off x="3454400" y="4140199"/>
            <a:ext cx="5689600" cy="1585316"/>
          </a:xfrm>
          <a:prstGeom prst="roundRect">
            <a:avLst>
              <a:gd name="adj" fmla="val 15294"/>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r>
              <a:rPr lang="en-US" sz="5867" dirty="0" err="1">
                <a:solidFill>
                  <a:srgbClr val="FF0000"/>
                </a:solidFill>
                <a:latin typeface="Calibri" panose="020F0502020204030204" pitchFamily="34" charset="0"/>
                <a:ea typeface="宋体"/>
                <a:cs typeface="Calibri" panose="020F0502020204030204" pitchFamily="34" charset="0"/>
              </a:rPr>
              <a:t>Vua</a:t>
            </a:r>
            <a:r>
              <a:rPr lang="en-US" sz="5867" dirty="0">
                <a:solidFill>
                  <a:srgbClr val="FF0000"/>
                </a:solidFill>
                <a:latin typeface="Calibri" panose="020F0502020204030204" pitchFamily="34" charset="0"/>
                <a:ea typeface="宋体"/>
                <a:cs typeface="Calibri" panose="020F0502020204030204" pitchFamily="34" charset="0"/>
              </a:rPr>
              <a:t> Lê Thái </a:t>
            </a:r>
            <a:r>
              <a:rPr lang="en-US" sz="5867" dirty="0" err="1">
                <a:solidFill>
                  <a:srgbClr val="FF0000"/>
                </a:solidFill>
                <a:latin typeface="Calibri" panose="020F0502020204030204" pitchFamily="34" charset="0"/>
                <a:ea typeface="宋体"/>
                <a:cs typeface="Calibri" panose="020F0502020204030204" pitchFamily="34" charset="0"/>
              </a:rPr>
              <a:t>Tổ</a:t>
            </a:r>
            <a:endParaRPr lang="en-US" sz="5867" dirty="0">
              <a:solidFill>
                <a:srgbClr val="FF0000"/>
              </a:solidFill>
              <a:latin typeface="Calibri" panose="020F0502020204030204" pitchFamily="34" charset="0"/>
              <a:ea typeface="宋体"/>
              <a:cs typeface="Calibri" panose="020F0502020204030204" pitchFamily="34" charset="0"/>
            </a:endParaRPr>
          </a:p>
        </p:txBody>
      </p:sp>
      <p:pic>
        <p:nvPicPr>
          <p:cNvPr id="11" name="Picture 10">
            <a:hlinkClick r:id="rId4" action="ppaction://hlinksldjump"/>
            <a:extLst>
              <a:ext uri="{FF2B5EF4-FFF2-40B4-BE49-F238E27FC236}">
                <a16:creationId xmlns:a16="http://schemas.microsoft.com/office/drawing/2014/main" id="{919386FD-8DB3-4AEE-8B18-6CB76A919C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pic>
        <p:nvPicPr>
          <p:cNvPr id="2" name="Am-thanh-tra-loi-dung-www_nhacchuongvui_com">
            <a:hlinkClick r:id="" action="ppaction://media"/>
            <a:extLst>
              <a:ext uri="{FF2B5EF4-FFF2-40B4-BE49-F238E27FC236}">
                <a16:creationId xmlns:a16="http://schemas.microsoft.com/office/drawing/2014/main" id="{2A399CFC-6298-4731-8C92-EA970C4146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32000" y="5715181"/>
            <a:ext cx="812800" cy="812800"/>
          </a:xfrm>
          <a:prstGeom prst="rect">
            <a:avLst/>
          </a:prstGeom>
        </p:spPr>
      </p:pic>
    </p:spTree>
    <p:extLst>
      <p:ext uri="{BB962C8B-B14F-4D97-AF65-F5344CB8AC3E}">
        <p14:creationId xmlns:p14="http://schemas.microsoft.com/office/powerpoint/2010/main" val="402670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1"/>
                                        </p:tgtEl>
                                        <p:attrNameLst>
                                          <p:attrName>r</p:attrName>
                                        </p:attrNameLst>
                                      </p:cBhvr>
                                    </p:animRot>
                                    <p:animRot by="-240000">
                                      <p:cBhvr>
                                        <p:cTn id="17" dur="200" fill="hold">
                                          <p:stCondLst>
                                            <p:cond delay="200"/>
                                          </p:stCondLst>
                                        </p:cTn>
                                        <p:tgtEl>
                                          <p:spTgt spid="11"/>
                                        </p:tgtEl>
                                        <p:attrNameLst>
                                          <p:attrName>r</p:attrName>
                                        </p:attrNameLst>
                                      </p:cBhvr>
                                    </p:animRot>
                                    <p:animRot by="240000">
                                      <p:cBhvr>
                                        <p:cTn id="18" dur="200" fill="hold">
                                          <p:stCondLst>
                                            <p:cond delay="400"/>
                                          </p:stCondLst>
                                        </p:cTn>
                                        <p:tgtEl>
                                          <p:spTgt spid="11"/>
                                        </p:tgtEl>
                                        <p:attrNameLst>
                                          <p:attrName>r</p:attrName>
                                        </p:attrNameLst>
                                      </p:cBhvr>
                                    </p:animRot>
                                    <p:animRot by="-240000">
                                      <p:cBhvr>
                                        <p:cTn id="19" dur="200" fill="hold">
                                          <p:stCondLst>
                                            <p:cond delay="600"/>
                                          </p:stCondLst>
                                        </p:cTn>
                                        <p:tgtEl>
                                          <p:spTgt spid="11"/>
                                        </p:tgtEl>
                                        <p:attrNameLst>
                                          <p:attrName>r</p:attrName>
                                        </p:attrNameLst>
                                      </p:cBhvr>
                                    </p:animRot>
                                    <p:animRot by="120000">
                                      <p:cBhvr>
                                        <p:cTn id="20" dur="200" fill="hold">
                                          <p:stCondLst>
                                            <p:cond delay="800"/>
                                          </p:stCondLst>
                                        </p:cTn>
                                        <p:tgtEl>
                                          <p:spTgt spid="11"/>
                                        </p:tgtEl>
                                        <p:attrNameLst>
                                          <p:attrName>r</p:attrName>
                                        </p:attrNameLst>
                                      </p:cBhvr>
                                    </p:animRot>
                                  </p:childTnLst>
                                </p:cTn>
                              </p:par>
                              <p:par>
                                <p:cTn id="21" presetID="1" presetClass="mediacall" presetSubtype="0" fill="hold" nodeType="withEffect">
                                  <p:stCondLst>
                                    <p:cond delay="0"/>
                                  </p:stCondLst>
                                  <p:childTnLst>
                                    <p:cmd type="call" cmd="playFrom(0.0)">
                                      <p:cBhvr>
                                        <p:cTn id="22" dur="137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821148" y="981725"/>
            <a:ext cx="10787269" cy="2447275"/>
          </a:xfrm>
          <a:custGeom>
            <a:avLst/>
            <a:gdLst>
              <a:gd name="connsiteX0" fmla="*/ 0 w 10787269"/>
              <a:gd name="connsiteY0" fmla="*/ 1223638 h 2447275"/>
              <a:gd name="connsiteX1" fmla="*/ 1223638 w 10787269"/>
              <a:gd name="connsiteY1" fmla="*/ 0 h 2447275"/>
              <a:gd name="connsiteX2" fmla="*/ 1668438 w 10787269"/>
              <a:gd name="connsiteY2" fmla="*/ 0 h 2447275"/>
              <a:gd name="connsiteX3" fmla="*/ 2363437 w 10787269"/>
              <a:gd name="connsiteY3" fmla="*/ 0 h 2447275"/>
              <a:gd name="connsiteX4" fmla="*/ 2975037 w 10787269"/>
              <a:gd name="connsiteY4" fmla="*/ 0 h 2447275"/>
              <a:gd name="connsiteX5" fmla="*/ 3670036 w 10787269"/>
              <a:gd name="connsiteY5" fmla="*/ 0 h 2447275"/>
              <a:gd name="connsiteX6" fmla="*/ 4198236 w 10787269"/>
              <a:gd name="connsiteY6" fmla="*/ 0 h 2447275"/>
              <a:gd name="connsiteX7" fmla="*/ 4726435 w 10787269"/>
              <a:gd name="connsiteY7" fmla="*/ 0 h 2447275"/>
              <a:gd name="connsiteX8" fmla="*/ 5171235 w 10787269"/>
              <a:gd name="connsiteY8" fmla="*/ 0 h 2447275"/>
              <a:gd name="connsiteX9" fmla="*/ 5949635 w 10787269"/>
              <a:gd name="connsiteY9" fmla="*/ 0 h 2447275"/>
              <a:gd name="connsiteX10" fmla="*/ 6561234 w 10787269"/>
              <a:gd name="connsiteY10" fmla="*/ 0 h 2447275"/>
              <a:gd name="connsiteX11" fmla="*/ 7339634 w 10787269"/>
              <a:gd name="connsiteY11" fmla="*/ 0 h 2447275"/>
              <a:gd name="connsiteX12" fmla="*/ 7867833 w 10787269"/>
              <a:gd name="connsiteY12" fmla="*/ 0 h 2447275"/>
              <a:gd name="connsiteX13" fmla="*/ 8562833 w 10787269"/>
              <a:gd name="connsiteY13" fmla="*/ 0 h 2447275"/>
              <a:gd name="connsiteX14" fmla="*/ 9563632 w 10787269"/>
              <a:gd name="connsiteY14" fmla="*/ 0 h 2447275"/>
              <a:gd name="connsiteX15" fmla="*/ 10787270 w 10787269"/>
              <a:gd name="connsiteY15" fmla="*/ 1223638 h 2447275"/>
              <a:gd name="connsiteX16" fmla="*/ 10787269 w 10787269"/>
              <a:gd name="connsiteY16" fmla="*/ 1223638 h 2447275"/>
              <a:gd name="connsiteX17" fmla="*/ 9563631 w 10787269"/>
              <a:gd name="connsiteY17" fmla="*/ 2447276 h 2447275"/>
              <a:gd name="connsiteX18" fmla="*/ 8952032 w 10787269"/>
              <a:gd name="connsiteY18" fmla="*/ 2447276 h 2447275"/>
              <a:gd name="connsiteX19" fmla="*/ 8257032 w 10787269"/>
              <a:gd name="connsiteY19" fmla="*/ 2447276 h 2447275"/>
              <a:gd name="connsiteX20" fmla="*/ 7812232 w 10787269"/>
              <a:gd name="connsiteY20" fmla="*/ 2447276 h 2447275"/>
              <a:gd name="connsiteX21" fmla="*/ 7117233 w 10787269"/>
              <a:gd name="connsiteY21" fmla="*/ 2447276 h 2447275"/>
              <a:gd name="connsiteX22" fmla="*/ 6422234 w 10787269"/>
              <a:gd name="connsiteY22" fmla="*/ 2447276 h 2447275"/>
              <a:gd name="connsiteX23" fmla="*/ 5727234 w 10787269"/>
              <a:gd name="connsiteY23" fmla="*/ 2447276 h 2447275"/>
              <a:gd name="connsiteX24" fmla="*/ 5032235 w 10787269"/>
              <a:gd name="connsiteY24" fmla="*/ 2447275 h 2447275"/>
              <a:gd name="connsiteX25" fmla="*/ 4253835 w 10787269"/>
              <a:gd name="connsiteY25" fmla="*/ 2447275 h 2447275"/>
              <a:gd name="connsiteX26" fmla="*/ 3642236 w 10787269"/>
              <a:gd name="connsiteY26" fmla="*/ 2447275 h 2447275"/>
              <a:gd name="connsiteX27" fmla="*/ 2947237 w 10787269"/>
              <a:gd name="connsiteY27" fmla="*/ 2447275 h 2447275"/>
              <a:gd name="connsiteX28" fmla="*/ 2419037 w 10787269"/>
              <a:gd name="connsiteY28" fmla="*/ 2447275 h 2447275"/>
              <a:gd name="connsiteX29" fmla="*/ 1223638 w 10787269"/>
              <a:gd name="connsiteY29" fmla="*/ 2447275 h 2447275"/>
              <a:gd name="connsiteX30" fmla="*/ 0 w 10787269"/>
              <a:gd name="connsiteY30" fmla="*/ 1223637 h 2447275"/>
              <a:gd name="connsiteX31" fmla="*/ 0 w 10787269"/>
              <a:gd name="connsiteY31"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7269" h="2447275" fill="none" extrusionOk="0">
                <a:moveTo>
                  <a:pt x="0" y="1223638"/>
                </a:moveTo>
                <a:cubicBezTo>
                  <a:pt x="51007" y="411820"/>
                  <a:pt x="556267" y="92707"/>
                  <a:pt x="1223638" y="0"/>
                </a:cubicBezTo>
                <a:cubicBezTo>
                  <a:pt x="1397839" y="6295"/>
                  <a:pt x="1498459" y="10523"/>
                  <a:pt x="1668438" y="0"/>
                </a:cubicBezTo>
                <a:cubicBezTo>
                  <a:pt x="1838417" y="-10523"/>
                  <a:pt x="2077223" y="11086"/>
                  <a:pt x="2363437" y="0"/>
                </a:cubicBezTo>
                <a:cubicBezTo>
                  <a:pt x="2649651" y="-11086"/>
                  <a:pt x="2683220" y="-1916"/>
                  <a:pt x="2975037" y="0"/>
                </a:cubicBezTo>
                <a:cubicBezTo>
                  <a:pt x="3266854" y="1916"/>
                  <a:pt x="3370155" y="-14495"/>
                  <a:pt x="3670036" y="0"/>
                </a:cubicBezTo>
                <a:cubicBezTo>
                  <a:pt x="3969917" y="14495"/>
                  <a:pt x="4011405" y="12393"/>
                  <a:pt x="4198236" y="0"/>
                </a:cubicBezTo>
                <a:cubicBezTo>
                  <a:pt x="4385067" y="-12393"/>
                  <a:pt x="4553561" y="15265"/>
                  <a:pt x="4726435" y="0"/>
                </a:cubicBezTo>
                <a:cubicBezTo>
                  <a:pt x="4899309" y="-15265"/>
                  <a:pt x="5040405" y="-12332"/>
                  <a:pt x="5171235" y="0"/>
                </a:cubicBezTo>
                <a:cubicBezTo>
                  <a:pt x="5302065" y="12332"/>
                  <a:pt x="5565279" y="18775"/>
                  <a:pt x="5949635" y="0"/>
                </a:cubicBezTo>
                <a:cubicBezTo>
                  <a:pt x="6333991" y="-18775"/>
                  <a:pt x="6393726" y="-4489"/>
                  <a:pt x="6561234" y="0"/>
                </a:cubicBezTo>
                <a:cubicBezTo>
                  <a:pt x="6728742" y="4489"/>
                  <a:pt x="6963255" y="-21606"/>
                  <a:pt x="7339634" y="0"/>
                </a:cubicBezTo>
                <a:cubicBezTo>
                  <a:pt x="7716013" y="21606"/>
                  <a:pt x="7621722" y="11010"/>
                  <a:pt x="7867833" y="0"/>
                </a:cubicBezTo>
                <a:cubicBezTo>
                  <a:pt x="8113944" y="-11010"/>
                  <a:pt x="8367791" y="-6692"/>
                  <a:pt x="8562833" y="0"/>
                </a:cubicBezTo>
                <a:cubicBezTo>
                  <a:pt x="8757875" y="6692"/>
                  <a:pt x="9286243" y="30477"/>
                  <a:pt x="9563632" y="0"/>
                </a:cubicBezTo>
                <a:cubicBezTo>
                  <a:pt x="10359560" y="-100350"/>
                  <a:pt x="10800482" y="573498"/>
                  <a:pt x="10787270" y="1223638"/>
                </a:cubicBezTo>
                <a:lnTo>
                  <a:pt x="10787269" y="1223638"/>
                </a:lnTo>
                <a:cubicBezTo>
                  <a:pt x="10667013" y="1801067"/>
                  <a:pt x="10375646" y="2499196"/>
                  <a:pt x="9563631" y="2447276"/>
                </a:cubicBezTo>
                <a:cubicBezTo>
                  <a:pt x="9290871" y="2433681"/>
                  <a:pt x="9084385" y="2440346"/>
                  <a:pt x="8952032" y="2447276"/>
                </a:cubicBezTo>
                <a:cubicBezTo>
                  <a:pt x="8819679" y="2454206"/>
                  <a:pt x="8445461" y="2468932"/>
                  <a:pt x="8257032" y="2447276"/>
                </a:cubicBezTo>
                <a:cubicBezTo>
                  <a:pt x="8068603" y="2425620"/>
                  <a:pt x="8003293" y="2463383"/>
                  <a:pt x="7812232" y="2447276"/>
                </a:cubicBezTo>
                <a:cubicBezTo>
                  <a:pt x="7621171" y="2431169"/>
                  <a:pt x="7294541" y="2464106"/>
                  <a:pt x="7117233" y="2447276"/>
                </a:cubicBezTo>
                <a:cubicBezTo>
                  <a:pt x="6939925" y="2430446"/>
                  <a:pt x="6635179" y="2432961"/>
                  <a:pt x="6422234" y="2447276"/>
                </a:cubicBezTo>
                <a:cubicBezTo>
                  <a:pt x="6209289" y="2461591"/>
                  <a:pt x="5888256" y="2469704"/>
                  <a:pt x="5727234" y="2447276"/>
                </a:cubicBezTo>
                <a:cubicBezTo>
                  <a:pt x="5566212" y="2424848"/>
                  <a:pt x="5340254" y="2438172"/>
                  <a:pt x="5032235" y="2447275"/>
                </a:cubicBezTo>
                <a:cubicBezTo>
                  <a:pt x="4724216" y="2456379"/>
                  <a:pt x="4435094" y="2451504"/>
                  <a:pt x="4253835" y="2447275"/>
                </a:cubicBezTo>
                <a:cubicBezTo>
                  <a:pt x="4072576" y="2443046"/>
                  <a:pt x="3827412" y="2424458"/>
                  <a:pt x="3642236" y="2447275"/>
                </a:cubicBezTo>
                <a:cubicBezTo>
                  <a:pt x="3457060" y="2470092"/>
                  <a:pt x="3138276" y="2455308"/>
                  <a:pt x="2947237" y="2447275"/>
                </a:cubicBezTo>
                <a:cubicBezTo>
                  <a:pt x="2756198" y="2439242"/>
                  <a:pt x="2610204" y="2421864"/>
                  <a:pt x="2419037" y="2447275"/>
                </a:cubicBezTo>
                <a:cubicBezTo>
                  <a:pt x="2227870" y="2472686"/>
                  <a:pt x="1475320" y="2475144"/>
                  <a:pt x="1223638" y="2447275"/>
                </a:cubicBezTo>
                <a:cubicBezTo>
                  <a:pt x="472078" y="2535532"/>
                  <a:pt x="63652" y="1853524"/>
                  <a:pt x="0" y="1223637"/>
                </a:cubicBezTo>
                <a:lnTo>
                  <a:pt x="0" y="1223638"/>
                </a:lnTo>
                <a:close/>
              </a:path>
              <a:path w="10787269" h="2447275" stroke="0" extrusionOk="0">
                <a:moveTo>
                  <a:pt x="0" y="1223638"/>
                </a:moveTo>
                <a:cubicBezTo>
                  <a:pt x="-14160" y="562703"/>
                  <a:pt x="567409" y="82778"/>
                  <a:pt x="1223638" y="0"/>
                </a:cubicBezTo>
                <a:cubicBezTo>
                  <a:pt x="1336850" y="18475"/>
                  <a:pt x="1627891" y="-834"/>
                  <a:pt x="1751838" y="0"/>
                </a:cubicBezTo>
                <a:cubicBezTo>
                  <a:pt x="1875785" y="834"/>
                  <a:pt x="2059949" y="19409"/>
                  <a:pt x="2363437" y="0"/>
                </a:cubicBezTo>
                <a:cubicBezTo>
                  <a:pt x="2666925" y="-19409"/>
                  <a:pt x="2588616" y="18277"/>
                  <a:pt x="2808237" y="0"/>
                </a:cubicBezTo>
                <a:cubicBezTo>
                  <a:pt x="3027858" y="-18277"/>
                  <a:pt x="3353056" y="1688"/>
                  <a:pt x="3586636" y="0"/>
                </a:cubicBezTo>
                <a:cubicBezTo>
                  <a:pt x="3820216" y="-1688"/>
                  <a:pt x="3864010" y="17900"/>
                  <a:pt x="4031436" y="0"/>
                </a:cubicBezTo>
                <a:cubicBezTo>
                  <a:pt x="4198862" y="-17900"/>
                  <a:pt x="4402156" y="7406"/>
                  <a:pt x="4726435" y="0"/>
                </a:cubicBezTo>
                <a:cubicBezTo>
                  <a:pt x="5050714" y="-7406"/>
                  <a:pt x="4999680" y="20721"/>
                  <a:pt x="5254635" y="0"/>
                </a:cubicBezTo>
                <a:cubicBezTo>
                  <a:pt x="5509590" y="-20721"/>
                  <a:pt x="5636563" y="-18874"/>
                  <a:pt x="5782835" y="0"/>
                </a:cubicBezTo>
                <a:cubicBezTo>
                  <a:pt x="5929107" y="18874"/>
                  <a:pt x="6118583" y="-4388"/>
                  <a:pt x="6227634" y="0"/>
                </a:cubicBezTo>
                <a:cubicBezTo>
                  <a:pt x="6336685" y="4388"/>
                  <a:pt x="6528316" y="-1336"/>
                  <a:pt x="6672434" y="0"/>
                </a:cubicBezTo>
                <a:cubicBezTo>
                  <a:pt x="6816552" y="1336"/>
                  <a:pt x="6972847" y="19608"/>
                  <a:pt x="7200634" y="0"/>
                </a:cubicBezTo>
                <a:cubicBezTo>
                  <a:pt x="7428421" y="-19608"/>
                  <a:pt x="7626312" y="-26478"/>
                  <a:pt x="7812233" y="0"/>
                </a:cubicBezTo>
                <a:cubicBezTo>
                  <a:pt x="7998154" y="26478"/>
                  <a:pt x="8290653" y="18130"/>
                  <a:pt x="8590633" y="0"/>
                </a:cubicBezTo>
                <a:cubicBezTo>
                  <a:pt x="8890613" y="-18130"/>
                  <a:pt x="9215849" y="-19219"/>
                  <a:pt x="9563632" y="0"/>
                </a:cubicBezTo>
                <a:cubicBezTo>
                  <a:pt x="10300757" y="-40207"/>
                  <a:pt x="10917778" y="589237"/>
                  <a:pt x="10787270" y="1223638"/>
                </a:cubicBezTo>
                <a:lnTo>
                  <a:pt x="10787269" y="1223638"/>
                </a:lnTo>
                <a:cubicBezTo>
                  <a:pt x="10699736" y="1919808"/>
                  <a:pt x="10362296" y="2369396"/>
                  <a:pt x="9563631" y="2447276"/>
                </a:cubicBezTo>
                <a:cubicBezTo>
                  <a:pt x="9283207" y="2450634"/>
                  <a:pt x="9236531" y="2427193"/>
                  <a:pt x="8952032" y="2447276"/>
                </a:cubicBezTo>
                <a:cubicBezTo>
                  <a:pt x="8667533" y="2467359"/>
                  <a:pt x="8626047" y="2455453"/>
                  <a:pt x="8507232" y="2447276"/>
                </a:cubicBezTo>
                <a:cubicBezTo>
                  <a:pt x="8388417" y="2439099"/>
                  <a:pt x="7888905" y="2432778"/>
                  <a:pt x="7728833" y="2447276"/>
                </a:cubicBezTo>
                <a:cubicBezTo>
                  <a:pt x="7568761" y="2461774"/>
                  <a:pt x="7291792" y="2442497"/>
                  <a:pt x="6950433" y="2447276"/>
                </a:cubicBezTo>
                <a:cubicBezTo>
                  <a:pt x="6609074" y="2452055"/>
                  <a:pt x="6406594" y="2458088"/>
                  <a:pt x="6088634" y="2447276"/>
                </a:cubicBezTo>
                <a:cubicBezTo>
                  <a:pt x="5770674" y="2436464"/>
                  <a:pt x="5677843" y="2427656"/>
                  <a:pt x="5393635" y="2447276"/>
                </a:cubicBezTo>
                <a:cubicBezTo>
                  <a:pt x="5109427" y="2466896"/>
                  <a:pt x="4752080" y="2449049"/>
                  <a:pt x="4531835" y="2447275"/>
                </a:cubicBezTo>
                <a:cubicBezTo>
                  <a:pt x="4311590" y="2445501"/>
                  <a:pt x="4198014" y="2429654"/>
                  <a:pt x="4003636" y="2447275"/>
                </a:cubicBezTo>
                <a:cubicBezTo>
                  <a:pt x="3809258" y="2464896"/>
                  <a:pt x="3647421" y="2417921"/>
                  <a:pt x="3392036" y="2447275"/>
                </a:cubicBezTo>
                <a:cubicBezTo>
                  <a:pt x="3136651" y="2476629"/>
                  <a:pt x="2836189" y="2425214"/>
                  <a:pt x="2613637" y="2447275"/>
                </a:cubicBezTo>
                <a:cubicBezTo>
                  <a:pt x="2391085" y="2469336"/>
                  <a:pt x="2020321" y="2421257"/>
                  <a:pt x="1835237" y="2447275"/>
                </a:cubicBezTo>
                <a:cubicBezTo>
                  <a:pt x="1650153" y="2473293"/>
                  <a:pt x="1507778" y="2465807"/>
                  <a:pt x="1223638" y="2447275"/>
                </a:cubicBezTo>
                <a:cubicBezTo>
                  <a:pt x="591380" y="2504383"/>
                  <a:pt x="-67429" y="1983287"/>
                  <a:pt x="0" y="1223637"/>
                </a:cubicBezTo>
                <a:lnTo>
                  <a:pt x="0" y="1223638"/>
                </a:ln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dirty="0">
                <a:solidFill>
                  <a:srgbClr val="002060"/>
                </a:solidFill>
                <a:latin typeface="Calibri" panose="020F0502020204030204" pitchFamily="34" charset="0"/>
                <a:ea typeface="宋体"/>
                <a:cs typeface="Calibri" panose="020F0502020204030204" pitchFamily="34" charset="0"/>
              </a:rPr>
              <a:t>2. </a:t>
            </a:r>
            <a:r>
              <a:rPr lang="en-US" sz="4800" b="1" dirty="0" err="1">
                <a:solidFill>
                  <a:srgbClr val="002060"/>
                </a:solidFill>
                <a:latin typeface="Calibri" panose="020F0502020204030204" pitchFamily="34" charset="0"/>
                <a:ea typeface="宋体"/>
                <a:cs typeface="Calibri" panose="020F0502020204030204" pitchFamily="34" charset="0"/>
              </a:rPr>
              <a:t>Bác</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Hồ</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đọc</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bản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Tuyên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ngôn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độc</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lập</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vào</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ngày</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tháng</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năm</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nào</a:t>
            </a:r>
            <a:r>
              <a:rPr lang="en-US" sz="4800" b="1" dirty="0">
                <a:solidFill>
                  <a:srgbClr val="002060"/>
                </a:solidFill>
                <a:latin typeface="Calibri" panose="020F0502020204030204" pitchFamily="34" charset="0"/>
                <a:ea typeface="宋体"/>
                <a:cs typeface="Calibri" panose="020F0502020204030204" pitchFamily="34" charset="0"/>
              </a:rPr>
              <a:t>?</a:t>
            </a:r>
            <a:endParaRPr lang="vi-VN" sz="4800" b="1" dirty="0">
              <a:solidFill>
                <a:srgbClr val="002060"/>
              </a:solidFill>
              <a:latin typeface="Calibri" panose="020F0502020204030204" pitchFamily="34" charset="0"/>
              <a:ea typeface="宋体"/>
              <a:cs typeface="Calibri" panose="020F0502020204030204" pitchFamily="34" charset="0"/>
            </a:endParaRPr>
          </a:p>
        </p:txBody>
      </p:sp>
      <p:sp>
        <p:nvSpPr>
          <p:cNvPr id="10" name="Rectangle: Rounded Corners 9">
            <a:extLst>
              <a:ext uri="{FF2B5EF4-FFF2-40B4-BE49-F238E27FC236}">
                <a16:creationId xmlns:a16="http://schemas.microsoft.com/office/drawing/2014/main" id="{91FDA589-0517-4A2B-B588-0BD33E93B9F3}"/>
              </a:ext>
            </a:extLst>
          </p:cNvPr>
          <p:cNvSpPr/>
          <p:nvPr/>
        </p:nvSpPr>
        <p:spPr>
          <a:xfrm>
            <a:off x="3454400" y="4140199"/>
            <a:ext cx="5689600" cy="1585316"/>
          </a:xfrm>
          <a:prstGeom prst="roundRect">
            <a:avLst>
              <a:gd name="adj" fmla="val 15294"/>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r>
              <a:rPr lang="en-US" sz="5867" dirty="0">
                <a:solidFill>
                  <a:srgbClr val="FF0000"/>
                </a:solidFill>
                <a:latin typeface="Calibri" panose="020F0502020204030204" pitchFamily="34" charset="0"/>
                <a:ea typeface="宋体"/>
                <a:cs typeface="Calibri" panose="020F0502020204030204" pitchFamily="34" charset="0"/>
              </a:rPr>
              <a:t>2/9/1945</a:t>
            </a:r>
          </a:p>
        </p:txBody>
      </p:sp>
      <p:pic>
        <p:nvPicPr>
          <p:cNvPr id="4" name="Picture 3">
            <a:hlinkClick r:id="rId4" action="ppaction://hlinksldjump"/>
            <a:extLst>
              <a:ext uri="{FF2B5EF4-FFF2-40B4-BE49-F238E27FC236}">
                <a16:creationId xmlns:a16="http://schemas.microsoft.com/office/drawing/2014/main" id="{829DF591-4BF8-4218-8F81-7AC127F7F7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pic>
        <p:nvPicPr>
          <p:cNvPr id="5" name="Am-thanh-tra-loi-dung-www_nhacchuongvui_com">
            <a:hlinkClick r:id="" action="ppaction://media"/>
            <a:extLst>
              <a:ext uri="{FF2B5EF4-FFF2-40B4-BE49-F238E27FC236}">
                <a16:creationId xmlns:a16="http://schemas.microsoft.com/office/drawing/2014/main" id="{7DFE07F2-BA5B-4547-A9A7-4C65EFCC0D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32000" y="5715181"/>
            <a:ext cx="812800" cy="812800"/>
          </a:xfrm>
          <a:prstGeom prst="rect">
            <a:avLst/>
          </a:prstGeom>
        </p:spPr>
      </p:pic>
    </p:spTree>
    <p:extLst>
      <p:ext uri="{BB962C8B-B14F-4D97-AF65-F5344CB8AC3E}">
        <p14:creationId xmlns:p14="http://schemas.microsoft.com/office/powerpoint/2010/main" val="1473144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par>
                                <p:cTn id="21" presetID="1" presetClass="mediacall" presetSubtype="0" fill="hold" nodeType="withEffect">
                                  <p:stCondLst>
                                    <p:cond delay="0"/>
                                  </p:stCondLst>
                                  <p:childTnLst>
                                    <p:cmd type="call" cmd="playFrom(0.0)">
                                      <p:cBhvr>
                                        <p:cTn id="22" dur="137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1520687" y="981725"/>
            <a:ext cx="9581321" cy="2447275"/>
          </a:xfrm>
          <a:custGeom>
            <a:avLst/>
            <a:gdLst>
              <a:gd name="connsiteX0" fmla="*/ 0 w 9581321"/>
              <a:gd name="connsiteY0" fmla="*/ 1223638 h 2447275"/>
              <a:gd name="connsiteX1" fmla="*/ 1223638 w 9581321"/>
              <a:gd name="connsiteY1" fmla="*/ 0 h 2447275"/>
              <a:gd name="connsiteX2" fmla="*/ 1729507 w 9581321"/>
              <a:gd name="connsiteY2" fmla="*/ 0 h 2447275"/>
              <a:gd name="connsiteX3" fmla="*/ 2449397 w 9581321"/>
              <a:gd name="connsiteY3" fmla="*/ 0 h 2447275"/>
              <a:gd name="connsiteX4" fmla="*/ 3240627 w 9581321"/>
              <a:gd name="connsiteY4" fmla="*/ 0 h 2447275"/>
              <a:gd name="connsiteX5" fmla="*/ 4031858 w 9581321"/>
              <a:gd name="connsiteY5" fmla="*/ 0 h 2447275"/>
              <a:gd name="connsiteX6" fmla="*/ 4680408 w 9581321"/>
              <a:gd name="connsiteY6" fmla="*/ 0 h 2447275"/>
              <a:gd name="connsiteX7" fmla="*/ 5257617 w 9581321"/>
              <a:gd name="connsiteY7" fmla="*/ 0 h 2447275"/>
              <a:gd name="connsiteX8" fmla="*/ 5906166 w 9581321"/>
              <a:gd name="connsiteY8" fmla="*/ 0 h 2447275"/>
              <a:gd name="connsiteX9" fmla="*/ 6412035 w 9581321"/>
              <a:gd name="connsiteY9" fmla="*/ 0 h 2447275"/>
              <a:gd name="connsiteX10" fmla="*/ 6917904 w 9581321"/>
              <a:gd name="connsiteY10" fmla="*/ 0 h 2447275"/>
              <a:gd name="connsiteX11" fmla="*/ 7352432 w 9581321"/>
              <a:gd name="connsiteY11" fmla="*/ 0 h 2447275"/>
              <a:gd name="connsiteX12" fmla="*/ 8357684 w 9581321"/>
              <a:gd name="connsiteY12" fmla="*/ 0 h 2447275"/>
              <a:gd name="connsiteX13" fmla="*/ 9581322 w 9581321"/>
              <a:gd name="connsiteY13" fmla="*/ 1223638 h 2447275"/>
              <a:gd name="connsiteX14" fmla="*/ 9581321 w 9581321"/>
              <a:gd name="connsiteY14" fmla="*/ 1223638 h 2447275"/>
              <a:gd name="connsiteX15" fmla="*/ 8357683 w 9581321"/>
              <a:gd name="connsiteY15" fmla="*/ 2447276 h 2447275"/>
              <a:gd name="connsiteX16" fmla="*/ 7780474 w 9581321"/>
              <a:gd name="connsiteY16" fmla="*/ 2447276 h 2447275"/>
              <a:gd name="connsiteX17" fmla="*/ 6989243 w 9581321"/>
              <a:gd name="connsiteY17" fmla="*/ 2447276 h 2447275"/>
              <a:gd name="connsiteX18" fmla="*/ 6340694 w 9581321"/>
              <a:gd name="connsiteY18" fmla="*/ 2447276 h 2447275"/>
              <a:gd name="connsiteX19" fmla="*/ 5763485 w 9581321"/>
              <a:gd name="connsiteY19" fmla="*/ 2447276 h 2447275"/>
              <a:gd name="connsiteX20" fmla="*/ 4972254 w 9581321"/>
              <a:gd name="connsiteY20" fmla="*/ 2447276 h 2447275"/>
              <a:gd name="connsiteX21" fmla="*/ 4252364 w 9581321"/>
              <a:gd name="connsiteY21" fmla="*/ 2447275 h 2447275"/>
              <a:gd name="connsiteX22" fmla="*/ 3603815 w 9581321"/>
              <a:gd name="connsiteY22" fmla="*/ 2447275 h 2447275"/>
              <a:gd name="connsiteX23" fmla="*/ 3169287 w 9581321"/>
              <a:gd name="connsiteY23" fmla="*/ 2447275 h 2447275"/>
              <a:gd name="connsiteX24" fmla="*/ 2520737 w 9581321"/>
              <a:gd name="connsiteY24" fmla="*/ 2447275 h 2447275"/>
              <a:gd name="connsiteX25" fmla="*/ 1872188 w 9581321"/>
              <a:gd name="connsiteY25" fmla="*/ 2447275 h 2447275"/>
              <a:gd name="connsiteX26" fmla="*/ 1223638 w 9581321"/>
              <a:gd name="connsiteY26" fmla="*/ 2447275 h 2447275"/>
              <a:gd name="connsiteX27" fmla="*/ 0 w 9581321"/>
              <a:gd name="connsiteY27" fmla="*/ 1223637 h 2447275"/>
              <a:gd name="connsiteX28" fmla="*/ 0 w 9581321"/>
              <a:gd name="connsiteY28"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81321" h="2447275" fill="none" extrusionOk="0">
                <a:moveTo>
                  <a:pt x="0" y="1223638"/>
                </a:moveTo>
                <a:cubicBezTo>
                  <a:pt x="143320" y="461807"/>
                  <a:pt x="554658" y="-89407"/>
                  <a:pt x="1223638" y="0"/>
                </a:cubicBezTo>
                <a:cubicBezTo>
                  <a:pt x="1415400" y="-1117"/>
                  <a:pt x="1580445" y="-9288"/>
                  <a:pt x="1729507" y="0"/>
                </a:cubicBezTo>
                <a:cubicBezTo>
                  <a:pt x="1878569" y="9288"/>
                  <a:pt x="2268362" y="14674"/>
                  <a:pt x="2449397" y="0"/>
                </a:cubicBezTo>
                <a:cubicBezTo>
                  <a:pt x="2630432" y="-14674"/>
                  <a:pt x="3013906" y="19148"/>
                  <a:pt x="3240627" y="0"/>
                </a:cubicBezTo>
                <a:cubicBezTo>
                  <a:pt x="3467348" y="-19148"/>
                  <a:pt x="3783095" y="-35212"/>
                  <a:pt x="4031858" y="0"/>
                </a:cubicBezTo>
                <a:cubicBezTo>
                  <a:pt x="4280621" y="35212"/>
                  <a:pt x="4506662" y="15943"/>
                  <a:pt x="4680408" y="0"/>
                </a:cubicBezTo>
                <a:cubicBezTo>
                  <a:pt x="4854154" y="-15943"/>
                  <a:pt x="5032450" y="-13516"/>
                  <a:pt x="5257617" y="0"/>
                </a:cubicBezTo>
                <a:cubicBezTo>
                  <a:pt x="5482784" y="13516"/>
                  <a:pt x="5653918" y="-15692"/>
                  <a:pt x="5906166" y="0"/>
                </a:cubicBezTo>
                <a:cubicBezTo>
                  <a:pt x="6158414" y="15692"/>
                  <a:pt x="6299703" y="14789"/>
                  <a:pt x="6412035" y="0"/>
                </a:cubicBezTo>
                <a:cubicBezTo>
                  <a:pt x="6524367" y="-14789"/>
                  <a:pt x="6795956" y="9754"/>
                  <a:pt x="6917904" y="0"/>
                </a:cubicBezTo>
                <a:cubicBezTo>
                  <a:pt x="7039852" y="-9754"/>
                  <a:pt x="7261864" y="-15950"/>
                  <a:pt x="7352432" y="0"/>
                </a:cubicBezTo>
                <a:cubicBezTo>
                  <a:pt x="7443000" y="15950"/>
                  <a:pt x="8147520" y="6303"/>
                  <a:pt x="8357684" y="0"/>
                </a:cubicBezTo>
                <a:cubicBezTo>
                  <a:pt x="8872636" y="-51385"/>
                  <a:pt x="9673861" y="558778"/>
                  <a:pt x="9581322" y="1223638"/>
                </a:cubicBezTo>
                <a:lnTo>
                  <a:pt x="9581321" y="1223638"/>
                </a:lnTo>
                <a:cubicBezTo>
                  <a:pt x="9600543" y="2052400"/>
                  <a:pt x="8918944" y="2396712"/>
                  <a:pt x="8357683" y="2447276"/>
                </a:cubicBezTo>
                <a:cubicBezTo>
                  <a:pt x="8206105" y="2470149"/>
                  <a:pt x="8004347" y="2428111"/>
                  <a:pt x="7780474" y="2447276"/>
                </a:cubicBezTo>
                <a:cubicBezTo>
                  <a:pt x="7556601" y="2466441"/>
                  <a:pt x="7371580" y="2452442"/>
                  <a:pt x="6989243" y="2447276"/>
                </a:cubicBezTo>
                <a:cubicBezTo>
                  <a:pt x="6606906" y="2442110"/>
                  <a:pt x="6643130" y="2477513"/>
                  <a:pt x="6340694" y="2447276"/>
                </a:cubicBezTo>
                <a:cubicBezTo>
                  <a:pt x="6038258" y="2417039"/>
                  <a:pt x="5993221" y="2461330"/>
                  <a:pt x="5763485" y="2447276"/>
                </a:cubicBezTo>
                <a:cubicBezTo>
                  <a:pt x="5533749" y="2433222"/>
                  <a:pt x="5132588" y="2408320"/>
                  <a:pt x="4972254" y="2447276"/>
                </a:cubicBezTo>
                <a:cubicBezTo>
                  <a:pt x="4811920" y="2486232"/>
                  <a:pt x="4565545" y="2470346"/>
                  <a:pt x="4252364" y="2447275"/>
                </a:cubicBezTo>
                <a:cubicBezTo>
                  <a:pt x="3939183" y="2424204"/>
                  <a:pt x="3875410" y="2467798"/>
                  <a:pt x="3603815" y="2447275"/>
                </a:cubicBezTo>
                <a:cubicBezTo>
                  <a:pt x="3332220" y="2426752"/>
                  <a:pt x="3353034" y="2445585"/>
                  <a:pt x="3169287" y="2447275"/>
                </a:cubicBezTo>
                <a:cubicBezTo>
                  <a:pt x="2985540" y="2448965"/>
                  <a:pt x="2737738" y="2421060"/>
                  <a:pt x="2520737" y="2447275"/>
                </a:cubicBezTo>
                <a:cubicBezTo>
                  <a:pt x="2303736" y="2473491"/>
                  <a:pt x="2026445" y="2442144"/>
                  <a:pt x="1872188" y="2447275"/>
                </a:cubicBezTo>
                <a:cubicBezTo>
                  <a:pt x="1717931" y="2452406"/>
                  <a:pt x="1374629" y="2477106"/>
                  <a:pt x="1223638" y="2447275"/>
                </a:cubicBezTo>
                <a:cubicBezTo>
                  <a:pt x="509431" y="2413116"/>
                  <a:pt x="-85925" y="2007992"/>
                  <a:pt x="0" y="1223637"/>
                </a:cubicBezTo>
                <a:lnTo>
                  <a:pt x="0" y="1223638"/>
                </a:lnTo>
                <a:close/>
              </a:path>
              <a:path w="9581321" h="2447275" stroke="0" extrusionOk="0">
                <a:moveTo>
                  <a:pt x="0" y="1223638"/>
                </a:moveTo>
                <a:cubicBezTo>
                  <a:pt x="-14160" y="562703"/>
                  <a:pt x="567409" y="82778"/>
                  <a:pt x="1223638" y="0"/>
                </a:cubicBezTo>
                <a:cubicBezTo>
                  <a:pt x="1447858" y="11919"/>
                  <a:pt x="1627902" y="-2364"/>
                  <a:pt x="1729507" y="0"/>
                </a:cubicBezTo>
                <a:cubicBezTo>
                  <a:pt x="1831112" y="2364"/>
                  <a:pt x="2115994" y="23047"/>
                  <a:pt x="2306716" y="0"/>
                </a:cubicBezTo>
                <a:cubicBezTo>
                  <a:pt x="2497438" y="-23047"/>
                  <a:pt x="2646579" y="-17801"/>
                  <a:pt x="2741244" y="0"/>
                </a:cubicBezTo>
                <a:cubicBezTo>
                  <a:pt x="2835909" y="17801"/>
                  <a:pt x="3265296" y="-32020"/>
                  <a:pt x="3461134" y="0"/>
                </a:cubicBezTo>
                <a:cubicBezTo>
                  <a:pt x="3656972" y="32020"/>
                  <a:pt x="3736377" y="-10905"/>
                  <a:pt x="3895663" y="0"/>
                </a:cubicBezTo>
                <a:cubicBezTo>
                  <a:pt x="4054949" y="10905"/>
                  <a:pt x="4312479" y="13763"/>
                  <a:pt x="4544212" y="0"/>
                </a:cubicBezTo>
                <a:cubicBezTo>
                  <a:pt x="4775945" y="-13763"/>
                  <a:pt x="4921815" y="-6144"/>
                  <a:pt x="5050081" y="0"/>
                </a:cubicBezTo>
                <a:cubicBezTo>
                  <a:pt x="5178347" y="6144"/>
                  <a:pt x="5374198" y="11124"/>
                  <a:pt x="5555950" y="0"/>
                </a:cubicBezTo>
                <a:cubicBezTo>
                  <a:pt x="5737702" y="-11124"/>
                  <a:pt x="5891093" y="-18057"/>
                  <a:pt x="5990478" y="0"/>
                </a:cubicBezTo>
                <a:cubicBezTo>
                  <a:pt x="6089863" y="18057"/>
                  <a:pt x="6241332" y="-21613"/>
                  <a:pt x="6425006" y="0"/>
                </a:cubicBezTo>
                <a:cubicBezTo>
                  <a:pt x="6608680" y="21613"/>
                  <a:pt x="6726999" y="6130"/>
                  <a:pt x="6930875" y="0"/>
                </a:cubicBezTo>
                <a:cubicBezTo>
                  <a:pt x="7134751" y="-6130"/>
                  <a:pt x="7281930" y="-10821"/>
                  <a:pt x="7508084" y="0"/>
                </a:cubicBezTo>
                <a:cubicBezTo>
                  <a:pt x="7734238" y="10821"/>
                  <a:pt x="8121924" y="29210"/>
                  <a:pt x="8357684" y="0"/>
                </a:cubicBezTo>
                <a:cubicBezTo>
                  <a:pt x="9166285" y="-73840"/>
                  <a:pt x="9561101" y="454270"/>
                  <a:pt x="9581322" y="1223638"/>
                </a:cubicBezTo>
                <a:lnTo>
                  <a:pt x="9581321" y="1223638"/>
                </a:lnTo>
                <a:cubicBezTo>
                  <a:pt x="9509343" y="1899257"/>
                  <a:pt x="8880209" y="2406112"/>
                  <a:pt x="8357683" y="2447276"/>
                </a:cubicBezTo>
                <a:cubicBezTo>
                  <a:pt x="8036734" y="2483211"/>
                  <a:pt x="7937396" y="2413646"/>
                  <a:pt x="7637793" y="2447276"/>
                </a:cubicBezTo>
                <a:cubicBezTo>
                  <a:pt x="7338190" y="2480907"/>
                  <a:pt x="7032956" y="2481254"/>
                  <a:pt x="6846563" y="2447276"/>
                </a:cubicBezTo>
                <a:cubicBezTo>
                  <a:pt x="6660170" y="2413299"/>
                  <a:pt x="6503276" y="2443634"/>
                  <a:pt x="6412034" y="2447276"/>
                </a:cubicBezTo>
                <a:cubicBezTo>
                  <a:pt x="6320792" y="2450918"/>
                  <a:pt x="5910672" y="2463069"/>
                  <a:pt x="5692144" y="2447276"/>
                </a:cubicBezTo>
                <a:cubicBezTo>
                  <a:pt x="5473616" y="2431484"/>
                  <a:pt x="5117333" y="2468289"/>
                  <a:pt x="4972254" y="2447276"/>
                </a:cubicBezTo>
                <a:cubicBezTo>
                  <a:pt x="4827175" y="2426263"/>
                  <a:pt x="4532453" y="2475449"/>
                  <a:pt x="4181024" y="2447275"/>
                </a:cubicBezTo>
                <a:cubicBezTo>
                  <a:pt x="3829595" y="2419101"/>
                  <a:pt x="3729483" y="2445680"/>
                  <a:pt x="3532474" y="2447275"/>
                </a:cubicBezTo>
                <a:cubicBezTo>
                  <a:pt x="3335465" y="2448871"/>
                  <a:pt x="3041732" y="2477129"/>
                  <a:pt x="2741244" y="2447275"/>
                </a:cubicBezTo>
                <a:cubicBezTo>
                  <a:pt x="2440756" y="2417422"/>
                  <a:pt x="2344914" y="2432921"/>
                  <a:pt x="2235375" y="2447275"/>
                </a:cubicBezTo>
                <a:cubicBezTo>
                  <a:pt x="2125836" y="2461629"/>
                  <a:pt x="1723330" y="2439408"/>
                  <a:pt x="1223638" y="2447275"/>
                </a:cubicBezTo>
                <a:cubicBezTo>
                  <a:pt x="660610" y="2497203"/>
                  <a:pt x="-157595" y="1920985"/>
                  <a:pt x="0" y="1223637"/>
                </a:cubicBezTo>
                <a:lnTo>
                  <a:pt x="0" y="1223638"/>
                </a:ln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dirty="0">
                <a:solidFill>
                  <a:srgbClr val="002060"/>
                </a:solidFill>
                <a:latin typeface="Calibri" panose="020F0502020204030204" pitchFamily="34" charset="0"/>
                <a:ea typeface="宋体"/>
                <a:cs typeface="Calibri" panose="020F0502020204030204" pitchFamily="34" charset="0"/>
              </a:rPr>
              <a:t>3. </a:t>
            </a:r>
            <a:r>
              <a:rPr lang="en-US" sz="4800" b="1" dirty="0" err="1">
                <a:solidFill>
                  <a:srgbClr val="002060"/>
                </a:solidFill>
                <a:latin typeface="Calibri" panose="020F0502020204030204" pitchFamily="34" charset="0"/>
                <a:ea typeface="宋体"/>
                <a:cs typeface="Calibri" panose="020F0502020204030204" pitchFamily="34" charset="0"/>
              </a:rPr>
              <a:t>Thực</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dân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Pháp</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tiến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đánh</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Bắc</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kỳ</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lần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thứ</a:t>
            </a:r>
            <a:r>
              <a:rPr lang="en-US" sz="4800" b="1" dirty="0">
                <a:solidFill>
                  <a:srgbClr val="002060"/>
                </a:solidFill>
                <a:latin typeface="Calibri" panose="020F0502020204030204" pitchFamily="34" charset="0"/>
                <a:ea typeface="宋体"/>
                <a:cs typeface="Calibri" panose="020F0502020204030204" pitchFamily="34" charset="0"/>
              </a:rPr>
              <a:t> 2 </a:t>
            </a:r>
            <a:r>
              <a:rPr lang="en-US" sz="4800" b="1" dirty="0" err="1">
                <a:solidFill>
                  <a:srgbClr val="002060"/>
                </a:solidFill>
                <a:latin typeface="Calibri" panose="020F0502020204030204" pitchFamily="34" charset="0"/>
                <a:ea typeface="宋体"/>
                <a:cs typeface="Calibri" panose="020F0502020204030204" pitchFamily="34" charset="0"/>
              </a:rPr>
              <a:t>vào</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năm</a:t>
            </a:r>
            <a:r>
              <a:rPr lang="en-US" sz="4800" b="1" dirty="0">
                <a:solidFill>
                  <a:srgbClr val="002060"/>
                </a:solidFill>
                <a:latin typeface="Calibri" panose="020F0502020204030204" pitchFamily="34" charset="0"/>
                <a:ea typeface="宋体"/>
                <a:cs typeface="Calibri" panose="020F0502020204030204" pitchFamily="34" charset="0"/>
              </a:rPr>
              <a:t> bao </a:t>
            </a:r>
            <a:r>
              <a:rPr lang="en-US" sz="4800" b="1" dirty="0" err="1">
                <a:solidFill>
                  <a:srgbClr val="002060"/>
                </a:solidFill>
                <a:latin typeface="Calibri" panose="020F0502020204030204" pitchFamily="34" charset="0"/>
                <a:ea typeface="宋体"/>
                <a:cs typeface="Calibri" panose="020F0502020204030204" pitchFamily="34" charset="0"/>
              </a:rPr>
              <a:t>nhiêu</a:t>
            </a:r>
            <a:r>
              <a:rPr lang="en-US" sz="4800" b="1" dirty="0">
                <a:solidFill>
                  <a:srgbClr val="002060"/>
                </a:solidFill>
                <a:latin typeface="Calibri" panose="020F0502020204030204" pitchFamily="34" charset="0"/>
                <a:ea typeface="宋体"/>
                <a:cs typeface="Calibri" panose="020F0502020204030204" pitchFamily="34" charset="0"/>
              </a:rPr>
              <a:t>?</a:t>
            </a:r>
            <a:endParaRPr lang="vi-VN" sz="4800" b="1" dirty="0">
              <a:solidFill>
                <a:srgbClr val="002060"/>
              </a:solidFill>
              <a:latin typeface="Calibri" panose="020F0502020204030204" pitchFamily="34" charset="0"/>
              <a:ea typeface="宋体"/>
              <a:cs typeface="Calibri" panose="020F0502020204030204" pitchFamily="34" charset="0"/>
            </a:endParaRPr>
          </a:p>
        </p:txBody>
      </p:sp>
      <p:sp>
        <p:nvSpPr>
          <p:cNvPr id="10" name="Rectangle: Rounded Corners 9">
            <a:extLst>
              <a:ext uri="{FF2B5EF4-FFF2-40B4-BE49-F238E27FC236}">
                <a16:creationId xmlns:a16="http://schemas.microsoft.com/office/drawing/2014/main" id="{91FDA589-0517-4A2B-B588-0BD33E93B9F3}"/>
              </a:ext>
            </a:extLst>
          </p:cNvPr>
          <p:cNvSpPr/>
          <p:nvPr/>
        </p:nvSpPr>
        <p:spPr>
          <a:xfrm>
            <a:off x="3454400" y="4140199"/>
            <a:ext cx="5689600" cy="1585316"/>
          </a:xfrm>
          <a:prstGeom prst="roundRect">
            <a:avLst>
              <a:gd name="adj" fmla="val 15294"/>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r>
              <a:rPr lang="en-US" sz="5867" dirty="0" err="1">
                <a:solidFill>
                  <a:srgbClr val="FF0000"/>
                </a:solidFill>
                <a:latin typeface="Calibri" panose="020F0502020204030204" pitchFamily="34" charset="0"/>
                <a:ea typeface="宋体"/>
                <a:cs typeface="Calibri" panose="020F0502020204030204" pitchFamily="34" charset="0"/>
              </a:rPr>
              <a:t>Năm</a:t>
            </a:r>
            <a:r>
              <a:rPr lang="en-US" sz="5867" dirty="0">
                <a:solidFill>
                  <a:srgbClr val="FF0000"/>
                </a:solidFill>
                <a:latin typeface="Calibri" panose="020F0502020204030204" pitchFamily="34" charset="0"/>
                <a:ea typeface="宋体"/>
                <a:cs typeface="Calibri" panose="020F0502020204030204" pitchFamily="34" charset="0"/>
              </a:rPr>
              <a:t> 1882</a:t>
            </a:r>
          </a:p>
        </p:txBody>
      </p:sp>
      <p:pic>
        <p:nvPicPr>
          <p:cNvPr id="4" name="Picture 3">
            <a:hlinkClick r:id="rId4" action="ppaction://hlinksldjump"/>
            <a:extLst>
              <a:ext uri="{FF2B5EF4-FFF2-40B4-BE49-F238E27FC236}">
                <a16:creationId xmlns:a16="http://schemas.microsoft.com/office/drawing/2014/main" id="{E98C6789-5BA1-40BB-92EB-1A032CD1A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pic>
        <p:nvPicPr>
          <p:cNvPr id="5" name="Am-thanh-tra-loi-dung-www_nhacchuongvui_com">
            <a:hlinkClick r:id="" action="ppaction://media"/>
            <a:extLst>
              <a:ext uri="{FF2B5EF4-FFF2-40B4-BE49-F238E27FC236}">
                <a16:creationId xmlns:a16="http://schemas.microsoft.com/office/drawing/2014/main" id="{2CAF8154-AC1D-46FA-88CD-7BBD753D06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32000" y="5715181"/>
            <a:ext cx="812800" cy="812800"/>
          </a:xfrm>
          <a:prstGeom prst="rect">
            <a:avLst/>
          </a:prstGeom>
        </p:spPr>
      </p:pic>
    </p:spTree>
    <p:extLst>
      <p:ext uri="{BB962C8B-B14F-4D97-AF65-F5344CB8AC3E}">
        <p14:creationId xmlns:p14="http://schemas.microsoft.com/office/powerpoint/2010/main" val="3133815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par>
                                <p:cTn id="21" presetID="1" presetClass="mediacall" presetSubtype="0" fill="hold" nodeType="withEffect">
                                  <p:stCondLst>
                                    <p:cond delay="0"/>
                                  </p:stCondLst>
                                  <p:childTnLst>
                                    <p:cmd type="call" cmd="playFrom(0.0)">
                                      <p:cBhvr>
                                        <p:cTn id="22" dur="137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1016000" y="705678"/>
            <a:ext cx="10562227" cy="2012124"/>
          </a:xfrm>
          <a:custGeom>
            <a:avLst/>
            <a:gdLst>
              <a:gd name="connsiteX0" fmla="*/ 0 w 10562227"/>
              <a:gd name="connsiteY0" fmla="*/ 1006062 h 2012124"/>
              <a:gd name="connsiteX1" fmla="*/ 1006062 w 10562227"/>
              <a:gd name="connsiteY1" fmla="*/ 0 h 2012124"/>
              <a:gd name="connsiteX2" fmla="*/ 1663762 w 10562227"/>
              <a:gd name="connsiteY2" fmla="*/ 0 h 2012124"/>
              <a:gd name="connsiteX3" fmla="*/ 2321462 w 10562227"/>
              <a:gd name="connsiteY3" fmla="*/ 0 h 2012124"/>
              <a:gd name="connsiteX4" fmla="*/ 2808161 w 10562227"/>
              <a:gd name="connsiteY4" fmla="*/ 0 h 2012124"/>
              <a:gd name="connsiteX5" fmla="*/ 3294859 w 10562227"/>
              <a:gd name="connsiteY5" fmla="*/ 0 h 2012124"/>
              <a:gd name="connsiteX6" fmla="*/ 3696056 w 10562227"/>
              <a:gd name="connsiteY6" fmla="*/ 0 h 2012124"/>
              <a:gd name="connsiteX7" fmla="*/ 4439257 w 10562227"/>
              <a:gd name="connsiteY7" fmla="*/ 0 h 2012124"/>
              <a:gd name="connsiteX8" fmla="*/ 5011456 w 10562227"/>
              <a:gd name="connsiteY8" fmla="*/ 0 h 2012124"/>
              <a:gd name="connsiteX9" fmla="*/ 5754658 w 10562227"/>
              <a:gd name="connsiteY9" fmla="*/ 0 h 2012124"/>
              <a:gd name="connsiteX10" fmla="*/ 6241356 w 10562227"/>
              <a:gd name="connsiteY10" fmla="*/ 0 h 2012124"/>
              <a:gd name="connsiteX11" fmla="*/ 6899056 w 10562227"/>
              <a:gd name="connsiteY11" fmla="*/ 0 h 2012124"/>
              <a:gd name="connsiteX12" fmla="*/ 7642257 w 10562227"/>
              <a:gd name="connsiteY12" fmla="*/ 0 h 2012124"/>
              <a:gd name="connsiteX13" fmla="*/ 8214457 w 10562227"/>
              <a:gd name="connsiteY13" fmla="*/ 0 h 2012124"/>
              <a:gd name="connsiteX14" fmla="*/ 8786656 w 10562227"/>
              <a:gd name="connsiteY14" fmla="*/ 0 h 2012124"/>
              <a:gd name="connsiteX15" fmla="*/ 9556165 w 10562227"/>
              <a:gd name="connsiteY15" fmla="*/ 0 h 2012124"/>
              <a:gd name="connsiteX16" fmla="*/ 10562227 w 10562227"/>
              <a:gd name="connsiteY16" fmla="*/ 1006062 h 2012124"/>
              <a:gd name="connsiteX17" fmla="*/ 10562227 w 10562227"/>
              <a:gd name="connsiteY17" fmla="*/ 1006062 h 2012124"/>
              <a:gd name="connsiteX18" fmla="*/ 9556165 w 10562227"/>
              <a:gd name="connsiteY18" fmla="*/ 2012124 h 2012124"/>
              <a:gd name="connsiteX19" fmla="*/ 8983966 w 10562227"/>
              <a:gd name="connsiteY19" fmla="*/ 2012124 h 2012124"/>
              <a:gd name="connsiteX20" fmla="*/ 8326266 w 10562227"/>
              <a:gd name="connsiteY20" fmla="*/ 2012124 h 2012124"/>
              <a:gd name="connsiteX21" fmla="*/ 7668565 w 10562227"/>
              <a:gd name="connsiteY21" fmla="*/ 2012124 h 2012124"/>
              <a:gd name="connsiteX22" fmla="*/ 7010865 w 10562227"/>
              <a:gd name="connsiteY22" fmla="*/ 2012124 h 2012124"/>
              <a:gd name="connsiteX23" fmla="*/ 6267664 w 10562227"/>
              <a:gd name="connsiteY23" fmla="*/ 2012124 h 2012124"/>
              <a:gd name="connsiteX24" fmla="*/ 5695465 w 10562227"/>
              <a:gd name="connsiteY24" fmla="*/ 2012124 h 2012124"/>
              <a:gd name="connsiteX25" fmla="*/ 5037764 w 10562227"/>
              <a:gd name="connsiteY25" fmla="*/ 2012124 h 2012124"/>
              <a:gd name="connsiteX26" fmla="*/ 4551066 w 10562227"/>
              <a:gd name="connsiteY26" fmla="*/ 2012124 h 2012124"/>
              <a:gd name="connsiteX27" fmla="*/ 3978867 w 10562227"/>
              <a:gd name="connsiteY27" fmla="*/ 2012124 h 2012124"/>
              <a:gd name="connsiteX28" fmla="*/ 3492169 w 10562227"/>
              <a:gd name="connsiteY28" fmla="*/ 2012124 h 2012124"/>
              <a:gd name="connsiteX29" fmla="*/ 3005471 w 10562227"/>
              <a:gd name="connsiteY29" fmla="*/ 2012124 h 2012124"/>
              <a:gd name="connsiteX30" fmla="*/ 2262269 w 10562227"/>
              <a:gd name="connsiteY30" fmla="*/ 2012124 h 2012124"/>
              <a:gd name="connsiteX31" fmla="*/ 1006062 w 10562227"/>
              <a:gd name="connsiteY31" fmla="*/ 2012124 h 2012124"/>
              <a:gd name="connsiteX32" fmla="*/ 0 w 10562227"/>
              <a:gd name="connsiteY32" fmla="*/ 1006062 h 20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62227" h="2012124" fill="none" extrusionOk="0">
                <a:moveTo>
                  <a:pt x="0" y="1006062"/>
                </a:moveTo>
                <a:cubicBezTo>
                  <a:pt x="-103712" y="421049"/>
                  <a:pt x="516054" y="54081"/>
                  <a:pt x="1006062" y="0"/>
                </a:cubicBezTo>
                <a:cubicBezTo>
                  <a:pt x="1144393" y="-32337"/>
                  <a:pt x="1446424" y="-21651"/>
                  <a:pt x="1663762" y="0"/>
                </a:cubicBezTo>
                <a:cubicBezTo>
                  <a:pt x="1881100" y="21651"/>
                  <a:pt x="2030843" y="-25414"/>
                  <a:pt x="2321462" y="0"/>
                </a:cubicBezTo>
                <a:cubicBezTo>
                  <a:pt x="2612081" y="25414"/>
                  <a:pt x="2567678" y="-16050"/>
                  <a:pt x="2808161" y="0"/>
                </a:cubicBezTo>
                <a:cubicBezTo>
                  <a:pt x="3048644" y="16050"/>
                  <a:pt x="3166283" y="-14006"/>
                  <a:pt x="3294859" y="0"/>
                </a:cubicBezTo>
                <a:cubicBezTo>
                  <a:pt x="3423435" y="14006"/>
                  <a:pt x="3555346" y="11427"/>
                  <a:pt x="3696056" y="0"/>
                </a:cubicBezTo>
                <a:cubicBezTo>
                  <a:pt x="3836766" y="-11427"/>
                  <a:pt x="4257809" y="-49"/>
                  <a:pt x="4439257" y="0"/>
                </a:cubicBezTo>
                <a:cubicBezTo>
                  <a:pt x="4620705" y="49"/>
                  <a:pt x="4808876" y="19823"/>
                  <a:pt x="5011456" y="0"/>
                </a:cubicBezTo>
                <a:cubicBezTo>
                  <a:pt x="5214036" y="-19823"/>
                  <a:pt x="5419094" y="29749"/>
                  <a:pt x="5754658" y="0"/>
                </a:cubicBezTo>
                <a:cubicBezTo>
                  <a:pt x="6090222" y="-29749"/>
                  <a:pt x="6012337" y="-16656"/>
                  <a:pt x="6241356" y="0"/>
                </a:cubicBezTo>
                <a:cubicBezTo>
                  <a:pt x="6470375" y="16656"/>
                  <a:pt x="6703186" y="-4317"/>
                  <a:pt x="6899056" y="0"/>
                </a:cubicBezTo>
                <a:cubicBezTo>
                  <a:pt x="7094926" y="4317"/>
                  <a:pt x="7287137" y="18816"/>
                  <a:pt x="7642257" y="0"/>
                </a:cubicBezTo>
                <a:cubicBezTo>
                  <a:pt x="7997377" y="-18816"/>
                  <a:pt x="7961701" y="-15775"/>
                  <a:pt x="8214457" y="0"/>
                </a:cubicBezTo>
                <a:cubicBezTo>
                  <a:pt x="8467213" y="15775"/>
                  <a:pt x="8652680" y="-14512"/>
                  <a:pt x="8786656" y="0"/>
                </a:cubicBezTo>
                <a:cubicBezTo>
                  <a:pt x="8920632" y="14512"/>
                  <a:pt x="9391735" y="-32796"/>
                  <a:pt x="9556165" y="0"/>
                </a:cubicBezTo>
                <a:cubicBezTo>
                  <a:pt x="10021123" y="45167"/>
                  <a:pt x="10526768" y="440236"/>
                  <a:pt x="10562227" y="1006062"/>
                </a:cubicBezTo>
                <a:lnTo>
                  <a:pt x="10562227" y="1006062"/>
                </a:lnTo>
                <a:cubicBezTo>
                  <a:pt x="10473284" y="1557889"/>
                  <a:pt x="10094356" y="2001679"/>
                  <a:pt x="9556165" y="2012124"/>
                </a:cubicBezTo>
                <a:cubicBezTo>
                  <a:pt x="9380695" y="2018304"/>
                  <a:pt x="9174623" y="1990827"/>
                  <a:pt x="8983966" y="2012124"/>
                </a:cubicBezTo>
                <a:cubicBezTo>
                  <a:pt x="8793309" y="2033421"/>
                  <a:pt x="8481195" y="2039932"/>
                  <a:pt x="8326266" y="2012124"/>
                </a:cubicBezTo>
                <a:cubicBezTo>
                  <a:pt x="8171337" y="1984316"/>
                  <a:pt x="7819604" y="2012444"/>
                  <a:pt x="7668565" y="2012124"/>
                </a:cubicBezTo>
                <a:cubicBezTo>
                  <a:pt x="7517526" y="2011804"/>
                  <a:pt x="7309052" y="2029370"/>
                  <a:pt x="7010865" y="2012124"/>
                </a:cubicBezTo>
                <a:cubicBezTo>
                  <a:pt x="6712678" y="1994878"/>
                  <a:pt x="6457128" y="2015114"/>
                  <a:pt x="6267664" y="2012124"/>
                </a:cubicBezTo>
                <a:cubicBezTo>
                  <a:pt x="6078200" y="2009134"/>
                  <a:pt x="5827475" y="2000423"/>
                  <a:pt x="5695465" y="2012124"/>
                </a:cubicBezTo>
                <a:cubicBezTo>
                  <a:pt x="5563455" y="2023825"/>
                  <a:pt x="5203105" y="2018069"/>
                  <a:pt x="5037764" y="2012124"/>
                </a:cubicBezTo>
                <a:cubicBezTo>
                  <a:pt x="4872423" y="2006179"/>
                  <a:pt x="4793320" y="2027127"/>
                  <a:pt x="4551066" y="2012124"/>
                </a:cubicBezTo>
                <a:cubicBezTo>
                  <a:pt x="4308812" y="1997121"/>
                  <a:pt x="4177567" y="2020968"/>
                  <a:pt x="3978867" y="2012124"/>
                </a:cubicBezTo>
                <a:cubicBezTo>
                  <a:pt x="3780167" y="2003280"/>
                  <a:pt x="3638850" y="2008232"/>
                  <a:pt x="3492169" y="2012124"/>
                </a:cubicBezTo>
                <a:cubicBezTo>
                  <a:pt x="3345488" y="2016016"/>
                  <a:pt x="3177892" y="2029224"/>
                  <a:pt x="3005471" y="2012124"/>
                </a:cubicBezTo>
                <a:cubicBezTo>
                  <a:pt x="2833050" y="1995024"/>
                  <a:pt x="2599145" y="1981630"/>
                  <a:pt x="2262269" y="2012124"/>
                </a:cubicBezTo>
                <a:cubicBezTo>
                  <a:pt x="1925393" y="2042618"/>
                  <a:pt x="1577162" y="1976452"/>
                  <a:pt x="1006062" y="2012124"/>
                </a:cubicBezTo>
                <a:cubicBezTo>
                  <a:pt x="353713" y="2077872"/>
                  <a:pt x="72563" y="1543372"/>
                  <a:pt x="0" y="1006062"/>
                </a:cubicBezTo>
                <a:close/>
              </a:path>
              <a:path w="10562227" h="2012124" stroke="0" extrusionOk="0">
                <a:moveTo>
                  <a:pt x="0" y="1006062"/>
                </a:moveTo>
                <a:cubicBezTo>
                  <a:pt x="-74683" y="528812"/>
                  <a:pt x="463790" y="56521"/>
                  <a:pt x="1006062" y="0"/>
                </a:cubicBezTo>
                <a:cubicBezTo>
                  <a:pt x="1217366" y="-206"/>
                  <a:pt x="1268124" y="21362"/>
                  <a:pt x="1492760" y="0"/>
                </a:cubicBezTo>
                <a:cubicBezTo>
                  <a:pt x="1717396" y="-21362"/>
                  <a:pt x="1889155" y="-9767"/>
                  <a:pt x="2064959" y="0"/>
                </a:cubicBezTo>
                <a:cubicBezTo>
                  <a:pt x="2240763" y="9767"/>
                  <a:pt x="2317364" y="11600"/>
                  <a:pt x="2466157" y="0"/>
                </a:cubicBezTo>
                <a:cubicBezTo>
                  <a:pt x="2614950" y="-11600"/>
                  <a:pt x="2969053" y="-28205"/>
                  <a:pt x="3209358" y="0"/>
                </a:cubicBezTo>
                <a:cubicBezTo>
                  <a:pt x="3449663" y="28205"/>
                  <a:pt x="3449506" y="11250"/>
                  <a:pt x="3610555" y="0"/>
                </a:cubicBezTo>
                <a:cubicBezTo>
                  <a:pt x="3771604" y="-11250"/>
                  <a:pt x="4046772" y="5059"/>
                  <a:pt x="4268255" y="0"/>
                </a:cubicBezTo>
                <a:cubicBezTo>
                  <a:pt x="4489738" y="-5059"/>
                  <a:pt x="4567338" y="7091"/>
                  <a:pt x="4754953" y="0"/>
                </a:cubicBezTo>
                <a:cubicBezTo>
                  <a:pt x="4942568" y="-7091"/>
                  <a:pt x="5014007" y="-14698"/>
                  <a:pt x="5241651" y="0"/>
                </a:cubicBezTo>
                <a:cubicBezTo>
                  <a:pt x="5469295" y="14698"/>
                  <a:pt x="5552867" y="343"/>
                  <a:pt x="5642849" y="0"/>
                </a:cubicBezTo>
                <a:cubicBezTo>
                  <a:pt x="5732831" y="-343"/>
                  <a:pt x="5900163" y="13044"/>
                  <a:pt x="6044046" y="0"/>
                </a:cubicBezTo>
                <a:cubicBezTo>
                  <a:pt x="6187929" y="-13044"/>
                  <a:pt x="6371083" y="-929"/>
                  <a:pt x="6530744" y="0"/>
                </a:cubicBezTo>
                <a:cubicBezTo>
                  <a:pt x="6690405" y="929"/>
                  <a:pt x="6853932" y="1197"/>
                  <a:pt x="7102943" y="0"/>
                </a:cubicBezTo>
                <a:cubicBezTo>
                  <a:pt x="7351954" y="-1197"/>
                  <a:pt x="7566670" y="31158"/>
                  <a:pt x="7846144" y="0"/>
                </a:cubicBezTo>
                <a:cubicBezTo>
                  <a:pt x="8125618" y="-31158"/>
                  <a:pt x="8288783" y="-11788"/>
                  <a:pt x="8503845" y="0"/>
                </a:cubicBezTo>
                <a:cubicBezTo>
                  <a:pt x="8718907" y="11788"/>
                  <a:pt x="9201146" y="-28292"/>
                  <a:pt x="9556165" y="0"/>
                </a:cubicBezTo>
                <a:cubicBezTo>
                  <a:pt x="10059848" y="-13952"/>
                  <a:pt x="10632211" y="453762"/>
                  <a:pt x="10562227" y="1006062"/>
                </a:cubicBezTo>
                <a:lnTo>
                  <a:pt x="10562227" y="1006062"/>
                </a:lnTo>
                <a:cubicBezTo>
                  <a:pt x="10540488" y="1506490"/>
                  <a:pt x="10081498" y="2026563"/>
                  <a:pt x="9556165" y="2012124"/>
                </a:cubicBezTo>
                <a:cubicBezTo>
                  <a:pt x="9336385" y="2018306"/>
                  <a:pt x="9188148" y="1995822"/>
                  <a:pt x="8983966" y="2012124"/>
                </a:cubicBezTo>
                <a:cubicBezTo>
                  <a:pt x="8779784" y="2028426"/>
                  <a:pt x="8471852" y="1975411"/>
                  <a:pt x="8240765" y="2012124"/>
                </a:cubicBezTo>
                <a:cubicBezTo>
                  <a:pt x="8009678" y="2048837"/>
                  <a:pt x="7761324" y="1989166"/>
                  <a:pt x="7497563" y="2012124"/>
                </a:cubicBezTo>
                <a:cubicBezTo>
                  <a:pt x="7233802" y="2035082"/>
                  <a:pt x="6928422" y="2019816"/>
                  <a:pt x="6668861" y="2012124"/>
                </a:cubicBezTo>
                <a:cubicBezTo>
                  <a:pt x="6409300" y="2004432"/>
                  <a:pt x="6206660" y="1981906"/>
                  <a:pt x="6011161" y="2012124"/>
                </a:cubicBezTo>
                <a:cubicBezTo>
                  <a:pt x="5815662" y="2042342"/>
                  <a:pt x="5505333" y="2022162"/>
                  <a:pt x="5182458" y="2012124"/>
                </a:cubicBezTo>
                <a:cubicBezTo>
                  <a:pt x="4859583" y="2002086"/>
                  <a:pt x="4796493" y="2010541"/>
                  <a:pt x="4695760" y="2012124"/>
                </a:cubicBezTo>
                <a:cubicBezTo>
                  <a:pt x="4595027" y="2013707"/>
                  <a:pt x="4261961" y="2032387"/>
                  <a:pt x="4123561" y="2012124"/>
                </a:cubicBezTo>
                <a:cubicBezTo>
                  <a:pt x="3985161" y="1991861"/>
                  <a:pt x="3567664" y="1976624"/>
                  <a:pt x="3380360" y="2012124"/>
                </a:cubicBezTo>
                <a:cubicBezTo>
                  <a:pt x="3193056" y="2047624"/>
                  <a:pt x="2876781" y="1991784"/>
                  <a:pt x="2637159" y="2012124"/>
                </a:cubicBezTo>
                <a:cubicBezTo>
                  <a:pt x="2397537" y="2032464"/>
                  <a:pt x="2255086" y="2008965"/>
                  <a:pt x="1979458" y="2012124"/>
                </a:cubicBezTo>
                <a:cubicBezTo>
                  <a:pt x="1703830" y="2015283"/>
                  <a:pt x="1705507" y="2028786"/>
                  <a:pt x="1578261" y="2012124"/>
                </a:cubicBezTo>
                <a:cubicBezTo>
                  <a:pt x="1451015" y="1995462"/>
                  <a:pt x="1248785" y="1996420"/>
                  <a:pt x="1006062" y="2012124"/>
                </a:cubicBezTo>
                <a:cubicBezTo>
                  <a:pt x="452686" y="2036952"/>
                  <a:pt x="116592" y="1571601"/>
                  <a:pt x="0" y="100606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dirty="0">
                <a:solidFill>
                  <a:srgbClr val="002060"/>
                </a:solidFill>
                <a:latin typeface="Calibri" panose="020F0502020204030204" pitchFamily="34" charset="0"/>
                <a:ea typeface="宋体"/>
                <a:cs typeface="Calibri" panose="020F0502020204030204" pitchFamily="34" charset="0"/>
              </a:rPr>
              <a:t>4. </a:t>
            </a:r>
            <a:r>
              <a:rPr lang="en-US" sz="4800" b="1" dirty="0" err="1">
                <a:solidFill>
                  <a:srgbClr val="002060"/>
                </a:solidFill>
                <a:latin typeface="Calibri" panose="020F0502020204030204" pitchFamily="34" charset="0"/>
                <a:ea typeface="宋体"/>
                <a:cs typeface="Calibri" panose="020F0502020204030204" pitchFamily="34" charset="0"/>
              </a:rPr>
              <a:t>Cuối</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tháng</a:t>
            </a:r>
            <a:r>
              <a:rPr lang="en-US" sz="4800" b="1" dirty="0">
                <a:solidFill>
                  <a:srgbClr val="002060"/>
                </a:solidFill>
                <a:latin typeface="Calibri" panose="020F0502020204030204" pitchFamily="34" charset="0"/>
                <a:ea typeface="宋体"/>
                <a:cs typeface="Calibri" panose="020F0502020204030204" pitchFamily="34" charset="0"/>
              </a:rPr>
              <a:t> 12/1972, </a:t>
            </a:r>
            <a:r>
              <a:rPr lang="en-US" sz="4800" b="1" dirty="0" err="1">
                <a:solidFill>
                  <a:srgbClr val="002060"/>
                </a:solidFill>
                <a:latin typeface="Calibri" panose="020F0502020204030204" pitchFamily="34" charset="0"/>
                <a:ea typeface="宋体"/>
                <a:cs typeface="Calibri" panose="020F0502020204030204" pitchFamily="34" charset="0"/>
              </a:rPr>
              <a:t>quân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và</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dân</a:t>
            </a:r>
            <a:r>
              <a:rPr lang="en-US" sz="4800" b="1" dirty="0">
                <a:solidFill>
                  <a:srgbClr val="002060"/>
                </a:solidFill>
                <a:latin typeface="Calibri" panose="020F0502020204030204" pitchFamily="34" charset="0"/>
                <a:ea typeface="宋体"/>
                <a:cs typeface="Calibri" panose="020F0502020204030204" pitchFamily="34" charset="0"/>
              </a:rPr>
              <a:t> Hà </a:t>
            </a:r>
            <a:r>
              <a:rPr lang="en-US" sz="4800" b="1" dirty="0" err="1">
                <a:solidFill>
                  <a:srgbClr val="002060"/>
                </a:solidFill>
                <a:latin typeface="Calibri" panose="020F0502020204030204" pitchFamily="34" charset="0"/>
                <a:ea typeface="宋体"/>
                <a:cs typeface="Calibri" panose="020F0502020204030204" pitchFamily="34" charset="0"/>
              </a:rPr>
              <a:t>Nội</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đã</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làm</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nên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chiến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thắng</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nào</a:t>
            </a:r>
            <a:r>
              <a:rPr lang="en-US" sz="4800" b="1" dirty="0">
                <a:solidFill>
                  <a:srgbClr val="002060"/>
                </a:solidFill>
                <a:latin typeface="Calibri" panose="020F0502020204030204" pitchFamily="34" charset="0"/>
                <a:ea typeface="宋体"/>
                <a:cs typeface="Calibri" panose="020F0502020204030204" pitchFamily="34" charset="0"/>
              </a:rPr>
              <a:t>?</a:t>
            </a:r>
            <a:endParaRPr lang="vi-VN" sz="4800" b="1" dirty="0">
              <a:solidFill>
                <a:srgbClr val="002060"/>
              </a:solidFill>
              <a:latin typeface="Calibri" panose="020F0502020204030204" pitchFamily="34" charset="0"/>
              <a:ea typeface="宋体"/>
              <a:cs typeface="Calibri" panose="020F0502020204030204" pitchFamily="34" charset="0"/>
            </a:endParaRPr>
          </a:p>
        </p:txBody>
      </p:sp>
      <p:sp>
        <p:nvSpPr>
          <p:cNvPr id="10" name="Rectangle: Rounded Corners 9">
            <a:extLst>
              <a:ext uri="{FF2B5EF4-FFF2-40B4-BE49-F238E27FC236}">
                <a16:creationId xmlns:a16="http://schemas.microsoft.com/office/drawing/2014/main" id="{91FDA589-0517-4A2B-B588-0BD33E93B9F3}"/>
              </a:ext>
            </a:extLst>
          </p:cNvPr>
          <p:cNvSpPr/>
          <p:nvPr/>
        </p:nvSpPr>
        <p:spPr>
          <a:xfrm>
            <a:off x="2474843" y="3866322"/>
            <a:ext cx="7643192" cy="1859193"/>
          </a:xfrm>
          <a:prstGeom prst="roundRect">
            <a:avLst>
              <a:gd name="adj" fmla="val 15294"/>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r>
              <a:rPr lang="en-US" sz="5867" dirty="0" err="1">
                <a:solidFill>
                  <a:srgbClr val="FF0000"/>
                </a:solidFill>
                <a:latin typeface="Calibri" panose="020F0502020204030204" pitchFamily="34" charset="0"/>
                <a:ea typeface="宋体"/>
                <a:cs typeface="Calibri" panose="020F0502020204030204" pitchFamily="34" charset="0"/>
              </a:rPr>
              <a:t>Chiến</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thắng</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Điện</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Biên</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Phủ</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trên</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không</a:t>
            </a:r>
            <a:endParaRPr lang="en-US" sz="5867" dirty="0">
              <a:solidFill>
                <a:srgbClr val="FF0000"/>
              </a:solidFill>
              <a:latin typeface="Calibri" panose="020F0502020204030204" pitchFamily="34" charset="0"/>
              <a:ea typeface="宋体"/>
              <a:cs typeface="Calibri" panose="020F0502020204030204" pitchFamily="34" charset="0"/>
            </a:endParaRPr>
          </a:p>
        </p:txBody>
      </p:sp>
      <p:pic>
        <p:nvPicPr>
          <p:cNvPr id="4" name="Picture 3">
            <a:hlinkClick r:id="rId4" action="ppaction://hlinksldjump"/>
            <a:extLst>
              <a:ext uri="{FF2B5EF4-FFF2-40B4-BE49-F238E27FC236}">
                <a16:creationId xmlns:a16="http://schemas.microsoft.com/office/drawing/2014/main" id="{56F41217-9200-4ED5-BA81-3B1E8C7566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pic>
        <p:nvPicPr>
          <p:cNvPr id="5" name="Am-thanh-tra-loi-dung-www_nhacchuongvui_com">
            <a:hlinkClick r:id="" action="ppaction://media"/>
            <a:extLst>
              <a:ext uri="{FF2B5EF4-FFF2-40B4-BE49-F238E27FC236}">
                <a16:creationId xmlns:a16="http://schemas.microsoft.com/office/drawing/2014/main" id="{70F0A28E-09CC-4840-8448-F5E97E275F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32000" y="5715181"/>
            <a:ext cx="812800" cy="812800"/>
          </a:xfrm>
          <a:prstGeom prst="rect">
            <a:avLst/>
          </a:prstGeom>
        </p:spPr>
      </p:pic>
    </p:spTree>
    <p:extLst>
      <p:ext uri="{BB962C8B-B14F-4D97-AF65-F5344CB8AC3E}">
        <p14:creationId xmlns:p14="http://schemas.microsoft.com/office/powerpoint/2010/main" val="231197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par>
                                <p:cTn id="21" presetID="1" presetClass="mediacall" presetSubtype="0" fill="hold" nodeType="withEffect">
                                  <p:stCondLst>
                                    <p:cond delay="0"/>
                                  </p:stCondLst>
                                  <p:childTnLst>
                                    <p:cmd type="call" cmd="playFrom(0.0)">
                                      <p:cBhvr>
                                        <p:cTn id="22" dur="137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857375" y="80010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C2E2D4F-F79C-22B3-9EA7-E0823241B8BB}"/>
              </a:ext>
            </a:extLst>
          </p:cNvPr>
          <p:cNvPicPr>
            <a:picLocks noChangeAspect="1"/>
          </p:cNvPicPr>
          <p:nvPr/>
        </p:nvPicPr>
        <p:blipFill>
          <a:blip r:embed="rId4"/>
          <a:stretch>
            <a:fillRect/>
          </a:stretch>
        </p:blipFill>
        <p:spPr>
          <a:xfrm>
            <a:off x="2445693" y="1176845"/>
            <a:ext cx="7529213" cy="1475360"/>
          </a:xfrm>
          <a:prstGeom prst="rect">
            <a:avLst/>
          </a:prstGeom>
        </p:spPr>
      </p:pic>
    </p:spTree>
    <p:extLst>
      <p:ext uri="{BB962C8B-B14F-4D97-AF65-F5344CB8AC3E}">
        <p14:creationId xmlns:p14="http://schemas.microsoft.com/office/powerpoint/2010/main" val="2621909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cityscape with a sun and blue sky&#10;&#10;Description automatically generated">
            <a:extLst>
              <a:ext uri="{FF2B5EF4-FFF2-40B4-BE49-F238E27FC236}">
                <a16:creationId xmlns:a16="http://schemas.microsoft.com/office/drawing/2014/main" id="{F060A87D-DD6C-11A9-BE74-E51A955C4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904" cy="4657725"/>
          </a:xfrm>
          <a:prstGeom prst="rect">
            <a:avLst/>
          </a:prstGeom>
        </p:spPr>
      </p:pic>
      <p:sp>
        <p:nvSpPr>
          <p:cNvPr id="4" name="TextBox 3">
            <a:extLst>
              <a:ext uri="{FF2B5EF4-FFF2-40B4-BE49-F238E27FC236}">
                <a16:creationId xmlns:a16="http://schemas.microsoft.com/office/drawing/2014/main" id="{7C850F8D-F2A0-FCBE-9FD6-2CF15D291F23}"/>
              </a:ext>
            </a:extLst>
          </p:cNvPr>
          <p:cNvSpPr txBox="1"/>
          <p:nvPr/>
        </p:nvSpPr>
        <p:spPr>
          <a:xfrm>
            <a:off x="1781174" y="5076825"/>
            <a:ext cx="9591675" cy="923330"/>
          </a:xfrm>
          <a:prstGeom prst="rect">
            <a:avLst/>
          </a:prstGeom>
          <a:noFill/>
        </p:spPr>
        <p:txBody>
          <a:bodyPr wrap="square" rtlCol="0">
            <a:spAutoFit/>
          </a:bodyPr>
          <a:lstStyle/>
          <a:p>
            <a:r>
              <a:rPr lang="nl-NL"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3. Th</a:t>
            </a:r>
            <a:r>
              <a:rPr lang="vi-VN"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ủ đô Hà Nội ngày nay</a:t>
            </a:r>
            <a:endParaRPr lang="en-US" sz="5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3552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576FF4C-79CA-D728-E9A4-C59EEB648B8C}"/>
              </a:ext>
            </a:extLst>
          </p:cNvPr>
          <p:cNvSpPr txBox="1"/>
          <p:nvPr/>
        </p:nvSpPr>
        <p:spPr>
          <a:xfrm>
            <a:off x="536589" y="239240"/>
            <a:ext cx="11369661" cy="954107"/>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1. </a:t>
            </a: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Đọc thông tin và quan sát các hình từ 9 đến 11, em hãy cho biết Hà Nội là trung tâm quan trọng của cả nước ở các lĩnh vực nào?</a:t>
            </a:r>
            <a:endPar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487CFDEC-F12B-E92A-DAD1-8DA7E482BC7B}"/>
              </a:ext>
            </a:extLst>
          </p:cNvPr>
          <p:cNvPicPr>
            <a:picLocks noChangeAspect="1"/>
          </p:cNvPicPr>
          <p:nvPr/>
        </p:nvPicPr>
        <p:blipFill>
          <a:blip r:embed="rId3"/>
          <a:stretch>
            <a:fillRect/>
          </a:stretch>
        </p:blipFill>
        <p:spPr>
          <a:xfrm>
            <a:off x="2747962" y="1443037"/>
            <a:ext cx="7172474" cy="4710113"/>
          </a:xfrm>
          <a:prstGeom prst="rect">
            <a:avLst/>
          </a:prstGeom>
        </p:spPr>
      </p:pic>
    </p:spTree>
    <p:extLst>
      <p:ext uri="{BB962C8B-B14F-4D97-AF65-F5344CB8AC3E}">
        <p14:creationId xmlns:p14="http://schemas.microsoft.com/office/powerpoint/2010/main" val="2477948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298</TotalTime>
  <Words>791</Words>
  <Application>Microsoft Office PowerPoint</Application>
  <PresentationFormat>Widescreen</PresentationFormat>
  <Paragraphs>35</Paragraphs>
  <Slides>23</Slides>
  <Notes>3</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微软雅黑</vt:lpstr>
      <vt:lpstr>Arial</vt:lpstr>
      <vt:lpstr>Calibri</vt:lpstr>
      <vt:lpstr>Cambria</vt:lpstr>
      <vt:lpstr>等线</vt:lpstr>
      <vt:lpstr>宋体</vt:lpstr>
      <vt:lpstr>Tahoma</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36</cp:revision>
  <dcterms:created xsi:type="dcterms:W3CDTF">2023-09-27T00:50:44Z</dcterms:created>
  <dcterms:modified xsi:type="dcterms:W3CDTF">2024-12-08T00:27:34Z</dcterms:modified>
  <cp:category>9Slide.vn</cp:category>
</cp:coreProperties>
</file>