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3"/>
  </p:notesMasterIdLst>
  <p:sldIdLst>
    <p:sldId id="377" r:id="rId2"/>
    <p:sldId id="300" r:id="rId3"/>
    <p:sldId id="355" r:id="rId4"/>
    <p:sldId id="365" r:id="rId5"/>
    <p:sldId id="283" r:id="rId6"/>
    <p:sldId id="304" r:id="rId7"/>
    <p:sldId id="356" r:id="rId8"/>
    <p:sldId id="306" r:id="rId9"/>
    <p:sldId id="309" r:id="rId10"/>
    <p:sldId id="357" r:id="rId11"/>
    <p:sldId id="308" r:id="rId12"/>
    <p:sldId id="366" r:id="rId13"/>
    <p:sldId id="367" r:id="rId14"/>
    <p:sldId id="368" r:id="rId15"/>
    <p:sldId id="369" r:id="rId16"/>
    <p:sldId id="370" r:id="rId17"/>
    <p:sldId id="358" r:id="rId18"/>
    <p:sldId id="359" r:id="rId19"/>
    <p:sldId id="371" r:id="rId20"/>
    <p:sldId id="372" r:id="rId21"/>
    <p:sldId id="315" r:id="rId22"/>
    <p:sldId id="360" r:id="rId23"/>
    <p:sldId id="312" r:id="rId24"/>
    <p:sldId id="375" r:id="rId25"/>
    <p:sldId id="373" r:id="rId26"/>
    <p:sldId id="374" r:id="rId27"/>
    <p:sldId id="363" r:id="rId28"/>
    <p:sldId id="314" r:id="rId29"/>
    <p:sldId id="347" r:id="rId30"/>
    <p:sldId id="364" r:id="rId31"/>
    <p:sldId id="31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55" autoAdjust="0"/>
    <p:restoredTop sz="94624" autoAdjust="0"/>
  </p:normalViewPr>
  <p:slideViewPr>
    <p:cSldViewPr>
      <p:cViewPr varScale="1">
        <p:scale>
          <a:sx n="70" d="100"/>
          <a:sy n="70" d="100"/>
        </p:scale>
        <p:origin x="516" y="4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CA3B9F-45CF-4574-AF14-3DA4C2CB2CC0}" type="datetimeFigureOut">
              <a:rPr lang="en-US" smtClean="0"/>
              <a:t>5/22/2024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186B06-96B8-4F45-8E31-6230ECDB780F}" type="slidenum">
              <a:rPr lang="en-US" smtClean="0"/>
              <a:t>‹#›</a:t>
            </a:fld>
            <a:endParaRPr lang="en-US"/>
          </a:p>
        </p:txBody>
      </p:sp>
    </p:spTree>
    <p:extLst>
      <p:ext uri="{BB962C8B-B14F-4D97-AF65-F5344CB8AC3E}">
        <p14:creationId xmlns:p14="http://schemas.microsoft.com/office/powerpoint/2010/main" val="2550115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F6BB0054-A278-43F1-846F-46E7C6011B76}" type="datetimeFigureOut">
              <a:rPr lang="en-US" smtClean="0"/>
              <a:pPr/>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CC711-1CBD-402C-95A0-127DE6DCA3CA}" type="slidenum">
              <a:rPr lang="en-US" smtClean="0"/>
              <a:pPr/>
              <a:t>‹#›</a:t>
            </a:fld>
            <a:endParaRPr lang="en-US"/>
          </a:p>
        </p:txBody>
      </p:sp>
    </p:spTree>
    <p:extLst>
      <p:ext uri="{BB962C8B-B14F-4D97-AF65-F5344CB8AC3E}">
        <p14:creationId xmlns:p14="http://schemas.microsoft.com/office/powerpoint/2010/main" val="1981204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F6BB0054-A278-43F1-846F-46E7C6011B76}" type="datetimeFigureOut">
              <a:rPr lang="en-US" smtClean="0"/>
              <a:pPr/>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CC711-1CBD-402C-95A0-127DE6DCA3CA}" type="slidenum">
              <a:rPr lang="en-US" smtClean="0"/>
              <a:pPr/>
              <a:t>‹#›</a:t>
            </a:fld>
            <a:endParaRPr lang="en-US"/>
          </a:p>
        </p:txBody>
      </p:sp>
    </p:spTree>
    <p:extLst>
      <p:ext uri="{BB962C8B-B14F-4D97-AF65-F5344CB8AC3E}">
        <p14:creationId xmlns:p14="http://schemas.microsoft.com/office/powerpoint/2010/main" val="1216180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F6BB0054-A278-43F1-846F-46E7C6011B76}" type="datetimeFigureOut">
              <a:rPr lang="en-US" smtClean="0"/>
              <a:pPr/>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CC711-1CBD-402C-95A0-127DE6DCA3CA}" type="slidenum">
              <a:rPr lang="en-US" smtClean="0"/>
              <a:pPr/>
              <a:t>‹#›</a:t>
            </a:fld>
            <a:endParaRPr lang="en-US"/>
          </a:p>
        </p:txBody>
      </p:sp>
    </p:spTree>
    <p:extLst>
      <p:ext uri="{BB962C8B-B14F-4D97-AF65-F5344CB8AC3E}">
        <p14:creationId xmlns:p14="http://schemas.microsoft.com/office/powerpoint/2010/main" val="4192558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F6BB0054-A278-43F1-846F-46E7C6011B76}" type="datetimeFigureOut">
              <a:rPr lang="en-US" smtClean="0"/>
              <a:pPr/>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CC711-1CBD-402C-95A0-127DE6DCA3CA}" type="slidenum">
              <a:rPr lang="en-US" smtClean="0"/>
              <a:pPr/>
              <a:t>‹#›</a:t>
            </a:fld>
            <a:endParaRPr lang="en-US"/>
          </a:p>
        </p:txBody>
      </p:sp>
    </p:spTree>
    <p:extLst>
      <p:ext uri="{BB962C8B-B14F-4D97-AF65-F5344CB8AC3E}">
        <p14:creationId xmlns:p14="http://schemas.microsoft.com/office/powerpoint/2010/main" val="580881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BB0054-A278-43F1-846F-46E7C6011B76}" type="datetimeFigureOut">
              <a:rPr lang="en-US" smtClean="0"/>
              <a:pPr/>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CC711-1CBD-402C-95A0-127DE6DCA3CA}" type="slidenum">
              <a:rPr lang="en-US" smtClean="0"/>
              <a:pPr/>
              <a:t>‹#›</a:t>
            </a:fld>
            <a:endParaRPr lang="en-US"/>
          </a:p>
        </p:txBody>
      </p:sp>
    </p:spTree>
    <p:extLst>
      <p:ext uri="{BB962C8B-B14F-4D97-AF65-F5344CB8AC3E}">
        <p14:creationId xmlns:p14="http://schemas.microsoft.com/office/powerpoint/2010/main" val="3029113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F6BB0054-A278-43F1-846F-46E7C6011B76}" type="datetimeFigureOut">
              <a:rPr lang="en-US" smtClean="0"/>
              <a:pPr/>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DCC711-1CBD-402C-95A0-127DE6DCA3CA}" type="slidenum">
              <a:rPr lang="en-US" smtClean="0"/>
              <a:pPr/>
              <a:t>‹#›</a:t>
            </a:fld>
            <a:endParaRPr lang="en-US"/>
          </a:p>
        </p:txBody>
      </p:sp>
    </p:spTree>
    <p:extLst>
      <p:ext uri="{BB962C8B-B14F-4D97-AF65-F5344CB8AC3E}">
        <p14:creationId xmlns:p14="http://schemas.microsoft.com/office/powerpoint/2010/main" val="386147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F6BB0054-A278-43F1-846F-46E7C6011B76}" type="datetimeFigureOut">
              <a:rPr lang="en-US" smtClean="0"/>
              <a:pPr/>
              <a:t>5/22/2024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DCC711-1CBD-402C-95A0-127DE6DCA3CA}" type="slidenum">
              <a:rPr lang="en-US" smtClean="0"/>
              <a:pPr/>
              <a:t>‹#›</a:t>
            </a:fld>
            <a:endParaRPr lang="en-US"/>
          </a:p>
        </p:txBody>
      </p:sp>
    </p:spTree>
    <p:extLst>
      <p:ext uri="{BB962C8B-B14F-4D97-AF65-F5344CB8AC3E}">
        <p14:creationId xmlns:p14="http://schemas.microsoft.com/office/powerpoint/2010/main" val="2861604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F6BB0054-A278-43F1-846F-46E7C6011B76}" type="datetimeFigureOut">
              <a:rPr lang="en-US" smtClean="0"/>
              <a:pPr/>
              <a:t>5/22/2024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DCC711-1CBD-402C-95A0-127DE6DCA3CA}" type="slidenum">
              <a:rPr lang="en-US" smtClean="0"/>
              <a:pPr/>
              <a:t>‹#›</a:t>
            </a:fld>
            <a:endParaRPr lang="en-US"/>
          </a:p>
        </p:txBody>
      </p:sp>
    </p:spTree>
    <p:extLst>
      <p:ext uri="{BB962C8B-B14F-4D97-AF65-F5344CB8AC3E}">
        <p14:creationId xmlns:p14="http://schemas.microsoft.com/office/powerpoint/2010/main" val="951843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BB0054-A278-43F1-846F-46E7C6011B76}" type="datetimeFigureOut">
              <a:rPr lang="en-US" smtClean="0"/>
              <a:pPr/>
              <a:t>5/22/2024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DCC711-1CBD-402C-95A0-127DE6DCA3CA}" type="slidenum">
              <a:rPr lang="en-US" smtClean="0"/>
              <a:pPr/>
              <a:t>‹#›</a:t>
            </a:fld>
            <a:endParaRPr lang="en-US"/>
          </a:p>
        </p:txBody>
      </p:sp>
    </p:spTree>
    <p:extLst>
      <p:ext uri="{BB962C8B-B14F-4D97-AF65-F5344CB8AC3E}">
        <p14:creationId xmlns:p14="http://schemas.microsoft.com/office/powerpoint/2010/main" val="505643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BB0054-A278-43F1-846F-46E7C6011B76}" type="datetimeFigureOut">
              <a:rPr lang="en-US" smtClean="0"/>
              <a:pPr/>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DCC711-1CBD-402C-95A0-127DE6DCA3CA}" type="slidenum">
              <a:rPr lang="en-US" smtClean="0"/>
              <a:pPr/>
              <a:t>‹#›</a:t>
            </a:fld>
            <a:endParaRPr lang="en-US"/>
          </a:p>
        </p:txBody>
      </p:sp>
    </p:spTree>
    <p:extLst>
      <p:ext uri="{BB962C8B-B14F-4D97-AF65-F5344CB8AC3E}">
        <p14:creationId xmlns:p14="http://schemas.microsoft.com/office/powerpoint/2010/main" val="1563576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BB0054-A278-43F1-846F-46E7C6011B76}" type="datetimeFigureOut">
              <a:rPr lang="en-US" smtClean="0"/>
              <a:pPr/>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DCC711-1CBD-402C-95A0-127DE6DCA3CA}" type="slidenum">
              <a:rPr lang="en-US" smtClean="0"/>
              <a:pPr/>
              <a:t>‹#›</a:t>
            </a:fld>
            <a:endParaRPr lang="en-US"/>
          </a:p>
        </p:txBody>
      </p:sp>
    </p:spTree>
    <p:extLst>
      <p:ext uri="{BB962C8B-B14F-4D97-AF65-F5344CB8AC3E}">
        <p14:creationId xmlns:p14="http://schemas.microsoft.com/office/powerpoint/2010/main" val="1965997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BB0054-A278-43F1-846F-46E7C6011B76}" type="datetimeFigureOut">
              <a:rPr lang="en-US" smtClean="0"/>
              <a:pPr/>
              <a:t>5/22/2024</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DCC711-1CBD-402C-95A0-127DE6DCA3CA}" type="slidenum">
              <a:rPr lang="en-US" smtClean="0"/>
              <a:pPr/>
              <a:t>‹#›</a:t>
            </a:fld>
            <a:endParaRPr lang="en-US"/>
          </a:p>
        </p:txBody>
      </p:sp>
    </p:spTree>
    <p:extLst>
      <p:ext uri="{BB962C8B-B14F-4D97-AF65-F5344CB8AC3E}">
        <p14:creationId xmlns:p14="http://schemas.microsoft.com/office/powerpoint/2010/main" val="361312207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1"/>
          <p:cNvSpPr/>
          <p:nvPr/>
        </p:nvSpPr>
        <p:spPr>
          <a:xfrm>
            <a:off x="1" y="3528090"/>
            <a:ext cx="2049268" cy="3119949"/>
          </a:xfrm>
          <a:custGeom>
            <a:avLst/>
            <a:gdLst/>
            <a:ahLst/>
            <a:cxnLst/>
            <a:rect l="l" t="t" r="r" b="b"/>
            <a:pathLst>
              <a:path w="3890675" h="5816442">
                <a:moveTo>
                  <a:pt x="0" y="0"/>
                </a:moveTo>
                <a:lnTo>
                  <a:pt x="3890675" y="0"/>
                </a:lnTo>
                <a:lnTo>
                  <a:pt x="3890675" y="5816442"/>
                </a:lnTo>
                <a:lnTo>
                  <a:pt x="0" y="5816442"/>
                </a:lnTo>
                <a:lnTo>
                  <a:pt x="0" y="0"/>
                </a:lnTo>
                <a:close/>
              </a:path>
            </a:pathLst>
          </a:custGeom>
          <a:blipFill>
            <a:blip r:embed="rId2"/>
            <a:stretch>
              <a:fillRect b="-8839"/>
            </a:stretch>
          </a:blipFill>
        </p:spPr>
        <p:txBody>
          <a:bodyPr/>
          <a:lstStyle/>
          <a:p>
            <a:pPr defTabSz="609585"/>
            <a:endParaRPr lang="en-GB" sz="1200">
              <a:solidFill>
                <a:prstClr val="black"/>
              </a:solidFill>
              <a:latin typeface="Calibri" panose="020F0502020204030204"/>
            </a:endParaRPr>
          </a:p>
        </p:txBody>
      </p:sp>
      <p:sp>
        <p:nvSpPr>
          <p:cNvPr id="21" name="Freeform 12"/>
          <p:cNvSpPr/>
          <p:nvPr/>
        </p:nvSpPr>
        <p:spPr>
          <a:xfrm>
            <a:off x="578680" y="409350"/>
            <a:ext cx="1501801" cy="1432343"/>
          </a:xfrm>
          <a:custGeom>
            <a:avLst/>
            <a:gdLst/>
            <a:ahLst/>
            <a:cxnLst/>
            <a:rect l="l" t="t" r="r" b="b"/>
            <a:pathLst>
              <a:path w="2252701" h="2148514">
                <a:moveTo>
                  <a:pt x="0" y="0"/>
                </a:moveTo>
                <a:lnTo>
                  <a:pt x="2252701" y="0"/>
                </a:lnTo>
                <a:lnTo>
                  <a:pt x="2252701" y="2148514"/>
                </a:lnTo>
                <a:lnTo>
                  <a:pt x="0" y="2148514"/>
                </a:lnTo>
                <a:lnTo>
                  <a:pt x="0" y="0"/>
                </a:lnTo>
                <a:close/>
              </a:path>
            </a:pathLst>
          </a:custGeom>
          <a:blipFill>
            <a:blip r:embed="rId3"/>
            <a:stretch>
              <a:fillRect/>
            </a:stretch>
          </a:blipFill>
        </p:spPr>
        <p:txBody>
          <a:bodyPr/>
          <a:lstStyle/>
          <a:p>
            <a:pPr defTabSz="609585"/>
            <a:endParaRPr lang="en-GB" sz="1200">
              <a:solidFill>
                <a:prstClr val="black"/>
              </a:solidFill>
              <a:latin typeface="Calibri" panose="020F0502020204030204"/>
            </a:endParaRPr>
          </a:p>
        </p:txBody>
      </p:sp>
      <p:sp>
        <p:nvSpPr>
          <p:cNvPr id="22" name="Freeform 13"/>
          <p:cNvSpPr/>
          <p:nvPr/>
        </p:nvSpPr>
        <p:spPr>
          <a:xfrm>
            <a:off x="6922743" y="5371636"/>
            <a:ext cx="629704" cy="752633"/>
          </a:xfrm>
          <a:custGeom>
            <a:avLst/>
            <a:gdLst/>
            <a:ahLst/>
            <a:cxnLst/>
            <a:rect l="l" t="t" r="r" b="b"/>
            <a:pathLst>
              <a:path w="944555" h="1128950">
                <a:moveTo>
                  <a:pt x="0" y="0"/>
                </a:moveTo>
                <a:lnTo>
                  <a:pt x="944555" y="0"/>
                </a:lnTo>
                <a:lnTo>
                  <a:pt x="944555" y="1128950"/>
                </a:lnTo>
                <a:lnTo>
                  <a:pt x="0" y="1128950"/>
                </a:lnTo>
                <a:lnTo>
                  <a:pt x="0" y="0"/>
                </a:lnTo>
                <a:close/>
              </a:path>
            </a:pathLst>
          </a:custGeom>
          <a:blipFill>
            <a:blip r:embed="rId4"/>
            <a:stretch>
              <a:fillRect/>
            </a:stretch>
          </a:blipFill>
        </p:spPr>
        <p:txBody>
          <a:bodyPr/>
          <a:lstStyle/>
          <a:p>
            <a:pPr defTabSz="609585"/>
            <a:endParaRPr lang="en-GB" sz="1200">
              <a:solidFill>
                <a:prstClr val="black"/>
              </a:solidFill>
              <a:latin typeface="Calibri" panose="020F0502020204030204"/>
            </a:endParaRPr>
          </a:p>
        </p:txBody>
      </p:sp>
      <p:sp>
        <p:nvSpPr>
          <p:cNvPr id="23" name="Freeform 14"/>
          <p:cNvSpPr/>
          <p:nvPr/>
        </p:nvSpPr>
        <p:spPr>
          <a:xfrm flipH="1">
            <a:off x="3739156" y="5831289"/>
            <a:ext cx="806289" cy="795203"/>
          </a:xfrm>
          <a:custGeom>
            <a:avLst/>
            <a:gdLst/>
            <a:ahLst/>
            <a:cxnLst/>
            <a:rect l="l" t="t" r="r" b="b"/>
            <a:pathLst>
              <a:path w="1209434" h="1192804">
                <a:moveTo>
                  <a:pt x="1209433" y="0"/>
                </a:moveTo>
                <a:lnTo>
                  <a:pt x="0" y="0"/>
                </a:lnTo>
                <a:lnTo>
                  <a:pt x="0" y="1192803"/>
                </a:lnTo>
                <a:lnTo>
                  <a:pt x="1209433" y="1192803"/>
                </a:lnTo>
                <a:lnTo>
                  <a:pt x="1209433" y="0"/>
                </a:lnTo>
                <a:close/>
              </a:path>
            </a:pathLst>
          </a:custGeom>
          <a:blipFill>
            <a:blip r:embed="rId5"/>
            <a:stretch>
              <a:fillRect/>
            </a:stretch>
          </a:blipFill>
        </p:spPr>
        <p:txBody>
          <a:bodyPr/>
          <a:lstStyle/>
          <a:p>
            <a:pPr defTabSz="609585"/>
            <a:endParaRPr lang="en-GB" sz="1200">
              <a:solidFill>
                <a:prstClr val="black"/>
              </a:solidFill>
              <a:latin typeface="Calibri" panose="020F0502020204030204"/>
            </a:endParaRPr>
          </a:p>
        </p:txBody>
      </p:sp>
      <p:sp>
        <p:nvSpPr>
          <p:cNvPr id="24" name="Freeform 20"/>
          <p:cNvSpPr/>
          <p:nvPr/>
        </p:nvSpPr>
        <p:spPr>
          <a:xfrm>
            <a:off x="8614964" y="4912125"/>
            <a:ext cx="954829" cy="1046640"/>
          </a:xfrm>
          <a:custGeom>
            <a:avLst/>
            <a:gdLst/>
            <a:ahLst/>
            <a:cxnLst/>
            <a:rect l="l" t="t" r="r" b="b"/>
            <a:pathLst>
              <a:path w="1432244" h="1569959">
                <a:moveTo>
                  <a:pt x="0" y="0"/>
                </a:moveTo>
                <a:lnTo>
                  <a:pt x="1432244" y="0"/>
                </a:lnTo>
                <a:lnTo>
                  <a:pt x="1432244" y="1569959"/>
                </a:lnTo>
                <a:lnTo>
                  <a:pt x="0" y="1569959"/>
                </a:lnTo>
                <a:lnTo>
                  <a:pt x="0" y="0"/>
                </a:lnTo>
                <a:close/>
              </a:path>
            </a:pathLst>
          </a:custGeom>
          <a:blipFill>
            <a:blip r:embed="rId6"/>
            <a:stretch>
              <a:fillRect/>
            </a:stretch>
          </a:blipFill>
        </p:spPr>
        <p:txBody>
          <a:bodyPr/>
          <a:lstStyle/>
          <a:p>
            <a:pPr defTabSz="609585"/>
            <a:endParaRPr lang="en-GB" sz="1200">
              <a:solidFill>
                <a:prstClr val="black"/>
              </a:solidFill>
              <a:latin typeface="Calibri" panose="020F0502020204030204"/>
            </a:endParaRPr>
          </a:p>
        </p:txBody>
      </p:sp>
      <p:sp>
        <p:nvSpPr>
          <p:cNvPr id="25" name="Freeform 24"/>
          <p:cNvSpPr/>
          <p:nvPr/>
        </p:nvSpPr>
        <p:spPr>
          <a:xfrm rot="21015459">
            <a:off x="8107839" y="5895482"/>
            <a:ext cx="1168508" cy="1249076"/>
          </a:xfrm>
          <a:custGeom>
            <a:avLst/>
            <a:gdLst/>
            <a:ahLst/>
            <a:cxnLst/>
            <a:rect l="l" t="t" r="r" b="b"/>
            <a:pathLst>
              <a:path w="2135250" h="2340563">
                <a:moveTo>
                  <a:pt x="0" y="0"/>
                </a:moveTo>
                <a:lnTo>
                  <a:pt x="2135250" y="0"/>
                </a:lnTo>
                <a:lnTo>
                  <a:pt x="2135250" y="2340563"/>
                </a:lnTo>
                <a:lnTo>
                  <a:pt x="0" y="2340563"/>
                </a:lnTo>
                <a:lnTo>
                  <a:pt x="0" y="0"/>
                </a:lnTo>
                <a:close/>
              </a:path>
            </a:pathLst>
          </a:custGeom>
          <a:blipFill>
            <a:blip r:embed="rId6"/>
            <a:stretch>
              <a:fillRect/>
            </a:stretch>
          </a:blipFill>
        </p:spPr>
        <p:txBody>
          <a:bodyPr/>
          <a:lstStyle/>
          <a:p>
            <a:pPr defTabSz="609585"/>
            <a:endParaRPr lang="en-GB" sz="1200">
              <a:solidFill>
                <a:prstClr val="black"/>
              </a:solidFill>
              <a:latin typeface="Calibri" panose="020F0502020204030204"/>
            </a:endParaRPr>
          </a:p>
        </p:txBody>
      </p:sp>
      <p:sp>
        <p:nvSpPr>
          <p:cNvPr id="26" name="Freeform 25"/>
          <p:cNvSpPr/>
          <p:nvPr/>
        </p:nvSpPr>
        <p:spPr>
          <a:xfrm rot="-1511033" flipH="1">
            <a:off x="10075425" y="6414369"/>
            <a:ext cx="278380" cy="281192"/>
          </a:xfrm>
          <a:custGeom>
            <a:avLst/>
            <a:gdLst/>
            <a:ahLst/>
            <a:cxnLst/>
            <a:rect l="l" t="t" r="r" b="b"/>
            <a:pathLst>
              <a:path w="417570" h="421788">
                <a:moveTo>
                  <a:pt x="417570" y="0"/>
                </a:moveTo>
                <a:lnTo>
                  <a:pt x="0" y="0"/>
                </a:lnTo>
                <a:lnTo>
                  <a:pt x="0" y="421788"/>
                </a:lnTo>
                <a:lnTo>
                  <a:pt x="417570" y="421788"/>
                </a:lnTo>
                <a:lnTo>
                  <a:pt x="417570" y="0"/>
                </a:lnTo>
                <a:close/>
              </a:path>
            </a:pathLst>
          </a:custGeom>
          <a:blipFill>
            <a:blip r:embed="rId7"/>
            <a:stretch>
              <a:fillRect/>
            </a:stretch>
          </a:blipFill>
        </p:spPr>
        <p:txBody>
          <a:bodyPr/>
          <a:lstStyle/>
          <a:p>
            <a:pPr defTabSz="609585"/>
            <a:endParaRPr lang="en-GB" sz="1200">
              <a:solidFill>
                <a:prstClr val="black"/>
              </a:solidFill>
              <a:latin typeface="Calibri" panose="020F0502020204030204"/>
            </a:endParaRPr>
          </a:p>
        </p:txBody>
      </p:sp>
      <p:sp>
        <p:nvSpPr>
          <p:cNvPr id="30" name="Freeform 3"/>
          <p:cNvSpPr/>
          <p:nvPr/>
        </p:nvSpPr>
        <p:spPr>
          <a:xfrm flipH="1">
            <a:off x="9939920" y="4499015"/>
            <a:ext cx="2045227" cy="1844869"/>
          </a:xfrm>
          <a:custGeom>
            <a:avLst/>
            <a:gdLst/>
            <a:ahLst/>
            <a:cxnLst/>
            <a:rect l="l" t="t" r="r" b="b"/>
            <a:pathLst>
              <a:path w="4277372" h="4261332">
                <a:moveTo>
                  <a:pt x="4277372" y="0"/>
                </a:moveTo>
                <a:lnTo>
                  <a:pt x="0" y="0"/>
                </a:lnTo>
                <a:lnTo>
                  <a:pt x="0" y="4261332"/>
                </a:lnTo>
                <a:lnTo>
                  <a:pt x="4277372" y="4261332"/>
                </a:lnTo>
                <a:lnTo>
                  <a:pt x="4277372" y="0"/>
                </a:lnTo>
                <a:close/>
              </a:path>
            </a:pathLst>
          </a:custGeom>
          <a:blipFill>
            <a:blip r:embed="rId8"/>
            <a:stretch>
              <a:fillRect/>
            </a:stretch>
          </a:blipFill>
        </p:spPr>
        <p:txBody>
          <a:bodyPr/>
          <a:lstStyle/>
          <a:p>
            <a:pPr defTabSz="609585"/>
            <a:endParaRPr lang="en-GB" sz="1200">
              <a:solidFill>
                <a:prstClr val="black"/>
              </a:solidFill>
              <a:latin typeface="Calibri" panose="020F0502020204030204"/>
            </a:endParaRPr>
          </a:p>
        </p:txBody>
      </p:sp>
      <p:sp>
        <p:nvSpPr>
          <p:cNvPr id="31" name="Rectangle 30"/>
          <p:cNvSpPr/>
          <p:nvPr/>
        </p:nvSpPr>
        <p:spPr>
          <a:xfrm>
            <a:off x="2608443" y="2060848"/>
            <a:ext cx="6096000" cy="1938992"/>
          </a:xfrm>
          <a:prstGeom prst="rect">
            <a:avLst/>
          </a:prstGeom>
        </p:spPr>
        <p:txBody>
          <a:bodyPr>
            <a:spAutoFit/>
          </a:bodyPr>
          <a:lstStyle/>
          <a:p>
            <a:pPr algn="ctr"/>
            <a:r>
              <a:rPr lang="en-US" sz="6000" b="1" kern="10" smtClean="0">
                <a:ln w="12700">
                  <a:solidFill>
                    <a:schemeClr val="tx2"/>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ĐỌC</a:t>
            </a:r>
            <a:endParaRPr lang="en-US" sz="6000" b="1" kern="10" dirty="0">
              <a:ln w="12700">
                <a:solidFill>
                  <a:schemeClr val="tx2"/>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a:p>
            <a:pPr algn="ctr"/>
            <a:r>
              <a:rPr lang="en-US" sz="6000" b="1" kern="10" dirty="0" err="1">
                <a:ln w="12700">
                  <a:solidFill>
                    <a:schemeClr val="tx2"/>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Đường</a:t>
            </a:r>
            <a:r>
              <a:rPr lang="en-US" sz="6000" b="1" kern="10" dirty="0">
                <a:ln w="12700">
                  <a:solidFill>
                    <a:schemeClr val="tx2"/>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6000" b="1" kern="10" dirty="0" err="1">
                <a:ln w="12700">
                  <a:solidFill>
                    <a:schemeClr val="tx2"/>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đi</a:t>
            </a:r>
            <a:r>
              <a:rPr lang="en-US" sz="6000" b="1" kern="10" dirty="0">
                <a:ln w="12700">
                  <a:solidFill>
                    <a:schemeClr val="tx2"/>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Sa Pa</a:t>
            </a:r>
          </a:p>
        </p:txBody>
      </p:sp>
    </p:spTree>
    <p:extLst>
      <p:ext uri="{BB962C8B-B14F-4D97-AF65-F5344CB8AC3E}">
        <p14:creationId xmlns:p14="http://schemas.microsoft.com/office/powerpoint/2010/main" val="290639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2458"/>
            <a:ext cx="12192000" cy="584775"/>
          </a:xfrm>
          <a:prstGeom prst="rect">
            <a:avLst/>
          </a:prstGeom>
          <a:noFill/>
          <a:ln w="9525">
            <a:noFill/>
            <a:miter lim="800000"/>
            <a:headEnd/>
            <a:tailEnd/>
          </a:ln>
        </p:spPr>
        <p:txBody>
          <a:bodyPr wrap="square">
            <a:spAutoFit/>
          </a:bodyPr>
          <a:lstStyle/>
          <a:p>
            <a:pPr algn="ctr" eaLnBrk="1" hangingPunct="1"/>
            <a:r>
              <a:rPr lang="en-US" sz="3200" b="1" dirty="0" err="1" smtClean="0">
                <a:solidFill>
                  <a:srgbClr val="FF0000"/>
                </a:solidFill>
                <a:latin typeface="Arial" panose="020B0604020202020204" pitchFamily="34" charset="0"/>
                <a:cs typeface="Arial" panose="020B0604020202020204" pitchFamily="34" charset="0"/>
              </a:rPr>
              <a:t>Đường</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đi</a:t>
            </a:r>
            <a:r>
              <a:rPr lang="en-US" sz="3200" b="1" dirty="0" smtClean="0">
                <a:solidFill>
                  <a:srgbClr val="FF0000"/>
                </a:solidFill>
                <a:latin typeface="Arial" panose="020B0604020202020204" pitchFamily="34" charset="0"/>
                <a:cs typeface="Arial" panose="020B0604020202020204" pitchFamily="34" charset="0"/>
              </a:rPr>
              <a:t> Sa Pa</a:t>
            </a:r>
            <a:endParaRPr lang="en-US" sz="3200" b="1" dirty="0">
              <a:solidFill>
                <a:srgbClr val="FF00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23F1B276-99E2-41C0-B7E7-53BAD6672B2C}"/>
              </a:ext>
            </a:extLst>
          </p:cNvPr>
          <p:cNvSpPr txBox="1"/>
          <p:nvPr/>
        </p:nvSpPr>
        <p:spPr>
          <a:xfrm>
            <a:off x="80961" y="657264"/>
            <a:ext cx="11919695" cy="5940088"/>
          </a:xfrm>
          <a:prstGeom prst="rect">
            <a:avLst/>
          </a:prstGeom>
          <a:noFill/>
        </p:spPr>
        <p:txBody>
          <a:bodyPr wrap="square">
            <a:spAutoFit/>
          </a:bodyPr>
          <a:lstStyle/>
          <a:p>
            <a:pPr algn="just"/>
            <a:r>
              <a:rPr lang="en-US" sz="2400" dirty="0" smtClean="0"/>
              <a:t>	</a:t>
            </a:r>
            <a:r>
              <a:rPr lang="vi-VN" sz="2400" dirty="0" smtClean="0">
                <a:solidFill>
                  <a:srgbClr val="0000FF"/>
                </a:solidFill>
              </a:rPr>
              <a:t>Xe </a:t>
            </a:r>
            <a:r>
              <a:rPr lang="vi-VN" sz="2400" dirty="0">
                <a:solidFill>
                  <a:srgbClr val="0000FF"/>
                </a:solidFill>
              </a:rPr>
              <a:t>chúng tôi leo chênh vênh trên dốc cao của con đường xuyên tỉnh. Những đám mây trắng nhỏ sà xuống cửa kính ô tô tạo nên cảm giác bồng bềnh huyền ảo. Chúng tôi đang đi bên những thác trắng xóa tựa mây trời, những rừng cây âm âm, những bông hoa chuối rực lên như ngọn lửa. Tôi lim dim mắt ngắm mấy con ngựa đang ăn cỏ trong một vườn đào ven đường. Con đen huyền, con trắng tuyết, con đỏ son, chân dịu dàng, chùm đuôi cong lướt thướt liễu rủ.</a:t>
            </a:r>
          </a:p>
          <a:p>
            <a:pPr algn="just"/>
            <a:r>
              <a:rPr lang="en-US" sz="2400" dirty="0"/>
              <a:t>	</a:t>
            </a:r>
            <a:r>
              <a:rPr lang="vi-VN" sz="2400" dirty="0" smtClean="0">
                <a:solidFill>
                  <a:srgbClr val="FF00FF"/>
                </a:solidFill>
              </a:rPr>
              <a:t>Buổi </a:t>
            </a:r>
            <a:r>
              <a:rPr lang="vi-VN" sz="2400" dirty="0">
                <a:solidFill>
                  <a:srgbClr val="FF00FF"/>
                </a:solidFill>
              </a:rPr>
              <a:t>chiều, xe dừng lại ở một thị trấn nhỏ. Nắng phố huyện vàng hoe. Những em bé Hmông, những em bé Tu Dí, Phù Lá cổ đeo móng hổ, quần áo sặc sỡ đang chơi đùa trước cửa hàng. Hoàng hôn, áp phiên của phiên chợ thị trấn, người ngựa dập dìu chìm trong sương núi tím nhạt.</a:t>
            </a:r>
          </a:p>
          <a:p>
            <a:pPr algn="just"/>
            <a:r>
              <a:rPr lang="en-US" sz="2400" dirty="0"/>
              <a:t>	</a:t>
            </a:r>
            <a:r>
              <a:rPr lang="vi-VN" sz="2400" dirty="0" smtClean="0">
                <a:solidFill>
                  <a:srgbClr val="00B050"/>
                </a:solidFill>
              </a:rPr>
              <a:t>Hôm </a:t>
            </a:r>
            <a:r>
              <a:rPr lang="vi-VN" sz="2400" dirty="0">
                <a:solidFill>
                  <a:srgbClr val="00B050"/>
                </a:solidFill>
              </a:rPr>
              <a:t>sau chúng tôi đi Sa Pa. Phong cảnh ở đây thật đẹp. Thoắt cái, lá vàng rơi trong khoảnh khắc mùa thu. Thoắt cái, trắng long lanh một cơn mưa tuyết trên những cành đào, lê, mận. Thoắt cái, gió xuân hây hẩy nồng nàn với những bông hoa lay ơn màu đen nhung hiếm quý.</a:t>
            </a:r>
          </a:p>
          <a:p>
            <a:pPr algn="just"/>
            <a:r>
              <a:rPr lang="en-US" sz="2400" dirty="0">
                <a:solidFill>
                  <a:srgbClr val="00B050"/>
                </a:solidFill>
              </a:rPr>
              <a:t>	</a:t>
            </a:r>
            <a:r>
              <a:rPr lang="vi-VN" sz="2400" dirty="0" smtClean="0">
                <a:solidFill>
                  <a:srgbClr val="00B050"/>
                </a:solidFill>
              </a:rPr>
              <a:t>Sa </a:t>
            </a:r>
            <a:r>
              <a:rPr lang="vi-VN" sz="2400" dirty="0">
                <a:solidFill>
                  <a:srgbClr val="00B050"/>
                </a:solidFill>
              </a:rPr>
              <a:t>Pa quả là món quà tặng diệu kì mà thiên nhiên dành cho đất nước ta.</a:t>
            </a:r>
          </a:p>
          <a:p>
            <a:pPr algn="r"/>
            <a:r>
              <a:rPr lang="vi-VN" sz="2000" i="1" dirty="0">
                <a:latin typeface="+mj-lt"/>
              </a:rPr>
              <a:t>Theo</a:t>
            </a:r>
            <a:r>
              <a:rPr lang="vi-VN" sz="2000" dirty="0">
                <a:latin typeface="+mj-lt"/>
              </a:rPr>
              <a:t> </a:t>
            </a:r>
            <a:r>
              <a:rPr lang="vi-VN" sz="2000" b="1" dirty="0">
                <a:latin typeface="+mj-lt"/>
              </a:rPr>
              <a:t>NGUYỄN PHAN HÁCH</a:t>
            </a:r>
          </a:p>
        </p:txBody>
      </p:sp>
    </p:spTree>
    <p:extLst>
      <p:ext uri="{BB962C8B-B14F-4D97-AF65-F5344CB8AC3E}">
        <p14:creationId xmlns:p14="http://schemas.microsoft.com/office/powerpoint/2010/main" val="34386137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228601" y="152401"/>
            <a:ext cx="11648017" cy="632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Hộp_Văn_Bản 7"/>
          <p:cNvSpPr txBox="1">
            <a:spLocks noChangeArrowheads="1"/>
          </p:cNvSpPr>
          <p:nvPr/>
        </p:nvSpPr>
        <p:spPr bwMode="auto">
          <a:xfrm>
            <a:off x="2589742" y="1432004"/>
            <a:ext cx="6925733"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dirty="0" err="1" smtClean="0">
                <a:solidFill>
                  <a:srgbClr val="FF0000"/>
                </a:solidFill>
                <a:latin typeface="Times New Roman" panose="02020603050405020304" pitchFamily="18" charset="0"/>
                <a:cs typeface="Times New Roman" panose="02020603050405020304" pitchFamily="18" charset="0"/>
              </a:rPr>
              <a:t>Giải</a:t>
            </a:r>
            <a:r>
              <a:rPr lang="en-US" altLang="en-US" sz="6000" b="1" dirty="0" smtClean="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nghĩa</a:t>
            </a:r>
            <a:r>
              <a:rPr lang="en-US" altLang="en-US" sz="6000" b="1" dirty="0" smtClean="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từ</a:t>
            </a:r>
            <a:endParaRPr lang="en-US" altLang="en-US" sz="6000" b="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7E5FA336-4D4C-4362-BEBA-8692ACEDEBF0}"/>
              </a:ext>
            </a:extLst>
          </p:cNvPr>
          <p:cNvSpPr txBox="1"/>
          <p:nvPr/>
        </p:nvSpPr>
        <p:spPr>
          <a:xfrm>
            <a:off x="1880277" y="2492896"/>
            <a:ext cx="8752228" cy="3539430"/>
          </a:xfrm>
          <a:prstGeom prst="rect">
            <a:avLst/>
          </a:prstGeom>
          <a:noFill/>
        </p:spPr>
        <p:txBody>
          <a:bodyPr wrap="square">
            <a:spAutoFit/>
          </a:bodyPr>
          <a:lstStyle/>
          <a:p>
            <a:pPr algn="just"/>
            <a:r>
              <a:rPr lang="vi-VN" sz="3200" dirty="0">
                <a:latin typeface="Times New Roman" panose="02020603050405020304" pitchFamily="18" charset="0"/>
                <a:cs typeface="Times New Roman" panose="02020603050405020304" pitchFamily="18" charset="0"/>
              </a:rPr>
              <a:t>- </a:t>
            </a:r>
            <a:r>
              <a:rPr lang="vi-VN" sz="3200" dirty="0">
                <a:solidFill>
                  <a:srgbClr val="FF0000"/>
                </a:solidFill>
                <a:latin typeface="Times New Roman" panose="02020603050405020304" pitchFamily="18" charset="0"/>
                <a:cs typeface="Times New Roman" panose="02020603050405020304" pitchFamily="18" charset="0"/>
              </a:rPr>
              <a:t>Sa Pa</a:t>
            </a:r>
            <a:r>
              <a:rPr lang="vi-VN" sz="3200" dirty="0">
                <a:latin typeface="Times New Roman" panose="02020603050405020304" pitchFamily="18" charset="0"/>
                <a:cs typeface="Times New Roman" panose="02020603050405020304" pitchFamily="18" charset="0"/>
              </a:rPr>
              <a:t>: một huyện thuộc tỉnh Lào Cai.</a:t>
            </a:r>
          </a:p>
          <a:p>
            <a:pPr algn="just"/>
            <a:r>
              <a:rPr lang="vi-VN" sz="3200" dirty="0">
                <a:latin typeface="Times New Roman" panose="02020603050405020304" pitchFamily="18" charset="0"/>
                <a:cs typeface="Times New Roman" panose="02020603050405020304" pitchFamily="18" charset="0"/>
              </a:rPr>
              <a:t>- </a:t>
            </a:r>
            <a:r>
              <a:rPr lang="vi-VN" sz="3200" dirty="0">
                <a:solidFill>
                  <a:srgbClr val="FF0000"/>
                </a:solidFill>
                <a:latin typeface="Times New Roman" panose="02020603050405020304" pitchFamily="18" charset="0"/>
                <a:cs typeface="Times New Roman" panose="02020603050405020304" pitchFamily="18" charset="0"/>
              </a:rPr>
              <a:t>Rừng cây âm âm</a:t>
            </a:r>
            <a:r>
              <a:rPr lang="vi-VN" sz="3200" dirty="0">
                <a:latin typeface="Times New Roman" panose="02020603050405020304" pitchFamily="18" charset="0"/>
                <a:cs typeface="Times New Roman" panose="02020603050405020304" pitchFamily="18" charset="0"/>
              </a:rPr>
              <a:t>: rừng cây rậm rạp, hơi tối và tĩnh mịch.</a:t>
            </a:r>
          </a:p>
          <a:p>
            <a:pPr algn="just"/>
            <a:r>
              <a:rPr lang="vi-VN" sz="3200" dirty="0">
                <a:latin typeface="Times New Roman" panose="02020603050405020304" pitchFamily="18" charset="0"/>
                <a:cs typeface="Times New Roman" panose="02020603050405020304" pitchFamily="18" charset="0"/>
              </a:rPr>
              <a:t>- </a:t>
            </a:r>
            <a:r>
              <a:rPr lang="vi-VN" sz="3200" dirty="0">
                <a:solidFill>
                  <a:srgbClr val="FF0000"/>
                </a:solidFill>
                <a:latin typeface="Times New Roman" panose="02020603050405020304" pitchFamily="18" charset="0"/>
                <a:cs typeface="Times New Roman" panose="02020603050405020304" pitchFamily="18" charset="0"/>
              </a:rPr>
              <a:t>Hmông, Tu Dí, Phù Lá</a:t>
            </a:r>
            <a:r>
              <a:rPr lang="vi-VN" sz="3200" dirty="0">
                <a:latin typeface="Times New Roman" panose="02020603050405020304" pitchFamily="18" charset="0"/>
                <a:cs typeface="Times New Roman" panose="02020603050405020304" pitchFamily="18" charset="0"/>
              </a:rPr>
              <a:t>: tên gọi của ba dân tộc thiểu số sống ở vùng núi cao.</a:t>
            </a:r>
          </a:p>
          <a:p>
            <a:pPr algn="just"/>
            <a:r>
              <a:rPr lang="vi-VN" sz="3200" dirty="0">
                <a:latin typeface="Times New Roman" panose="02020603050405020304" pitchFamily="18" charset="0"/>
                <a:cs typeface="Times New Roman" panose="02020603050405020304" pitchFamily="18" charset="0"/>
              </a:rPr>
              <a:t>- </a:t>
            </a:r>
            <a:r>
              <a:rPr lang="vi-VN" sz="3200" dirty="0">
                <a:solidFill>
                  <a:srgbClr val="FF0000"/>
                </a:solidFill>
                <a:latin typeface="Times New Roman" panose="02020603050405020304" pitchFamily="18" charset="0"/>
                <a:cs typeface="Times New Roman" panose="02020603050405020304" pitchFamily="18" charset="0"/>
              </a:rPr>
              <a:t>Hoàng hôn</a:t>
            </a:r>
            <a:r>
              <a:rPr lang="vi-VN" sz="3200" dirty="0">
                <a:latin typeface="Times New Roman" panose="02020603050405020304" pitchFamily="18" charset="0"/>
                <a:cs typeface="Times New Roman" panose="02020603050405020304" pitchFamily="18" charset="0"/>
              </a:rPr>
              <a:t>: lúc mặt trời lặn.</a:t>
            </a:r>
          </a:p>
          <a:p>
            <a:pPr algn="just"/>
            <a:r>
              <a:rPr lang="vi-VN" sz="3200" dirty="0">
                <a:latin typeface="Times New Roman" panose="02020603050405020304" pitchFamily="18" charset="0"/>
                <a:cs typeface="Times New Roman" panose="02020603050405020304" pitchFamily="18" charset="0"/>
              </a:rPr>
              <a:t>- </a:t>
            </a:r>
            <a:r>
              <a:rPr lang="vi-VN" sz="3200" dirty="0">
                <a:solidFill>
                  <a:srgbClr val="FF0000"/>
                </a:solidFill>
                <a:latin typeface="Times New Roman" panose="02020603050405020304" pitchFamily="18" charset="0"/>
                <a:cs typeface="Times New Roman" panose="02020603050405020304" pitchFamily="18" charset="0"/>
              </a:rPr>
              <a:t>Áp phiên</a:t>
            </a:r>
            <a:r>
              <a:rPr lang="vi-VN" sz="3200" dirty="0">
                <a:latin typeface="Times New Roman" panose="02020603050405020304" pitchFamily="18" charset="0"/>
                <a:cs typeface="Times New Roman" panose="02020603050405020304" pitchFamily="18" charset="0"/>
              </a:rPr>
              <a:t>: hôm trước phiên chợ.</a:t>
            </a:r>
          </a:p>
        </p:txBody>
      </p:sp>
    </p:spTree>
    <p:extLst>
      <p:ext uri="{BB962C8B-B14F-4D97-AF65-F5344CB8AC3E}">
        <p14:creationId xmlns:p14="http://schemas.microsoft.com/office/powerpoint/2010/main" val="994476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4568" y="2931442"/>
            <a:ext cx="6070104"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191344" y="5981526"/>
            <a:ext cx="1188132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 typeface="Arial" panose="020B0604020202020204" pitchFamily="34" charset="0"/>
              <a:buNone/>
            </a:pPr>
            <a:r>
              <a:rPr lang="en-US" altLang="zh-CN" sz="2400" dirty="0">
                <a:latin typeface="Times New Roman" panose="02020603050405020304" pitchFamily="18" charset="0"/>
              </a:rPr>
              <a:t> </a:t>
            </a:r>
            <a:r>
              <a:rPr lang="en-US" altLang="zh-CN" sz="2400" b="1" dirty="0">
                <a:solidFill>
                  <a:srgbClr val="FF0000"/>
                </a:solidFill>
                <a:latin typeface="Times New Roman" panose="02020603050405020304" pitchFamily="18" charset="0"/>
              </a:rPr>
              <a:t>Sa Pa:</a:t>
            </a:r>
            <a:r>
              <a:rPr lang="en-US" altLang="zh-CN" sz="2400" dirty="0">
                <a:solidFill>
                  <a:srgbClr val="FF0000"/>
                </a:solidFill>
                <a:latin typeface="Times New Roman" panose="02020603050405020304" pitchFamily="18" charset="0"/>
              </a:rPr>
              <a:t> </a:t>
            </a:r>
            <a:r>
              <a:rPr lang="en-US" altLang="zh-CN" sz="2400" b="1" dirty="0" err="1">
                <a:solidFill>
                  <a:srgbClr val="00B050"/>
                </a:solidFill>
                <a:latin typeface="Times New Roman" panose="02020603050405020304" pitchFamily="18" charset="0"/>
              </a:rPr>
              <a:t>Một</a:t>
            </a:r>
            <a:r>
              <a:rPr lang="en-US" altLang="zh-CN" sz="2400" b="1" dirty="0">
                <a:solidFill>
                  <a:srgbClr val="00B050"/>
                </a:solidFill>
                <a:latin typeface="Times New Roman" panose="02020603050405020304" pitchFamily="18" charset="0"/>
              </a:rPr>
              <a:t> </a:t>
            </a:r>
            <a:r>
              <a:rPr lang="en-US" altLang="zh-CN" sz="2400" b="1" dirty="0" err="1">
                <a:solidFill>
                  <a:srgbClr val="00B050"/>
                </a:solidFill>
                <a:latin typeface="Times New Roman" panose="02020603050405020304" pitchFamily="18" charset="0"/>
              </a:rPr>
              <a:t>huyện</a:t>
            </a:r>
            <a:r>
              <a:rPr lang="en-US" altLang="zh-CN" sz="2400" b="1" dirty="0">
                <a:solidFill>
                  <a:srgbClr val="00B050"/>
                </a:solidFill>
                <a:latin typeface="Times New Roman" panose="02020603050405020304" pitchFamily="18" charset="0"/>
              </a:rPr>
              <a:t> </a:t>
            </a:r>
            <a:r>
              <a:rPr lang="en-US" altLang="zh-CN" sz="2400" b="1" dirty="0" err="1">
                <a:solidFill>
                  <a:srgbClr val="00B050"/>
                </a:solidFill>
                <a:latin typeface="Times New Roman" panose="02020603050405020304" pitchFamily="18" charset="0"/>
              </a:rPr>
              <a:t>thuộc</a:t>
            </a:r>
            <a:r>
              <a:rPr lang="en-US" altLang="zh-CN" sz="2400" b="1" dirty="0">
                <a:solidFill>
                  <a:srgbClr val="00B050"/>
                </a:solidFill>
                <a:latin typeface="Times New Roman" panose="02020603050405020304" pitchFamily="18" charset="0"/>
              </a:rPr>
              <a:t> </a:t>
            </a:r>
            <a:r>
              <a:rPr lang="en-US" altLang="zh-CN" sz="2400" b="1" dirty="0" err="1">
                <a:solidFill>
                  <a:srgbClr val="00B050"/>
                </a:solidFill>
                <a:latin typeface="Times New Roman" panose="02020603050405020304" pitchFamily="18" charset="0"/>
              </a:rPr>
              <a:t>tỉnh</a:t>
            </a:r>
            <a:r>
              <a:rPr lang="en-US" altLang="zh-CN" sz="2400" b="1" dirty="0">
                <a:solidFill>
                  <a:srgbClr val="00B050"/>
                </a:solidFill>
                <a:latin typeface="Times New Roman" panose="02020603050405020304" pitchFamily="18" charset="0"/>
              </a:rPr>
              <a:t> </a:t>
            </a:r>
            <a:r>
              <a:rPr lang="en-US" altLang="zh-CN" sz="2400" b="1" dirty="0" err="1">
                <a:solidFill>
                  <a:srgbClr val="00B050"/>
                </a:solidFill>
                <a:latin typeface="Times New Roman" panose="02020603050405020304" pitchFamily="18" charset="0"/>
              </a:rPr>
              <a:t>Lào</a:t>
            </a:r>
            <a:r>
              <a:rPr lang="en-US" altLang="zh-CN" sz="2400" b="1" dirty="0">
                <a:solidFill>
                  <a:srgbClr val="00B050"/>
                </a:solidFill>
                <a:latin typeface="Times New Roman" panose="02020603050405020304" pitchFamily="18" charset="0"/>
              </a:rPr>
              <a:t> </a:t>
            </a:r>
            <a:r>
              <a:rPr lang="en-US" altLang="zh-CN" sz="2400" b="1" dirty="0" err="1">
                <a:solidFill>
                  <a:srgbClr val="00B050"/>
                </a:solidFill>
                <a:latin typeface="Times New Roman" panose="02020603050405020304" pitchFamily="18" charset="0"/>
              </a:rPr>
              <a:t>Cai</a:t>
            </a:r>
            <a:r>
              <a:rPr lang="en-US" altLang="zh-CN" sz="2400" b="1" dirty="0">
                <a:solidFill>
                  <a:srgbClr val="00B050"/>
                </a:solidFill>
                <a:latin typeface="Times New Roman" panose="02020603050405020304" pitchFamily="18" charset="0"/>
              </a:rPr>
              <a:t>, </a:t>
            </a:r>
            <a:r>
              <a:rPr lang="en-US" altLang="zh-CN" sz="2400" b="1" dirty="0" err="1">
                <a:solidFill>
                  <a:srgbClr val="00B050"/>
                </a:solidFill>
                <a:latin typeface="Times New Roman" panose="02020603050405020304" pitchFamily="18" charset="0"/>
              </a:rPr>
              <a:t>là</a:t>
            </a:r>
            <a:r>
              <a:rPr lang="en-US" altLang="zh-CN" sz="2400" b="1" dirty="0">
                <a:solidFill>
                  <a:srgbClr val="00B050"/>
                </a:solidFill>
                <a:latin typeface="Times New Roman" panose="02020603050405020304" pitchFamily="18" charset="0"/>
              </a:rPr>
              <a:t> </a:t>
            </a:r>
            <a:r>
              <a:rPr lang="en-US" altLang="zh-CN" sz="2400" b="1" dirty="0" err="1">
                <a:solidFill>
                  <a:srgbClr val="00B050"/>
                </a:solidFill>
                <a:latin typeface="Times New Roman" panose="02020603050405020304" pitchFamily="18" charset="0"/>
              </a:rPr>
              <a:t>một</a:t>
            </a:r>
            <a:r>
              <a:rPr lang="en-US" altLang="zh-CN" sz="2400" b="1" dirty="0">
                <a:solidFill>
                  <a:srgbClr val="00B050"/>
                </a:solidFill>
                <a:latin typeface="Times New Roman" panose="02020603050405020304" pitchFamily="18" charset="0"/>
              </a:rPr>
              <a:t> </a:t>
            </a:r>
            <a:r>
              <a:rPr lang="en-US" altLang="zh-CN" sz="2400" b="1" dirty="0" err="1">
                <a:solidFill>
                  <a:srgbClr val="00B050"/>
                </a:solidFill>
                <a:latin typeface="Times New Roman" panose="02020603050405020304" pitchFamily="18" charset="0"/>
              </a:rPr>
              <a:t>địa</a:t>
            </a:r>
            <a:r>
              <a:rPr lang="en-US" altLang="zh-CN" sz="2400" b="1" dirty="0">
                <a:solidFill>
                  <a:srgbClr val="00B050"/>
                </a:solidFill>
                <a:latin typeface="Times New Roman" panose="02020603050405020304" pitchFamily="18" charset="0"/>
              </a:rPr>
              <a:t> </a:t>
            </a:r>
            <a:r>
              <a:rPr lang="en-US" altLang="zh-CN" sz="2400" b="1" dirty="0" err="1">
                <a:solidFill>
                  <a:srgbClr val="00B050"/>
                </a:solidFill>
                <a:latin typeface="Times New Roman" panose="02020603050405020304" pitchFamily="18" charset="0"/>
              </a:rPr>
              <a:t>điểm</a:t>
            </a:r>
            <a:r>
              <a:rPr lang="en-US" altLang="zh-CN" sz="2400" b="1" dirty="0">
                <a:solidFill>
                  <a:srgbClr val="00B050"/>
                </a:solidFill>
                <a:latin typeface="Times New Roman" panose="02020603050405020304" pitchFamily="18" charset="0"/>
              </a:rPr>
              <a:t> du </a:t>
            </a:r>
            <a:r>
              <a:rPr lang="en-US" altLang="zh-CN" sz="2400" b="1" dirty="0" err="1">
                <a:solidFill>
                  <a:srgbClr val="00B050"/>
                </a:solidFill>
                <a:latin typeface="Times New Roman" panose="02020603050405020304" pitchFamily="18" charset="0"/>
              </a:rPr>
              <a:t>lịch</a:t>
            </a:r>
            <a:r>
              <a:rPr lang="en-US" altLang="zh-CN" sz="2400" b="1" dirty="0">
                <a:solidFill>
                  <a:srgbClr val="00B050"/>
                </a:solidFill>
                <a:latin typeface="Times New Roman" panose="02020603050405020304" pitchFamily="18" charset="0"/>
              </a:rPr>
              <a:t> </a:t>
            </a:r>
            <a:r>
              <a:rPr lang="en-US" altLang="zh-CN" sz="2400" b="1" dirty="0" err="1">
                <a:solidFill>
                  <a:srgbClr val="00B050"/>
                </a:solidFill>
                <a:latin typeface="Times New Roman" panose="02020603050405020304" pitchFamily="18" charset="0"/>
              </a:rPr>
              <a:t>và</a:t>
            </a:r>
            <a:r>
              <a:rPr lang="en-US" altLang="zh-CN" sz="2400" b="1" dirty="0">
                <a:solidFill>
                  <a:srgbClr val="00B050"/>
                </a:solidFill>
                <a:latin typeface="Times New Roman" panose="02020603050405020304" pitchFamily="18" charset="0"/>
              </a:rPr>
              <a:t> </a:t>
            </a:r>
            <a:r>
              <a:rPr lang="en-US" altLang="zh-CN" sz="2400" b="1" dirty="0" err="1">
                <a:solidFill>
                  <a:srgbClr val="00B050"/>
                </a:solidFill>
                <a:latin typeface="Times New Roman" panose="02020603050405020304" pitchFamily="18" charset="0"/>
              </a:rPr>
              <a:t>nghỉ</a:t>
            </a:r>
            <a:r>
              <a:rPr lang="en-US" altLang="zh-CN" sz="2400" b="1" dirty="0">
                <a:solidFill>
                  <a:srgbClr val="00B050"/>
                </a:solidFill>
                <a:latin typeface="Times New Roman" panose="02020603050405020304" pitchFamily="18" charset="0"/>
              </a:rPr>
              <a:t> </a:t>
            </a:r>
            <a:r>
              <a:rPr lang="en-US" altLang="zh-CN" sz="2400" b="1" dirty="0" err="1">
                <a:solidFill>
                  <a:srgbClr val="00B050"/>
                </a:solidFill>
                <a:latin typeface="Times New Roman" panose="02020603050405020304" pitchFamily="18" charset="0"/>
              </a:rPr>
              <a:t>mát</a:t>
            </a:r>
            <a:r>
              <a:rPr lang="en-US" altLang="zh-CN" sz="2400" b="1" dirty="0">
                <a:solidFill>
                  <a:srgbClr val="00B050"/>
                </a:solidFill>
                <a:latin typeface="Times New Roman" panose="02020603050405020304" pitchFamily="18" charset="0"/>
              </a:rPr>
              <a:t> </a:t>
            </a:r>
            <a:r>
              <a:rPr lang="en-US" altLang="zh-CN" sz="2400" b="1" dirty="0" err="1">
                <a:solidFill>
                  <a:srgbClr val="00B050"/>
                </a:solidFill>
                <a:latin typeface="Times New Roman" panose="02020603050405020304" pitchFamily="18" charset="0"/>
              </a:rPr>
              <a:t>nổi</a:t>
            </a:r>
            <a:r>
              <a:rPr lang="en-US" altLang="zh-CN" sz="2400" b="1" dirty="0">
                <a:solidFill>
                  <a:srgbClr val="00B050"/>
                </a:solidFill>
                <a:latin typeface="Times New Roman" panose="02020603050405020304" pitchFamily="18" charset="0"/>
              </a:rPr>
              <a:t> </a:t>
            </a:r>
            <a:r>
              <a:rPr lang="en-US" altLang="zh-CN" sz="2400" b="1" dirty="0" err="1">
                <a:solidFill>
                  <a:srgbClr val="00B050"/>
                </a:solidFill>
                <a:latin typeface="Times New Roman" panose="02020603050405020304" pitchFamily="18" charset="0"/>
              </a:rPr>
              <a:t>tiếng</a:t>
            </a:r>
            <a:r>
              <a:rPr lang="en-US" altLang="zh-CN" sz="2400" b="1" dirty="0">
                <a:solidFill>
                  <a:srgbClr val="00B050"/>
                </a:solidFill>
                <a:latin typeface="Times New Roman" panose="02020603050405020304" pitchFamily="18" charset="0"/>
              </a:rPr>
              <a:t> ở </a:t>
            </a:r>
            <a:r>
              <a:rPr lang="en-US" altLang="zh-CN" sz="2400" b="1" dirty="0" err="1">
                <a:solidFill>
                  <a:srgbClr val="00B050"/>
                </a:solidFill>
                <a:latin typeface="Times New Roman" panose="02020603050405020304" pitchFamily="18" charset="0"/>
              </a:rPr>
              <a:t>miền</a:t>
            </a:r>
            <a:r>
              <a:rPr lang="en-US" altLang="zh-CN" sz="2400" b="1" dirty="0">
                <a:solidFill>
                  <a:srgbClr val="00B050"/>
                </a:solidFill>
                <a:latin typeface="Times New Roman" panose="02020603050405020304" pitchFamily="18" charset="0"/>
              </a:rPr>
              <a:t> </a:t>
            </a:r>
            <a:r>
              <a:rPr lang="en-US" altLang="zh-CN" sz="2400" b="1" dirty="0" err="1">
                <a:solidFill>
                  <a:srgbClr val="00B050"/>
                </a:solidFill>
                <a:latin typeface="Times New Roman" panose="02020603050405020304" pitchFamily="18" charset="0"/>
              </a:rPr>
              <a:t>Bắc</a:t>
            </a:r>
            <a:r>
              <a:rPr lang="en-US" altLang="zh-CN" sz="2400" b="1" dirty="0">
                <a:solidFill>
                  <a:srgbClr val="00B050"/>
                </a:solidFill>
                <a:latin typeface="Times New Roman" panose="02020603050405020304" pitchFamily="18" charset="0"/>
              </a:rPr>
              <a:t> </a:t>
            </a:r>
            <a:r>
              <a:rPr lang="en-US" altLang="zh-CN" sz="2400" b="1" dirty="0" err="1">
                <a:solidFill>
                  <a:srgbClr val="00B050"/>
                </a:solidFill>
                <a:latin typeface="Times New Roman" panose="02020603050405020304" pitchFamily="18" charset="0"/>
              </a:rPr>
              <a:t>nước</a:t>
            </a:r>
            <a:r>
              <a:rPr lang="en-US" altLang="zh-CN" sz="2400" b="1" dirty="0">
                <a:solidFill>
                  <a:srgbClr val="00B050"/>
                </a:solidFill>
                <a:latin typeface="Times New Roman" panose="02020603050405020304" pitchFamily="18" charset="0"/>
              </a:rPr>
              <a:t> ta.</a:t>
            </a:r>
          </a:p>
        </p:txBody>
      </p:sp>
      <p:pic>
        <p:nvPicPr>
          <p:cNvPr id="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5362" y="2430"/>
            <a:ext cx="6069310"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336" y="2931442"/>
            <a:ext cx="5782989"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336" y="11955"/>
            <a:ext cx="5781709"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636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19336" y="116632"/>
            <a:ext cx="11844035" cy="6553200"/>
            <a:chOff x="-495" y="608"/>
            <a:chExt cx="5664" cy="3338"/>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 y="608"/>
              <a:ext cx="5664" cy="3338"/>
            </a:xfrm>
            <a:prstGeom prst="rect">
              <a:avLst/>
            </a:prstGeom>
            <a:solidFill>
              <a:srgbClr val="F6F8A6"/>
            </a:solidFill>
            <a:ln w="9525">
              <a:solidFill>
                <a:srgbClr val="FF0000"/>
              </a:solidFill>
              <a:miter lim="800000"/>
              <a:headEnd/>
              <a:tailEnd/>
            </a:ln>
          </p:spPr>
        </p:pic>
        <p:sp>
          <p:nvSpPr>
            <p:cNvPr id="4" name="Oval 4"/>
            <p:cNvSpPr>
              <a:spLocks noChangeArrowheads="1"/>
            </p:cNvSpPr>
            <p:nvPr/>
          </p:nvSpPr>
          <p:spPr bwMode="auto">
            <a:xfrm>
              <a:off x="912" y="1192"/>
              <a:ext cx="48" cy="48"/>
            </a:xfrm>
            <a:prstGeom prst="ellipse">
              <a:avLst/>
            </a:prstGeom>
            <a:solidFill>
              <a:srgbClr val="E7071C"/>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5" name="Oval 5"/>
            <p:cNvSpPr>
              <a:spLocks noChangeArrowheads="1"/>
            </p:cNvSpPr>
            <p:nvPr/>
          </p:nvSpPr>
          <p:spPr bwMode="auto">
            <a:xfrm>
              <a:off x="880" y="2048"/>
              <a:ext cx="48" cy="48"/>
            </a:xfrm>
            <a:prstGeom prst="ellipse">
              <a:avLst/>
            </a:prstGeom>
            <a:solidFill>
              <a:srgbClr val="E7071C"/>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6" name="Oval 6"/>
            <p:cNvSpPr>
              <a:spLocks noChangeArrowheads="1"/>
            </p:cNvSpPr>
            <p:nvPr/>
          </p:nvSpPr>
          <p:spPr bwMode="auto">
            <a:xfrm>
              <a:off x="1776" y="960"/>
              <a:ext cx="48" cy="48"/>
            </a:xfrm>
            <a:prstGeom prst="ellipse">
              <a:avLst/>
            </a:prstGeom>
            <a:solidFill>
              <a:srgbClr val="E7071C"/>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7" name="Oval 7"/>
            <p:cNvSpPr>
              <a:spLocks noChangeArrowheads="1"/>
            </p:cNvSpPr>
            <p:nvPr/>
          </p:nvSpPr>
          <p:spPr bwMode="auto">
            <a:xfrm>
              <a:off x="3080" y="2112"/>
              <a:ext cx="48" cy="48"/>
            </a:xfrm>
            <a:prstGeom prst="ellipse">
              <a:avLst/>
            </a:prstGeom>
            <a:solidFill>
              <a:srgbClr val="E7071C"/>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8" name="Oval 8"/>
            <p:cNvSpPr>
              <a:spLocks noChangeArrowheads="1"/>
            </p:cNvSpPr>
            <p:nvPr/>
          </p:nvSpPr>
          <p:spPr bwMode="auto">
            <a:xfrm>
              <a:off x="3968" y="784"/>
              <a:ext cx="48" cy="48"/>
            </a:xfrm>
            <a:prstGeom prst="ellipse">
              <a:avLst/>
            </a:prstGeom>
            <a:solidFill>
              <a:srgbClr val="E7071C"/>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9" name="Oval 9"/>
            <p:cNvSpPr>
              <a:spLocks noChangeArrowheads="1"/>
            </p:cNvSpPr>
            <p:nvPr/>
          </p:nvSpPr>
          <p:spPr bwMode="auto">
            <a:xfrm>
              <a:off x="1720" y="2128"/>
              <a:ext cx="48" cy="48"/>
            </a:xfrm>
            <a:prstGeom prst="ellipse">
              <a:avLst/>
            </a:prstGeom>
            <a:solidFill>
              <a:srgbClr val="E7071C"/>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10" name="Oval 10"/>
            <p:cNvSpPr>
              <a:spLocks noChangeArrowheads="1"/>
            </p:cNvSpPr>
            <p:nvPr/>
          </p:nvSpPr>
          <p:spPr bwMode="auto">
            <a:xfrm>
              <a:off x="2976" y="1632"/>
              <a:ext cx="48" cy="48"/>
            </a:xfrm>
            <a:prstGeom prst="ellipse">
              <a:avLst/>
            </a:prstGeom>
            <a:solidFill>
              <a:srgbClr val="E7071C"/>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11" name="Oval 11"/>
            <p:cNvSpPr>
              <a:spLocks noChangeArrowheads="1"/>
            </p:cNvSpPr>
            <p:nvPr/>
          </p:nvSpPr>
          <p:spPr bwMode="auto">
            <a:xfrm>
              <a:off x="2768" y="608"/>
              <a:ext cx="48" cy="48"/>
            </a:xfrm>
            <a:prstGeom prst="ellipse">
              <a:avLst/>
            </a:prstGeom>
            <a:solidFill>
              <a:srgbClr val="E7071C"/>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12" name="Oval 12"/>
            <p:cNvSpPr>
              <a:spLocks noChangeArrowheads="1"/>
            </p:cNvSpPr>
            <p:nvPr/>
          </p:nvSpPr>
          <p:spPr bwMode="auto">
            <a:xfrm>
              <a:off x="3560" y="1328"/>
              <a:ext cx="48" cy="48"/>
            </a:xfrm>
            <a:prstGeom prst="ellipse">
              <a:avLst/>
            </a:prstGeom>
            <a:solidFill>
              <a:srgbClr val="E7071C"/>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13" name="Oval 13"/>
            <p:cNvSpPr>
              <a:spLocks noChangeArrowheads="1"/>
            </p:cNvSpPr>
            <p:nvPr/>
          </p:nvSpPr>
          <p:spPr bwMode="auto">
            <a:xfrm>
              <a:off x="3600" y="1872"/>
              <a:ext cx="48" cy="48"/>
            </a:xfrm>
            <a:prstGeom prst="ellipse">
              <a:avLst/>
            </a:prstGeom>
            <a:solidFill>
              <a:srgbClr val="E7071C"/>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14" name="Oval 14"/>
            <p:cNvSpPr>
              <a:spLocks noChangeArrowheads="1"/>
            </p:cNvSpPr>
            <p:nvPr/>
          </p:nvSpPr>
          <p:spPr bwMode="auto">
            <a:xfrm>
              <a:off x="4384" y="2584"/>
              <a:ext cx="48" cy="48"/>
            </a:xfrm>
            <a:prstGeom prst="ellipse">
              <a:avLst/>
            </a:prstGeom>
            <a:solidFill>
              <a:srgbClr val="E7071C"/>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15" name="Oval 15"/>
            <p:cNvSpPr>
              <a:spLocks noChangeArrowheads="1"/>
            </p:cNvSpPr>
            <p:nvPr/>
          </p:nvSpPr>
          <p:spPr bwMode="auto">
            <a:xfrm>
              <a:off x="3520" y="2424"/>
              <a:ext cx="48" cy="48"/>
            </a:xfrm>
            <a:prstGeom prst="ellipse">
              <a:avLst/>
            </a:prstGeom>
            <a:solidFill>
              <a:srgbClr val="E7071C"/>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16" name="Oval 16"/>
            <p:cNvSpPr>
              <a:spLocks noChangeArrowheads="1"/>
            </p:cNvSpPr>
            <p:nvPr/>
          </p:nvSpPr>
          <p:spPr bwMode="auto">
            <a:xfrm>
              <a:off x="3072" y="2640"/>
              <a:ext cx="48" cy="48"/>
            </a:xfrm>
            <a:prstGeom prst="ellipse">
              <a:avLst/>
            </a:prstGeom>
            <a:solidFill>
              <a:srgbClr val="E7071C"/>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17" name="Oval 17"/>
            <p:cNvSpPr>
              <a:spLocks noChangeArrowheads="1"/>
            </p:cNvSpPr>
            <p:nvPr/>
          </p:nvSpPr>
          <p:spPr bwMode="auto">
            <a:xfrm>
              <a:off x="3872" y="3048"/>
              <a:ext cx="48" cy="48"/>
            </a:xfrm>
            <a:prstGeom prst="ellipse">
              <a:avLst/>
            </a:prstGeom>
            <a:solidFill>
              <a:srgbClr val="E7071C"/>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18" name="Oval 18"/>
            <p:cNvSpPr>
              <a:spLocks noChangeArrowheads="1"/>
            </p:cNvSpPr>
            <p:nvPr/>
          </p:nvSpPr>
          <p:spPr bwMode="auto">
            <a:xfrm>
              <a:off x="4048" y="3008"/>
              <a:ext cx="48" cy="48"/>
            </a:xfrm>
            <a:prstGeom prst="ellipse">
              <a:avLst/>
            </a:prstGeom>
            <a:solidFill>
              <a:srgbClr val="E7071C"/>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19" name="Oval 19"/>
            <p:cNvSpPr>
              <a:spLocks noChangeArrowheads="1"/>
            </p:cNvSpPr>
            <p:nvPr/>
          </p:nvSpPr>
          <p:spPr bwMode="auto">
            <a:xfrm>
              <a:off x="3696" y="3216"/>
              <a:ext cx="48" cy="48"/>
            </a:xfrm>
            <a:prstGeom prst="ellipse">
              <a:avLst/>
            </a:prstGeom>
            <a:solidFill>
              <a:srgbClr val="E7071C"/>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20" name="Oval 20"/>
            <p:cNvSpPr>
              <a:spLocks noChangeArrowheads="1"/>
            </p:cNvSpPr>
            <p:nvPr/>
          </p:nvSpPr>
          <p:spPr bwMode="auto">
            <a:xfrm>
              <a:off x="3640" y="2936"/>
              <a:ext cx="48" cy="48"/>
            </a:xfrm>
            <a:prstGeom prst="ellipse">
              <a:avLst/>
            </a:prstGeom>
            <a:solidFill>
              <a:srgbClr val="E7071C"/>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21" name="Oval 21"/>
            <p:cNvSpPr>
              <a:spLocks noChangeArrowheads="1"/>
            </p:cNvSpPr>
            <p:nvPr/>
          </p:nvSpPr>
          <p:spPr bwMode="auto">
            <a:xfrm>
              <a:off x="4416" y="1608"/>
              <a:ext cx="48" cy="48"/>
            </a:xfrm>
            <a:prstGeom prst="ellipse">
              <a:avLst/>
            </a:prstGeom>
            <a:solidFill>
              <a:srgbClr val="E7071C"/>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22" name="Oval 22"/>
            <p:cNvSpPr>
              <a:spLocks noChangeArrowheads="1"/>
            </p:cNvSpPr>
            <p:nvPr/>
          </p:nvSpPr>
          <p:spPr bwMode="auto">
            <a:xfrm>
              <a:off x="3888" y="2160"/>
              <a:ext cx="48" cy="48"/>
            </a:xfrm>
            <a:prstGeom prst="ellipse">
              <a:avLst/>
            </a:prstGeom>
            <a:solidFill>
              <a:srgbClr val="E7071C"/>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23" name="Oval 23"/>
            <p:cNvSpPr>
              <a:spLocks noChangeArrowheads="1"/>
            </p:cNvSpPr>
            <p:nvPr/>
          </p:nvSpPr>
          <p:spPr bwMode="auto">
            <a:xfrm>
              <a:off x="2640" y="1728"/>
              <a:ext cx="48" cy="48"/>
            </a:xfrm>
            <a:prstGeom prst="ellipse">
              <a:avLst/>
            </a:prstGeom>
            <a:solidFill>
              <a:srgbClr val="E7071C"/>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24" name="Oval 24"/>
            <p:cNvSpPr>
              <a:spLocks noChangeArrowheads="1"/>
            </p:cNvSpPr>
            <p:nvPr/>
          </p:nvSpPr>
          <p:spPr bwMode="auto">
            <a:xfrm>
              <a:off x="3344" y="2136"/>
              <a:ext cx="48" cy="48"/>
            </a:xfrm>
            <a:prstGeom prst="ellipse">
              <a:avLst/>
            </a:prstGeom>
            <a:solidFill>
              <a:srgbClr val="E7071C"/>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25" name="Oval 25"/>
            <p:cNvSpPr>
              <a:spLocks noChangeArrowheads="1"/>
            </p:cNvSpPr>
            <p:nvPr/>
          </p:nvSpPr>
          <p:spPr bwMode="auto">
            <a:xfrm>
              <a:off x="3792" y="2736"/>
              <a:ext cx="48" cy="48"/>
            </a:xfrm>
            <a:prstGeom prst="ellipse">
              <a:avLst/>
            </a:prstGeom>
            <a:solidFill>
              <a:srgbClr val="E7071C"/>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26" name="Oval 26"/>
            <p:cNvSpPr>
              <a:spLocks noChangeArrowheads="1"/>
            </p:cNvSpPr>
            <p:nvPr/>
          </p:nvSpPr>
          <p:spPr bwMode="auto">
            <a:xfrm>
              <a:off x="4752" y="2496"/>
              <a:ext cx="48" cy="48"/>
            </a:xfrm>
            <a:prstGeom prst="ellipse">
              <a:avLst/>
            </a:prstGeom>
            <a:solidFill>
              <a:srgbClr val="E7071C"/>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27" name="Oval 27"/>
            <p:cNvSpPr>
              <a:spLocks noChangeArrowheads="1"/>
            </p:cNvSpPr>
            <p:nvPr/>
          </p:nvSpPr>
          <p:spPr bwMode="auto">
            <a:xfrm>
              <a:off x="4032" y="2544"/>
              <a:ext cx="48" cy="48"/>
            </a:xfrm>
            <a:prstGeom prst="ellipse">
              <a:avLst/>
            </a:prstGeom>
            <a:solidFill>
              <a:srgbClr val="E7071C"/>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grpSp>
      <p:sp>
        <p:nvSpPr>
          <p:cNvPr id="28" name="Freeform 27"/>
          <p:cNvSpPr/>
          <p:nvPr/>
        </p:nvSpPr>
        <p:spPr>
          <a:xfrm>
            <a:off x="2994609" y="1218357"/>
            <a:ext cx="2161124" cy="2174875"/>
          </a:xfrm>
          <a:custGeom>
            <a:avLst/>
            <a:gdLst>
              <a:gd name="connsiteX0" fmla="*/ 247135 w 1668451"/>
              <a:gd name="connsiteY0" fmla="*/ 123567 h 2174789"/>
              <a:gd name="connsiteX1" fmla="*/ 222422 w 1668451"/>
              <a:gd name="connsiteY1" fmla="*/ 61784 h 2174789"/>
              <a:gd name="connsiteX2" fmla="*/ 210065 w 1668451"/>
              <a:gd name="connsiteY2" fmla="*/ 24713 h 2174789"/>
              <a:gd name="connsiteX3" fmla="*/ 148281 w 1668451"/>
              <a:gd name="connsiteY3" fmla="*/ 12357 h 2174789"/>
              <a:gd name="connsiteX4" fmla="*/ 74141 w 1668451"/>
              <a:gd name="connsiteY4" fmla="*/ 49427 h 2174789"/>
              <a:gd name="connsiteX5" fmla="*/ 37070 w 1668451"/>
              <a:gd name="connsiteY5" fmla="*/ 123567 h 2174789"/>
              <a:gd name="connsiteX6" fmla="*/ 12357 w 1668451"/>
              <a:gd name="connsiteY6" fmla="*/ 284205 h 2174789"/>
              <a:gd name="connsiteX7" fmla="*/ 0 w 1668451"/>
              <a:gd name="connsiteY7" fmla="*/ 321276 h 2174789"/>
              <a:gd name="connsiteX8" fmla="*/ 12357 w 1668451"/>
              <a:gd name="connsiteY8" fmla="*/ 358346 h 2174789"/>
              <a:gd name="connsiteX9" fmla="*/ 37070 w 1668451"/>
              <a:gd name="connsiteY9" fmla="*/ 457200 h 2174789"/>
              <a:gd name="connsiteX10" fmla="*/ 74141 w 1668451"/>
              <a:gd name="connsiteY10" fmla="*/ 531340 h 2174789"/>
              <a:gd name="connsiteX11" fmla="*/ 61784 w 1668451"/>
              <a:gd name="connsiteY11" fmla="*/ 568411 h 2174789"/>
              <a:gd name="connsiteX12" fmla="*/ 24714 w 1668451"/>
              <a:gd name="connsiteY12" fmla="*/ 593124 h 2174789"/>
              <a:gd name="connsiteX13" fmla="*/ 37070 w 1668451"/>
              <a:gd name="connsiteY13" fmla="*/ 704335 h 2174789"/>
              <a:gd name="connsiteX14" fmla="*/ 111211 w 1668451"/>
              <a:gd name="connsiteY14" fmla="*/ 729048 h 2174789"/>
              <a:gd name="connsiteX15" fmla="*/ 333633 w 1668451"/>
              <a:gd name="connsiteY15" fmla="*/ 741405 h 2174789"/>
              <a:gd name="connsiteX16" fmla="*/ 345989 w 1668451"/>
              <a:gd name="connsiteY16" fmla="*/ 988540 h 2174789"/>
              <a:gd name="connsiteX17" fmla="*/ 308919 w 1668451"/>
              <a:gd name="connsiteY17" fmla="*/ 1013254 h 2174789"/>
              <a:gd name="connsiteX18" fmla="*/ 271849 w 1668451"/>
              <a:gd name="connsiteY18" fmla="*/ 1087394 h 2174789"/>
              <a:gd name="connsiteX19" fmla="*/ 234779 w 1668451"/>
              <a:gd name="connsiteY19" fmla="*/ 1161535 h 2174789"/>
              <a:gd name="connsiteX20" fmla="*/ 197708 w 1668451"/>
              <a:gd name="connsiteY20" fmla="*/ 1173892 h 2174789"/>
              <a:gd name="connsiteX21" fmla="*/ 185352 w 1668451"/>
              <a:gd name="connsiteY21" fmla="*/ 1210962 h 2174789"/>
              <a:gd name="connsiteX22" fmla="*/ 148281 w 1668451"/>
              <a:gd name="connsiteY22" fmla="*/ 1235676 h 2174789"/>
              <a:gd name="connsiteX23" fmla="*/ 61784 w 1668451"/>
              <a:gd name="connsiteY23" fmla="*/ 1260389 h 2174789"/>
              <a:gd name="connsiteX24" fmla="*/ 37070 w 1668451"/>
              <a:gd name="connsiteY24" fmla="*/ 1297459 h 2174789"/>
              <a:gd name="connsiteX25" fmla="*/ 12357 w 1668451"/>
              <a:gd name="connsiteY25" fmla="*/ 1371600 h 2174789"/>
              <a:gd name="connsiteX26" fmla="*/ 37070 w 1668451"/>
              <a:gd name="connsiteY26" fmla="*/ 1482811 h 2174789"/>
              <a:gd name="connsiteX27" fmla="*/ 86498 w 1668451"/>
              <a:gd name="connsiteY27" fmla="*/ 1556951 h 2174789"/>
              <a:gd name="connsiteX28" fmla="*/ 111211 w 1668451"/>
              <a:gd name="connsiteY28" fmla="*/ 1594021 h 2174789"/>
              <a:gd name="connsiteX29" fmla="*/ 135925 w 1668451"/>
              <a:gd name="connsiteY29" fmla="*/ 1668162 h 2174789"/>
              <a:gd name="connsiteX30" fmla="*/ 148281 w 1668451"/>
              <a:gd name="connsiteY30" fmla="*/ 1705232 h 2174789"/>
              <a:gd name="connsiteX31" fmla="*/ 234779 w 1668451"/>
              <a:gd name="connsiteY31" fmla="*/ 1816443 h 2174789"/>
              <a:gd name="connsiteX32" fmla="*/ 296562 w 1668451"/>
              <a:gd name="connsiteY32" fmla="*/ 1927654 h 2174789"/>
              <a:gd name="connsiteX33" fmla="*/ 333633 w 1668451"/>
              <a:gd name="connsiteY33" fmla="*/ 1952367 h 2174789"/>
              <a:gd name="connsiteX34" fmla="*/ 345989 w 1668451"/>
              <a:gd name="connsiteY34" fmla="*/ 2001794 h 2174789"/>
              <a:gd name="connsiteX35" fmla="*/ 383060 w 1668451"/>
              <a:gd name="connsiteY35" fmla="*/ 2075935 h 2174789"/>
              <a:gd name="connsiteX36" fmla="*/ 420130 w 1668451"/>
              <a:gd name="connsiteY36" fmla="*/ 2100648 h 2174789"/>
              <a:gd name="connsiteX37" fmla="*/ 506627 w 1668451"/>
              <a:gd name="connsiteY37" fmla="*/ 2162432 h 2174789"/>
              <a:gd name="connsiteX38" fmla="*/ 543698 w 1668451"/>
              <a:gd name="connsiteY38" fmla="*/ 2174789 h 2174789"/>
              <a:gd name="connsiteX39" fmla="*/ 580768 w 1668451"/>
              <a:gd name="connsiteY39" fmla="*/ 2150076 h 2174789"/>
              <a:gd name="connsiteX40" fmla="*/ 605481 w 1668451"/>
              <a:gd name="connsiteY40" fmla="*/ 2075935 h 2174789"/>
              <a:gd name="connsiteX41" fmla="*/ 593125 w 1668451"/>
              <a:gd name="connsiteY41" fmla="*/ 1729946 h 2174789"/>
              <a:gd name="connsiteX42" fmla="*/ 605481 w 1668451"/>
              <a:gd name="connsiteY42" fmla="*/ 1680519 h 2174789"/>
              <a:gd name="connsiteX43" fmla="*/ 642552 w 1668451"/>
              <a:gd name="connsiteY43" fmla="*/ 1668162 h 2174789"/>
              <a:gd name="connsiteX44" fmla="*/ 753762 w 1668451"/>
              <a:gd name="connsiteY44" fmla="*/ 1692876 h 2174789"/>
              <a:gd name="connsiteX45" fmla="*/ 778476 w 1668451"/>
              <a:gd name="connsiteY45" fmla="*/ 1729946 h 2174789"/>
              <a:gd name="connsiteX46" fmla="*/ 926757 w 1668451"/>
              <a:gd name="connsiteY46" fmla="*/ 1767016 h 2174789"/>
              <a:gd name="connsiteX47" fmla="*/ 1025611 w 1668451"/>
              <a:gd name="connsiteY47" fmla="*/ 1754659 h 2174789"/>
              <a:gd name="connsiteX48" fmla="*/ 1099752 w 1668451"/>
              <a:gd name="connsiteY48" fmla="*/ 1729946 h 2174789"/>
              <a:gd name="connsiteX49" fmla="*/ 1136822 w 1668451"/>
              <a:gd name="connsiteY49" fmla="*/ 1705232 h 2174789"/>
              <a:gd name="connsiteX50" fmla="*/ 1173892 w 1668451"/>
              <a:gd name="connsiteY50" fmla="*/ 1717589 h 2174789"/>
              <a:gd name="connsiteX51" fmla="*/ 1260389 w 1668451"/>
              <a:gd name="connsiteY51" fmla="*/ 1742303 h 2174789"/>
              <a:gd name="connsiteX52" fmla="*/ 1309816 w 1668451"/>
              <a:gd name="connsiteY52" fmla="*/ 1729946 h 2174789"/>
              <a:gd name="connsiteX53" fmla="*/ 1383957 w 1668451"/>
              <a:gd name="connsiteY53" fmla="*/ 1680519 h 2174789"/>
              <a:gd name="connsiteX54" fmla="*/ 1371600 w 1668451"/>
              <a:gd name="connsiteY54" fmla="*/ 1569308 h 2174789"/>
              <a:gd name="connsiteX55" fmla="*/ 1346887 w 1668451"/>
              <a:gd name="connsiteY55" fmla="*/ 1495167 h 2174789"/>
              <a:gd name="connsiteX56" fmla="*/ 1309816 w 1668451"/>
              <a:gd name="connsiteY56" fmla="*/ 1421027 h 2174789"/>
              <a:gd name="connsiteX57" fmla="*/ 1297460 w 1668451"/>
              <a:gd name="connsiteY57" fmla="*/ 1383957 h 2174789"/>
              <a:gd name="connsiteX58" fmla="*/ 1482811 w 1668451"/>
              <a:gd name="connsiteY58" fmla="*/ 1334530 h 2174789"/>
              <a:gd name="connsiteX59" fmla="*/ 1519881 w 1668451"/>
              <a:gd name="connsiteY59" fmla="*/ 1359243 h 2174789"/>
              <a:gd name="connsiteX60" fmla="*/ 1606379 w 1668451"/>
              <a:gd name="connsiteY60" fmla="*/ 1309816 h 2174789"/>
              <a:gd name="connsiteX61" fmla="*/ 1643449 w 1668451"/>
              <a:gd name="connsiteY61" fmla="*/ 1285103 h 2174789"/>
              <a:gd name="connsiteX62" fmla="*/ 1668162 w 1668451"/>
              <a:gd name="connsiteY62" fmla="*/ 1210962 h 2174789"/>
              <a:gd name="connsiteX63" fmla="*/ 1643449 w 1668451"/>
              <a:gd name="connsiteY63" fmla="*/ 1037967 h 2174789"/>
              <a:gd name="connsiteX64" fmla="*/ 1631092 w 1668451"/>
              <a:gd name="connsiteY64" fmla="*/ 1000897 h 2174789"/>
              <a:gd name="connsiteX65" fmla="*/ 1606379 w 1668451"/>
              <a:gd name="connsiteY65" fmla="*/ 963827 h 2174789"/>
              <a:gd name="connsiteX66" fmla="*/ 1594022 w 1668451"/>
              <a:gd name="connsiteY66" fmla="*/ 926757 h 2174789"/>
              <a:gd name="connsiteX67" fmla="*/ 1507525 w 1668451"/>
              <a:gd name="connsiteY67" fmla="*/ 827903 h 2174789"/>
              <a:gd name="connsiteX68" fmla="*/ 1495168 w 1668451"/>
              <a:gd name="connsiteY68" fmla="*/ 790832 h 2174789"/>
              <a:gd name="connsiteX69" fmla="*/ 1421027 w 1668451"/>
              <a:gd name="connsiteY69" fmla="*/ 753762 h 2174789"/>
              <a:gd name="connsiteX70" fmla="*/ 1346887 w 1668451"/>
              <a:gd name="connsiteY70" fmla="*/ 642551 h 2174789"/>
              <a:gd name="connsiteX71" fmla="*/ 1322173 w 1668451"/>
              <a:gd name="connsiteY71" fmla="*/ 605481 h 2174789"/>
              <a:gd name="connsiteX72" fmla="*/ 1309816 w 1668451"/>
              <a:gd name="connsiteY72" fmla="*/ 568411 h 2174789"/>
              <a:gd name="connsiteX73" fmla="*/ 1322173 w 1668451"/>
              <a:gd name="connsiteY73" fmla="*/ 518984 h 2174789"/>
              <a:gd name="connsiteX74" fmla="*/ 1408670 w 1668451"/>
              <a:gd name="connsiteY74" fmla="*/ 469557 h 2174789"/>
              <a:gd name="connsiteX75" fmla="*/ 1371600 w 1668451"/>
              <a:gd name="connsiteY75" fmla="*/ 259492 h 2174789"/>
              <a:gd name="connsiteX76" fmla="*/ 1346887 w 1668451"/>
              <a:gd name="connsiteY76" fmla="*/ 222421 h 2174789"/>
              <a:gd name="connsiteX77" fmla="*/ 1309816 w 1668451"/>
              <a:gd name="connsiteY77" fmla="*/ 210065 h 2174789"/>
              <a:gd name="connsiteX78" fmla="*/ 1235676 w 1668451"/>
              <a:gd name="connsiteY78" fmla="*/ 259492 h 2174789"/>
              <a:gd name="connsiteX79" fmla="*/ 1198606 w 1668451"/>
              <a:gd name="connsiteY79" fmla="*/ 284205 h 2174789"/>
              <a:gd name="connsiteX80" fmla="*/ 1161535 w 1668451"/>
              <a:gd name="connsiteY80" fmla="*/ 271848 h 2174789"/>
              <a:gd name="connsiteX81" fmla="*/ 1087395 w 1668451"/>
              <a:gd name="connsiteY81" fmla="*/ 234778 h 2174789"/>
              <a:gd name="connsiteX82" fmla="*/ 1050325 w 1668451"/>
              <a:gd name="connsiteY82" fmla="*/ 160638 h 2174789"/>
              <a:gd name="connsiteX83" fmla="*/ 1037968 w 1668451"/>
              <a:gd name="connsiteY83" fmla="*/ 61784 h 2174789"/>
              <a:gd name="connsiteX84" fmla="*/ 1025611 w 1668451"/>
              <a:gd name="connsiteY84" fmla="*/ 24713 h 2174789"/>
              <a:gd name="connsiteX85" fmla="*/ 988541 w 1668451"/>
              <a:gd name="connsiteY85" fmla="*/ 0 h 2174789"/>
              <a:gd name="connsiteX86" fmla="*/ 926757 w 1668451"/>
              <a:gd name="connsiteY86" fmla="*/ 12357 h 2174789"/>
              <a:gd name="connsiteX87" fmla="*/ 877330 w 1668451"/>
              <a:gd name="connsiteY87" fmla="*/ 86497 h 2174789"/>
              <a:gd name="connsiteX88" fmla="*/ 840260 w 1668451"/>
              <a:gd name="connsiteY88" fmla="*/ 111211 h 2174789"/>
              <a:gd name="connsiteX89" fmla="*/ 778476 w 1668451"/>
              <a:gd name="connsiteY89" fmla="*/ 210065 h 2174789"/>
              <a:gd name="connsiteX90" fmla="*/ 729049 w 1668451"/>
              <a:gd name="connsiteY90" fmla="*/ 284205 h 2174789"/>
              <a:gd name="connsiteX91" fmla="*/ 704335 w 1668451"/>
              <a:gd name="connsiteY91" fmla="*/ 321276 h 2174789"/>
              <a:gd name="connsiteX92" fmla="*/ 691979 w 1668451"/>
              <a:gd name="connsiteY92" fmla="*/ 358346 h 2174789"/>
              <a:gd name="connsiteX93" fmla="*/ 617838 w 1668451"/>
              <a:gd name="connsiteY93" fmla="*/ 395416 h 2174789"/>
              <a:gd name="connsiteX94" fmla="*/ 543698 w 1668451"/>
              <a:gd name="connsiteY94" fmla="*/ 444843 h 2174789"/>
              <a:gd name="connsiteX95" fmla="*/ 506627 w 1668451"/>
              <a:gd name="connsiteY95" fmla="*/ 432486 h 2174789"/>
              <a:gd name="connsiteX96" fmla="*/ 432487 w 1668451"/>
              <a:gd name="connsiteY96" fmla="*/ 383059 h 2174789"/>
              <a:gd name="connsiteX97" fmla="*/ 420130 w 1668451"/>
              <a:gd name="connsiteY97" fmla="*/ 345989 h 2174789"/>
              <a:gd name="connsiteX98" fmla="*/ 345989 w 1668451"/>
              <a:gd name="connsiteY98" fmla="*/ 308919 h 2174789"/>
              <a:gd name="connsiteX99" fmla="*/ 296562 w 1668451"/>
              <a:gd name="connsiteY99" fmla="*/ 234778 h 2174789"/>
              <a:gd name="connsiteX100" fmla="*/ 247135 w 1668451"/>
              <a:gd name="connsiteY100" fmla="*/ 160638 h 2174789"/>
              <a:gd name="connsiteX101" fmla="*/ 234779 w 1668451"/>
              <a:gd name="connsiteY101" fmla="*/ 123567 h 2174789"/>
              <a:gd name="connsiteX102" fmla="*/ 148281 w 1668451"/>
              <a:gd name="connsiteY102" fmla="*/ 24713 h 2174789"/>
              <a:gd name="connsiteX103" fmla="*/ 111211 w 1668451"/>
              <a:gd name="connsiteY103" fmla="*/ 12357 h 2174789"/>
              <a:gd name="connsiteX104" fmla="*/ 86498 w 1668451"/>
              <a:gd name="connsiteY104" fmla="*/ 86497 h 2174789"/>
              <a:gd name="connsiteX105" fmla="*/ 74141 w 1668451"/>
              <a:gd name="connsiteY105" fmla="*/ 135924 h 2174789"/>
              <a:gd name="connsiteX106" fmla="*/ 49427 w 1668451"/>
              <a:gd name="connsiteY106" fmla="*/ 210065 h 2174789"/>
              <a:gd name="connsiteX107" fmla="*/ 37070 w 1668451"/>
              <a:gd name="connsiteY107" fmla="*/ 247135 h 2174789"/>
              <a:gd name="connsiteX108" fmla="*/ 37070 w 1668451"/>
              <a:gd name="connsiteY108" fmla="*/ 321276 h 217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668451" h="2174789">
                <a:moveTo>
                  <a:pt x="247135" y="123567"/>
                </a:moveTo>
                <a:cubicBezTo>
                  <a:pt x="238897" y="102973"/>
                  <a:pt x="230210" y="82553"/>
                  <a:pt x="222422" y="61784"/>
                </a:cubicBezTo>
                <a:cubicBezTo>
                  <a:pt x="217848" y="49588"/>
                  <a:pt x="220903" y="31938"/>
                  <a:pt x="210065" y="24713"/>
                </a:cubicBezTo>
                <a:cubicBezTo>
                  <a:pt x="192590" y="13063"/>
                  <a:pt x="168876" y="16476"/>
                  <a:pt x="148281" y="12357"/>
                </a:cubicBezTo>
                <a:cubicBezTo>
                  <a:pt x="118129" y="22407"/>
                  <a:pt x="98097" y="25471"/>
                  <a:pt x="74141" y="49427"/>
                </a:cubicBezTo>
                <a:cubicBezTo>
                  <a:pt x="54007" y="69561"/>
                  <a:pt x="43770" y="96767"/>
                  <a:pt x="37070" y="123567"/>
                </a:cubicBezTo>
                <a:cubicBezTo>
                  <a:pt x="15012" y="211799"/>
                  <a:pt x="32362" y="174179"/>
                  <a:pt x="12357" y="284205"/>
                </a:cubicBezTo>
                <a:cubicBezTo>
                  <a:pt x="10027" y="297020"/>
                  <a:pt x="4119" y="308919"/>
                  <a:pt x="0" y="321276"/>
                </a:cubicBezTo>
                <a:cubicBezTo>
                  <a:pt x="4119" y="333633"/>
                  <a:pt x="9198" y="345710"/>
                  <a:pt x="12357" y="358346"/>
                </a:cubicBezTo>
                <a:cubicBezTo>
                  <a:pt x="19405" y="386538"/>
                  <a:pt x="22949" y="428959"/>
                  <a:pt x="37070" y="457200"/>
                </a:cubicBezTo>
                <a:cubicBezTo>
                  <a:pt x="84981" y="553023"/>
                  <a:pt x="43079" y="438157"/>
                  <a:pt x="74141" y="531340"/>
                </a:cubicBezTo>
                <a:cubicBezTo>
                  <a:pt x="70022" y="543697"/>
                  <a:pt x="69921" y="558240"/>
                  <a:pt x="61784" y="568411"/>
                </a:cubicBezTo>
                <a:cubicBezTo>
                  <a:pt x="52507" y="580008"/>
                  <a:pt x="27371" y="578513"/>
                  <a:pt x="24714" y="593124"/>
                </a:cubicBezTo>
                <a:cubicBezTo>
                  <a:pt x="18042" y="629821"/>
                  <a:pt x="17045" y="672868"/>
                  <a:pt x="37070" y="704335"/>
                </a:cubicBezTo>
                <a:cubicBezTo>
                  <a:pt x="51056" y="726313"/>
                  <a:pt x="85201" y="727603"/>
                  <a:pt x="111211" y="729048"/>
                </a:cubicBezTo>
                <a:lnTo>
                  <a:pt x="333633" y="741405"/>
                </a:lnTo>
                <a:cubicBezTo>
                  <a:pt x="367478" y="842944"/>
                  <a:pt x="380506" y="850474"/>
                  <a:pt x="345989" y="988540"/>
                </a:cubicBezTo>
                <a:cubicBezTo>
                  <a:pt x="342387" y="1002948"/>
                  <a:pt x="321276" y="1005016"/>
                  <a:pt x="308919" y="1013254"/>
                </a:cubicBezTo>
                <a:cubicBezTo>
                  <a:pt x="277858" y="1106434"/>
                  <a:pt x="319758" y="991575"/>
                  <a:pt x="271849" y="1087394"/>
                </a:cubicBezTo>
                <a:cubicBezTo>
                  <a:pt x="256926" y="1117240"/>
                  <a:pt x="264288" y="1137928"/>
                  <a:pt x="234779" y="1161535"/>
                </a:cubicBezTo>
                <a:cubicBezTo>
                  <a:pt x="224608" y="1169672"/>
                  <a:pt x="210065" y="1169773"/>
                  <a:pt x="197708" y="1173892"/>
                </a:cubicBezTo>
                <a:cubicBezTo>
                  <a:pt x="193589" y="1186249"/>
                  <a:pt x="193489" y="1200791"/>
                  <a:pt x="185352" y="1210962"/>
                </a:cubicBezTo>
                <a:cubicBezTo>
                  <a:pt x="176075" y="1222559"/>
                  <a:pt x="161564" y="1229034"/>
                  <a:pt x="148281" y="1235676"/>
                </a:cubicBezTo>
                <a:cubicBezTo>
                  <a:pt x="130558" y="1244537"/>
                  <a:pt x="77615" y="1256431"/>
                  <a:pt x="61784" y="1260389"/>
                </a:cubicBezTo>
                <a:cubicBezTo>
                  <a:pt x="53546" y="1272746"/>
                  <a:pt x="43102" y="1283888"/>
                  <a:pt x="37070" y="1297459"/>
                </a:cubicBezTo>
                <a:cubicBezTo>
                  <a:pt x="26490" y="1321264"/>
                  <a:pt x="12357" y="1371600"/>
                  <a:pt x="12357" y="1371600"/>
                </a:cubicBezTo>
                <a:cubicBezTo>
                  <a:pt x="15708" y="1391707"/>
                  <a:pt x="22587" y="1456742"/>
                  <a:pt x="37070" y="1482811"/>
                </a:cubicBezTo>
                <a:cubicBezTo>
                  <a:pt x="51495" y="1508775"/>
                  <a:pt x="70022" y="1532238"/>
                  <a:pt x="86498" y="1556951"/>
                </a:cubicBezTo>
                <a:cubicBezTo>
                  <a:pt x="94736" y="1569308"/>
                  <a:pt x="106515" y="1579932"/>
                  <a:pt x="111211" y="1594021"/>
                </a:cubicBezTo>
                <a:lnTo>
                  <a:pt x="135925" y="1668162"/>
                </a:lnTo>
                <a:cubicBezTo>
                  <a:pt x="140044" y="1680519"/>
                  <a:pt x="141056" y="1694395"/>
                  <a:pt x="148281" y="1705232"/>
                </a:cubicBezTo>
                <a:cubicBezTo>
                  <a:pt x="207401" y="1793913"/>
                  <a:pt x="176705" y="1758371"/>
                  <a:pt x="234779" y="1816443"/>
                </a:cubicBezTo>
                <a:cubicBezTo>
                  <a:pt x="247655" y="1855073"/>
                  <a:pt x="260142" y="1903375"/>
                  <a:pt x="296562" y="1927654"/>
                </a:cubicBezTo>
                <a:lnTo>
                  <a:pt x="333633" y="1952367"/>
                </a:lnTo>
                <a:cubicBezTo>
                  <a:pt x="337752" y="1968843"/>
                  <a:pt x="341324" y="1985465"/>
                  <a:pt x="345989" y="2001794"/>
                </a:cubicBezTo>
                <a:cubicBezTo>
                  <a:pt x="354029" y="2029935"/>
                  <a:pt x="361397" y="2054273"/>
                  <a:pt x="383060" y="2075935"/>
                </a:cubicBezTo>
                <a:cubicBezTo>
                  <a:pt x="393561" y="2086436"/>
                  <a:pt x="407773" y="2092410"/>
                  <a:pt x="420130" y="2100648"/>
                </a:cubicBezTo>
                <a:cubicBezTo>
                  <a:pt x="440725" y="2162432"/>
                  <a:pt x="420130" y="2133600"/>
                  <a:pt x="506627" y="2162432"/>
                </a:cubicBezTo>
                <a:lnTo>
                  <a:pt x="543698" y="2174789"/>
                </a:lnTo>
                <a:cubicBezTo>
                  <a:pt x="556055" y="2166551"/>
                  <a:pt x="572897" y="2162669"/>
                  <a:pt x="580768" y="2150076"/>
                </a:cubicBezTo>
                <a:cubicBezTo>
                  <a:pt x="594575" y="2127985"/>
                  <a:pt x="605481" y="2075935"/>
                  <a:pt x="605481" y="2075935"/>
                </a:cubicBezTo>
                <a:cubicBezTo>
                  <a:pt x="601362" y="1960605"/>
                  <a:pt x="593125" y="1845349"/>
                  <a:pt x="593125" y="1729946"/>
                </a:cubicBezTo>
                <a:cubicBezTo>
                  <a:pt x="593125" y="1712963"/>
                  <a:pt x="594872" y="1693780"/>
                  <a:pt x="605481" y="1680519"/>
                </a:cubicBezTo>
                <a:cubicBezTo>
                  <a:pt x="613618" y="1670348"/>
                  <a:pt x="630195" y="1672281"/>
                  <a:pt x="642552" y="1668162"/>
                </a:cubicBezTo>
                <a:cubicBezTo>
                  <a:pt x="643312" y="1668289"/>
                  <a:pt x="737751" y="1680067"/>
                  <a:pt x="753762" y="1692876"/>
                </a:cubicBezTo>
                <a:cubicBezTo>
                  <a:pt x="765359" y="1702153"/>
                  <a:pt x="765882" y="1722075"/>
                  <a:pt x="778476" y="1729946"/>
                </a:cubicBezTo>
                <a:cubicBezTo>
                  <a:pt x="814079" y="1752197"/>
                  <a:pt x="886846" y="1760364"/>
                  <a:pt x="926757" y="1767016"/>
                </a:cubicBezTo>
                <a:cubicBezTo>
                  <a:pt x="959708" y="1762897"/>
                  <a:pt x="993140" y="1761617"/>
                  <a:pt x="1025611" y="1754659"/>
                </a:cubicBezTo>
                <a:cubicBezTo>
                  <a:pt x="1051083" y="1749201"/>
                  <a:pt x="1099752" y="1729946"/>
                  <a:pt x="1099752" y="1729946"/>
                </a:cubicBezTo>
                <a:cubicBezTo>
                  <a:pt x="1112109" y="1721708"/>
                  <a:pt x="1122173" y="1707674"/>
                  <a:pt x="1136822" y="1705232"/>
                </a:cubicBezTo>
                <a:cubicBezTo>
                  <a:pt x="1149670" y="1703091"/>
                  <a:pt x="1161368" y="1714011"/>
                  <a:pt x="1173892" y="1717589"/>
                </a:cubicBezTo>
                <a:cubicBezTo>
                  <a:pt x="1282502" y="1748621"/>
                  <a:pt x="1171508" y="1712675"/>
                  <a:pt x="1260389" y="1742303"/>
                </a:cubicBezTo>
                <a:cubicBezTo>
                  <a:pt x="1276865" y="1738184"/>
                  <a:pt x="1294626" y="1737541"/>
                  <a:pt x="1309816" y="1729946"/>
                </a:cubicBezTo>
                <a:cubicBezTo>
                  <a:pt x="1336382" y="1716663"/>
                  <a:pt x="1383957" y="1680519"/>
                  <a:pt x="1383957" y="1680519"/>
                </a:cubicBezTo>
                <a:cubicBezTo>
                  <a:pt x="1379838" y="1643449"/>
                  <a:pt x="1378915" y="1605882"/>
                  <a:pt x="1371600" y="1569308"/>
                </a:cubicBezTo>
                <a:cubicBezTo>
                  <a:pt x="1366491" y="1543763"/>
                  <a:pt x="1355125" y="1519881"/>
                  <a:pt x="1346887" y="1495167"/>
                </a:cubicBezTo>
                <a:cubicBezTo>
                  <a:pt x="1329835" y="1444010"/>
                  <a:pt x="1341754" y="1468932"/>
                  <a:pt x="1309816" y="1421027"/>
                </a:cubicBezTo>
                <a:cubicBezTo>
                  <a:pt x="1305697" y="1408670"/>
                  <a:pt x="1297460" y="1396982"/>
                  <a:pt x="1297460" y="1383957"/>
                </a:cubicBezTo>
                <a:cubicBezTo>
                  <a:pt x="1297460" y="1263791"/>
                  <a:pt x="1354085" y="1325335"/>
                  <a:pt x="1482811" y="1334530"/>
                </a:cubicBezTo>
                <a:cubicBezTo>
                  <a:pt x="1495168" y="1342768"/>
                  <a:pt x="1505145" y="1357401"/>
                  <a:pt x="1519881" y="1359243"/>
                </a:cubicBezTo>
                <a:cubicBezTo>
                  <a:pt x="1597028" y="1368886"/>
                  <a:pt x="1569449" y="1346745"/>
                  <a:pt x="1606379" y="1309816"/>
                </a:cubicBezTo>
                <a:cubicBezTo>
                  <a:pt x="1616880" y="1299315"/>
                  <a:pt x="1631092" y="1293341"/>
                  <a:pt x="1643449" y="1285103"/>
                </a:cubicBezTo>
                <a:cubicBezTo>
                  <a:pt x="1651687" y="1260389"/>
                  <a:pt x="1671039" y="1236853"/>
                  <a:pt x="1668162" y="1210962"/>
                </a:cubicBezTo>
                <a:cubicBezTo>
                  <a:pt x="1660473" y="1141756"/>
                  <a:pt x="1659187" y="1100918"/>
                  <a:pt x="1643449" y="1037967"/>
                </a:cubicBezTo>
                <a:cubicBezTo>
                  <a:pt x="1640290" y="1025331"/>
                  <a:pt x="1636917" y="1012547"/>
                  <a:pt x="1631092" y="1000897"/>
                </a:cubicBezTo>
                <a:cubicBezTo>
                  <a:pt x="1624451" y="987614"/>
                  <a:pt x="1613020" y="977110"/>
                  <a:pt x="1606379" y="963827"/>
                </a:cubicBezTo>
                <a:cubicBezTo>
                  <a:pt x="1600554" y="952177"/>
                  <a:pt x="1600348" y="938143"/>
                  <a:pt x="1594022" y="926757"/>
                </a:cubicBezTo>
                <a:cubicBezTo>
                  <a:pt x="1551621" y="850435"/>
                  <a:pt x="1561677" y="864004"/>
                  <a:pt x="1507525" y="827903"/>
                </a:cubicBezTo>
                <a:cubicBezTo>
                  <a:pt x="1503406" y="815546"/>
                  <a:pt x="1503305" y="801003"/>
                  <a:pt x="1495168" y="790832"/>
                </a:cubicBezTo>
                <a:cubicBezTo>
                  <a:pt x="1477748" y="769056"/>
                  <a:pt x="1445447" y="761902"/>
                  <a:pt x="1421027" y="753762"/>
                </a:cubicBezTo>
                <a:lnTo>
                  <a:pt x="1346887" y="642551"/>
                </a:lnTo>
                <a:cubicBezTo>
                  <a:pt x="1338649" y="630194"/>
                  <a:pt x="1326869" y="619570"/>
                  <a:pt x="1322173" y="605481"/>
                </a:cubicBezTo>
                <a:lnTo>
                  <a:pt x="1309816" y="568411"/>
                </a:lnTo>
                <a:cubicBezTo>
                  <a:pt x="1313935" y="551935"/>
                  <a:pt x="1308354" y="528855"/>
                  <a:pt x="1322173" y="518984"/>
                </a:cubicBezTo>
                <a:cubicBezTo>
                  <a:pt x="1430001" y="441964"/>
                  <a:pt x="1377558" y="562899"/>
                  <a:pt x="1408670" y="469557"/>
                </a:cubicBezTo>
                <a:cubicBezTo>
                  <a:pt x="1404736" y="426282"/>
                  <a:pt x="1404528" y="308886"/>
                  <a:pt x="1371600" y="259492"/>
                </a:cubicBezTo>
                <a:cubicBezTo>
                  <a:pt x="1363362" y="247135"/>
                  <a:pt x="1358484" y="231698"/>
                  <a:pt x="1346887" y="222421"/>
                </a:cubicBezTo>
                <a:cubicBezTo>
                  <a:pt x="1336716" y="214284"/>
                  <a:pt x="1322173" y="214184"/>
                  <a:pt x="1309816" y="210065"/>
                </a:cubicBezTo>
                <a:lnTo>
                  <a:pt x="1235676" y="259492"/>
                </a:lnTo>
                <a:lnTo>
                  <a:pt x="1198606" y="284205"/>
                </a:lnTo>
                <a:cubicBezTo>
                  <a:pt x="1186249" y="280086"/>
                  <a:pt x="1173185" y="277673"/>
                  <a:pt x="1161535" y="271848"/>
                </a:cubicBezTo>
                <a:cubicBezTo>
                  <a:pt x="1065716" y="223939"/>
                  <a:pt x="1180575" y="265839"/>
                  <a:pt x="1087395" y="234778"/>
                </a:cubicBezTo>
                <a:cubicBezTo>
                  <a:pt x="1067607" y="205097"/>
                  <a:pt x="1056720" y="195812"/>
                  <a:pt x="1050325" y="160638"/>
                </a:cubicBezTo>
                <a:cubicBezTo>
                  <a:pt x="1044385" y="127966"/>
                  <a:pt x="1043908" y="94456"/>
                  <a:pt x="1037968" y="61784"/>
                </a:cubicBezTo>
                <a:cubicBezTo>
                  <a:pt x="1035638" y="48969"/>
                  <a:pt x="1033748" y="34884"/>
                  <a:pt x="1025611" y="24713"/>
                </a:cubicBezTo>
                <a:cubicBezTo>
                  <a:pt x="1016334" y="13116"/>
                  <a:pt x="1000898" y="8238"/>
                  <a:pt x="988541" y="0"/>
                </a:cubicBezTo>
                <a:cubicBezTo>
                  <a:pt x="967946" y="4119"/>
                  <a:pt x="943335" y="-537"/>
                  <a:pt x="926757" y="12357"/>
                </a:cubicBezTo>
                <a:cubicBezTo>
                  <a:pt x="903312" y="30592"/>
                  <a:pt x="902043" y="70021"/>
                  <a:pt x="877330" y="86497"/>
                </a:cubicBezTo>
                <a:lnTo>
                  <a:pt x="840260" y="111211"/>
                </a:lnTo>
                <a:cubicBezTo>
                  <a:pt x="810850" y="199440"/>
                  <a:pt x="837221" y="170901"/>
                  <a:pt x="778476" y="210065"/>
                </a:cubicBezTo>
                <a:lnTo>
                  <a:pt x="729049" y="284205"/>
                </a:lnTo>
                <a:lnTo>
                  <a:pt x="704335" y="321276"/>
                </a:lnTo>
                <a:cubicBezTo>
                  <a:pt x="700216" y="333633"/>
                  <a:pt x="700116" y="348175"/>
                  <a:pt x="691979" y="358346"/>
                </a:cubicBezTo>
                <a:cubicBezTo>
                  <a:pt x="665649" y="391258"/>
                  <a:pt x="650071" y="377509"/>
                  <a:pt x="617838" y="395416"/>
                </a:cubicBezTo>
                <a:cubicBezTo>
                  <a:pt x="591874" y="409841"/>
                  <a:pt x="543698" y="444843"/>
                  <a:pt x="543698" y="444843"/>
                </a:cubicBezTo>
                <a:cubicBezTo>
                  <a:pt x="531341" y="440724"/>
                  <a:pt x="518013" y="438812"/>
                  <a:pt x="506627" y="432486"/>
                </a:cubicBezTo>
                <a:cubicBezTo>
                  <a:pt x="480663" y="418062"/>
                  <a:pt x="432487" y="383059"/>
                  <a:pt x="432487" y="383059"/>
                </a:cubicBezTo>
                <a:cubicBezTo>
                  <a:pt x="428368" y="370702"/>
                  <a:pt x="428267" y="356160"/>
                  <a:pt x="420130" y="345989"/>
                </a:cubicBezTo>
                <a:cubicBezTo>
                  <a:pt x="402709" y="324213"/>
                  <a:pt x="370409" y="317059"/>
                  <a:pt x="345989" y="308919"/>
                </a:cubicBezTo>
                <a:cubicBezTo>
                  <a:pt x="322359" y="238022"/>
                  <a:pt x="350556" y="304198"/>
                  <a:pt x="296562" y="234778"/>
                </a:cubicBezTo>
                <a:cubicBezTo>
                  <a:pt x="278327" y="211333"/>
                  <a:pt x="247135" y="160638"/>
                  <a:pt x="247135" y="160638"/>
                </a:cubicBezTo>
                <a:cubicBezTo>
                  <a:pt x="243016" y="148281"/>
                  <a:pt x="241105" y="134953"/>
                  <a:pt x="234779" y="123567"/>
                </a:cubicBezTo>
                <a:cubicBezTo>
                  <a:pt x="206265" y="72240"/>
                  <a:pt x="195490" y="48317"/>
                  <a:pt x="148281" y="24713"/>
                </a:cubicBezTo>
                <a:cubicBezTo>
                  <a:pt x="136631" y="18888"/>
                  <a:pt x="123568" y="16476"/>
                  <a:pt x="111211" y="12357"/>
                </a:cubicBezTo>
                <a:cubicBezTo>
                  <a:pt x="102973" y="37070"/>
                  <a:pt x="92816" y="61225"/>
                  <a:pt x="86498" y="86497"/>
                </a:cubicBezTo>
                <a:cubicBezTo>
                  <a:pt x="82379" y="102973"/>
                  <a:pt x="79021" y="119657"/>
                  <a:pt x="74141" y="135924"/>
                </a:cubicBezTo>
                <a:cubicBezTo>
                  <a:pt x="66655" y="160876"/>
                  <a:pt x="57665" y="185351"/>
                  <a:pt x="49427" y="210065"/>
                </a:cubicBezTo>
                <a:cubicBezTo>
                  <a:pt x="45308" y="222422"/>
                  <a:pt x="37070" y="234110"/>
                  <a:pt x="37070" y="247135"/>
                </a:cubicBezTo>
                <a:lnTo>
                  <a:pt x="37070" y="321276"/>
                </a:lnTo>
              </a:path>
            </a:pathLst>
          </a:custGeom>
          <a:ln>
            <a:solidFill>
              <a:srgbClr val="FFFF00"/>
            </a:solidFill>
          </a:ln>
        </p:spPr>
        <p:style>
          <a:lnRef idx="3">
            <a:schemeClr val="dk1"/>
          </a:lnRef>
          <a:fillRef idx="0">
            <a:schemeClr val="dk1"/>
          </a:fillRef>
          <a:effectRef idx="2">
            <a:schemeClr val="dk1"/>
          </a:effectRef>
          <a:fontRef idx="minor">
            <a:schemeClr val="tx1"/>
          </a:fontRef>
        </p:style>
        <p:txBody>
          <a:bodyPr anchor="ctr"/>
          <a:lstStyle/>
          <a:p>
            <a:pPr algn="ctr" eaLnBrk="1" hangingPunct="1">
              <a:buFont typeface="Arial" panose="020B0604020202020204" pitchFamily="34" charset="0"/>
              <a:buNone/>
              <a:defRPr/>
            </a:pPr>
            <a:endParaRPr lang="en-US"/>
          </a:p>
        </p:txBody>
      </p:sp>
    </p:spTree>
    <p:extLst>
      <p:ext uri="{BB962C8B-B14F-4D97-AF65-F5344CB8AC3E}">
        <p14:creationId xmlns:p14="http://schemas.microsoft.com/office/powerpoint/2010/main" val="373826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5" y="0"/>
            <a:ext cx="11881320" cy="627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91345" y="6277496"/>
            <a:ext cx="11881320" cy="53588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nchor="ctr"/>
          <a:lstStyle/>
          <a:p>
            <a:pPr algn="just" eaLnBrk="1" hangingPunct="1">
              <a:buFont typeface="Arial" charset="0"/>
              <a:buNone/>
              <a:defRPr/>
            </a:pPr>
            <a:r>
              <a:rPr lang="en-US" altLang="zh-CN" sz="2400" b="1" dirty="0" err="1">
                <a:solidFill>
                  <a:srgbClr val="FF0000"/>
                </a:solidFill>
                <a:latin typeface="Times New Roman" pitchFamily="18" charset="0"/>
              </a:rPr>
              <a:t>Rừng</a:t>
            </a:r>
            <a:r>
              <a:rPr lang="en-US" altLang="zh-CN" sz="2400" b="1" dirty="0">
                <a:solidFill>
                  <a:srgbClr val="FF0000"/>
                </a:solidFill>
                <a:latin typeface="Times New Roman" pitchFamily="18" charset="0"/>
              </a:rPr>
              <a:t> </a:t>
            </a:r>
            <a:r>
              <a:rPr lang="en-US" altLang="zh-CN" sz="2400" b="1" dirty="0" err="1">
                <a:solidFill>
                  <a:srgbClr val="FF0000"/>
                </a:solidFill>
                <a:latin typeface="Times New Roman" pitchFamily="18" charset="0"/>
              </a:rPr>
              <a:t>cây</a:t>
            </a:r>
            <a:r>
              <a:rPr lang="en-US" altLang="zh-CN" sz="2400" b="1" dirty="0">
                <a:solidFill>
                  <a:srgbClr val="FF0000"/>
                </a:solidFill>
                <a:latin typeface="Times New Roman" pitchFamily="18" charset="0"/>
              </a:rPr>
              <a:t> </a:t>
            </a:r>
            <a:r>
              <a:rPr lang="en-US" altLang="zh-CN" sz="2400" b="1" dirty="0" err="1">
                <a:solidFill>
                  <a:srgbClr val="FF0000"/>
                </a:solidFill>
                <a:latin typeface="Times New Roman" pitchFamily="18" charset="0"/>
              </a:rPr>
              <a:t>âm</a:t>
            </a:r>
            <a:r>
              <a:rPr lang="en-US" altLang="zh-CN" sz="2400" b="1" dirty="0">
                <a:solidFill>
                  <a:srgbClr val="FF0000"/>
                </a:solidFill>
                <a:latin typeface="Times New Roman" pitchFamily="18" charset="0"/>
              </a:rPr>
              <a:t> </a:t>
            </a:r>
            <a:r>
              <a:rPr lang="en-US" altLang="zh-CN" sz="2400" b="1" dirty="0" err="1">
                <a:solidFill>
                  <a:srgbClr val="FF0000"/>
                </a:solidFill>
                <a:latin typeface="Times New Roman" pitchFamily="18" charset="0"/>
              </a:rPr>
              <a:t>âm</a:t>
            </a:r>
            <a:r>
              <a:rPr lang="en-US" altLang="zh-CN" sz="2400" b="1" dirty="0">
                <a:solidFill>
                  <a:srgbClr val="FF0000"/>
                </a:solidFill>
                <a:latin typeface="Times New Roman" pitchFamily="18" charset="0"/>
              </a:rPr>
              <a:t>: </a:t>
            </a:r>
            <a:r>
              <a:rPr lang="en-US" altLang="zh-CN" sz="2400" b="1" dirty="0" err="1">
                <a:solidFill>
                  <a:srgbClr val="00B050"/>
                </a:solidFill>
                <a:latin typeface="Times New Roman" pitchFamily="18" charset="0"/>
              </a:rPr>
              <a:t>rừng</a:t>
            </a:r>
            <a:r>
              <a:rPr lang="en-US" altLang="zh-CN" sz="2400" b="1" dirty="0">
                <a:solidFill>
                  <a:srgbClr val="00B050"/>
                </a:solidFill>
                <a:latin typeface="Times New Roman" pitchFamily="18" charset="0"/>
              </a:rPr>
              <a:t> </a:t>
            </a:r>
            <a:r>
              <a:rPr lang="en-US" altLang="zh-CN" sz="2400" b="1" dirty="0" err="1">
                <a:solidFill>
                  <a:srgbClr val="00B050"/>
                </a:solidFill>
                <a:latin typeface="Times New Roman" pitchFamily="18" charset="0"/>
              </a:rPr>
              <a:t>cây</a:t>
            </a:r>
            <a:r>
              <a:rPr lang="en-US" altLang="zh-CN" sz="2400" b="1" dirty="0">
                <a:solidFill>
                  <a:srgbClr val="00B050"/>
                </a:solidFill>
                <a:latin typeface="Times New Roman" pitchFamily="18" charset="0"/>
              </a:rPr>
              <a:t> </a:t>
            </a:r>
            <a:r>
              <a:rPr lang="en-US" altLang="zh-CN" sz="2400" b="1" dirty="0" err="1">
                <a:solidFill>
                  <a:srgbClr val="00B050"/>
                </a:solidFill>
                <a:latin typeface="Times New Roman" pitchFamily="18" charset="0"/>
              </a:rPr>
              <a:t>rậm</a:t>
            </a:r>
            <a:r>
              <a:rPr lang="en-US" altLang="zh-CN" sz="2400" b="1" dirty="0">
                <a:solidFill>
                  <a:srgbClr val="00B050"/>
                </a:solidFill>
                <a:latin typeface="Times New Roman" pitchFamily="18" charset="0"/>
              </a:rPr>
              <a:t> </a:t>
            </a:r>
            <a:r>
              <a:rPr lang="en-US" altLang="zh-CN" sz="2400" b="1" dirty="0" err="1">
                <a:solidFill>
                  <a:srgbClr val="00B050"/>
                </a:solidFill>
                <a:latin typeface="Times New Roman" pitchFamily="18" charset="0"/>
              </a:rPr>
              <a:t>rạp</a:t>
            </a:r>
            <a:r>
              <a:rPr lang="en-US" altLang="zh-CN" sz="2400" b="1" dirty="0">
                <a:solidFill>
                  <a:srgbClr val="00B050"/>
                </a:solidFill>
                <a:latin typeface="Times New Roman" pitchFamily="18" charset="0"/>
              </a:rPr>
              <a:t>, </a:t>
            </a:r>
            <a:r>
              <a:rPr lang="en-US" altLang="zh-CN" sz="2400" b="1" dirty="0" err="1">
                <a:solidFill>
                  <a:srgbClr val="00B050"/>
                </a:solidFill>
                <a:latin typeface="Times New Roman" pitchFamily="18" charset="0"/>
              </a:rPr>
              <a:t>hơi</a:t>
            </a:r>
            <a:r>
              <a:rPr lang="en-US" altLang="zh-CN" sz="2400" b="1" dirty="0">
                <a:solidFill>
                  <a:srgbClr val="00B050"/>
                </a:solidFill>
                <a:latin typeface="Times New Roman" pitchFamily="18" charset="0"/>
              </a:rPr>
              <a:t> </a:t>
            </a:r>
            <a:r>
              <a:rPr lang="en-US" altLang="zh-CN" sz="2400" b="1" dirty="0" err="1">
                <a:solidFill>
                  <a:srgbClr val="00B050"/>
                </a:solidFill>
                <a:latin typeface="Times New Roman" pitchFamily="18" charset="0"/>
              </a:rPr>
              <a:t>tối</a:t>
            </a:r>
            <a:r>
              <a:rPr lang="en-US" altLang="zh-CN" sz="2400" b="1" dirty="0">
                <a:solidFill>
                  <a:srgbClr val="00B050"/>
                </a:solidFill>
                <a:latin typeface="Times New Roman" pitchFamily="18" charset="0"/>
              </a:rPr>
              <a:t> </a:t>
            </a:r>
            <a:r>
              <a:rPr lang="en-US" altLang="zh-CN" sz="2400" b="1" dirty="0" err="1">
                <a:solidFill>
                  <a:srgbClr val="00B050"/>
                </a:solidFill>
                <a:latin typeface="Times New Roman" pitchFamily="18" charset="0"/>
              </a:rPr>
              <a:t>v</a:t>
            </a:r>
            <a:r>
              <a:rPr lang="en-US" altLang="zh-CN" sz="2400" b="1" dirty="0" err="1">
                <a:solidFill>
                  <a:srgbClr val="00B050"/>
                </a:solidFill>
                <a:latin typeface="Times New Roman" pitchFamily="18" charset="0"/>
                <a:cs typeface="Times New Roman" pitchFamily="18" charset="0"/>
              </a:rPr>
              <a:t>à</a:t>
            </a:r>
            <a:r>
              <a:rPr lang="en-US" altLang="zh-CN" sz="2400" b="1" dirty="0">
                <a:solidFill>
                  <a:srgbClr val="00B050"/>
                </a:solidFill>
                <a:latin typeface="Times New Roman" pitchFamily="18" charset="0"/>
              </a:rPr>
              <a:t> </a:t>
            </a:r>
            <a:r>
              <a:rPr lang="en-US" altLang="zh-CN" sz="2400" b="1" dirty="0" err="1">
                <a:solidFill>
                  <a:srgbClr val="00B050"/>
                </a:solidFill>
                <a:latin typeface="Times New Roman" pitchFamily="18" charset="0"/>
              </a:rPr>
              <a:t>tĩnh</a:t>
            </a:r>
            <a:r>
              <a:rPr lang="en-US" altLang="zh-CN" sz="2400" b="1" dirty="0">
                <a:solidFill>
                  <a:srgbClr val="00B050"/>
                </a:solidFill>
                <a:latin typeface="Times New Roman" pitchFamily="18" charset="0"/>
              </a:rPr>
              <a:t> </a:t>
            </a:r>
            <a:r>
              <a:rPr lang="en-US" altLang="zh-CN" sz="2400" b="1" dirty="0" err="1">
                <a:solidFill>
                  <a:srgbClr val="00B050"/>
                </a:solidFill>
                <a:latin typeface="Times New Roman" pitchFamily="18" charset="0"/>
              </a:rPr>
              <a:t>mịch</a:t>
            </a:r>
            <a:r>
              <a:rPr lang="en-US" altLang="zh-CN" sz="2400" b="1" dirty="0">
                <a:solidFill>
                  <a:srgbClr val="00B050"/>
                </a:solidFill>
                <a:latin typeface="Times New Roman" pitchFamily="18" charset="0"/>
              </a:rPr>
              <a:t>.</a:t>
            </a:r>
          </a:p>
        </p:txBody>
      </p:sp>
    </p:spTree>
    <p:extLst>
      <p:ext uri="{BB962C8B-B14F-4D97-AF65-F5344CB8AC3E}">
        <p14:creationId xmlns:p14="http://schemas.microsoft.com/office/powerpoint/2010/main" val="1730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0" descr="_NHK99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337" y="116632"/>
            <a:ext cx="3960440" cy="5904656"/>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4" descr="2766536020054089462S500x500Q85">
            <a:hlinkClick r:id="rId3" action="ppaction://hlinksldjump"/>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91" t="1892" r="1484" b="2336"/>
          <a:stretch/>
        </p:blipFill>
        <p:spPr bwMode="auto">
          <a:xfrm>
            <a:off x="4223792" y="116632"/>
            <a:ext cx="7920880" cy="5904656"/>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4" name="Text Box 15"/>
          <p:cNvSpPr txBox="1">
            <a:spLocks noChangeArrowheads="1"/>
          </p:cNvSpPr>
          <p:nvPr/>
        </p:nvSpPr>
        <p:spPr bwMode="auto">
          <a:xfrm>
            <a:off x="3719736" y="6237312"/>
            <a:ext cx="38993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200" b="1" dirty="0" err="1" smtClean="0">
                <a:solidFill>
                  <a:srgbClr val="0000FF"/>
                </a:solidFill>
                <a:latin typeface="Times New Roman" panose="02020603050405020304" pitchFamily="18" charset="0"/>
                <a:cs typeface="Times New Roman" panose="02020603050405020304" pitchFamily="18" charset="0"/>
              </a:rPr>
              <a:t>Dân</a:t>
            </a:r>
            <a:r>
              <a:rPr lang="en-US" altLang="en-US" sz="3200" b="1" dirty="0" smtClean="0">
                <a:solidFill>
                  <a:srgbClr val="0000FF"/>
                </a:solidFill>
                <a:latin typeface="Times New Roman" panose="02020603050405020304" pitchFamily="18" charset="0"/>
                <a:cs typeface="Times New Roman" panose="02020603050405020304" pitchFamily="18" charset="0"/>
              </a:rPr>
              <a:t> </a:t>
            </a:r>
            <a:r>
              <a:rPr lang="en-US" altLang="en-US" sz="3200" b="1" dirty="0" err="1" smtClean="0">
                <a:solidFill>
                  <a:srgbClr val="0000FF"/>
                </a:solidFill>
                <a:latin typeface="Times New Roman" panose="02020603050405020304" pitchFamily="18" charset="0"/>
                <a:cs typeface="Times New Roman" panose="02020603050405020304" pitchFamily="18" charset="0"/>
              </a:rPr>
              <a:t>tộc</a:t>
            </a:r>
            <a:r>
              <a:rPr lang="en-US" altLang="en-US" sz="3200" b="1" dirty="0" smtClean="0">
                <a:solidFill>
                  <a:srgbClr val="0000FF"/>
                </a:solidFill>
                <a:latin typeface="Times New Roman" panose="02020603050405020304" pitchFamily="18" charset="0"/>
                <a:cs typeface="Times New Roman" panose="02020603050405020304" pitchFamily="18" charset="0"/>
              </a:rPr>
              <a:t> </a:t>
            </a:r>
            <a:r>
              <a:rPr lang="en-US" altLang="en-US" sz="3200" b="1" dirty="0" err="1" smtClean="0">
                <a:solidFill>
                  <a:srgbClr val="0000FF"/>
                </a:solidFill>
                <a:latin typeface="Times New Roman" panose="02020603050405020304" pitchFamily="18" charset="0"/>
                <a:cs typeface="Times New Roman" panose="02020603050405020304" pitchFamily="18" charset="0"/>
              </a:rPr>
              <a:t>Hmông</a:t>
            </a:r>
            <a:endParaRPr lang="en-US" altLang="en-US" sz="32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598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1" descr="bo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464" y="106668"/>
            <a:ext cx="4464496" cy="5976665"/>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3" name="Text Box 11"/>
          <p:cNvSpPr txBox="1">
            <a:spLocks noChangeArrowheads="1"/>
          </p:cNvSpPr>
          <p:nvPr/>
        </p:nvSpPr>
        <p:spPr bwMode="auto">
          <a:xfrm>
            <a:off x="4727848" y="6237312"/>
            <a:ext cx="2590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200" b="1" dirty="0" err="1">
                <a:solidFill>
                  <a:srgbClr val="0000FF"/>
                </a:solidFill>
                <a:latin typeface="Times New Roman" panose="02020603050405020304" pitchFamily="18" charset="0"/>
                <a:cs typeface="Times New Roman" panose="02020603050405020304" pitchFamily="18" charset="0"/>
              </a:rPr>
              <a:t>Dân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tộc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Dí</a:t>
            </a:r>
            <a:endParaRPr lang="en-US" altLang="en-US" sz="3200" b="1" dirty="0">
              <a:solidFill>
                <a:srgbClr val="0000FF"/>
              </a:solidFill>
              <a:latin typeface="Times New Roman" panose="02020603050405020304" pitchFamily="18" charset="0"/>
              <a:cs typeface="Times New Roman" panose="02020603050405020304" pitchFamily="18" charset="0"/>
            </a:endParaRPr>
          </a:p>
        </p:txBody>
      </p:sp>
      <p:pic>
        <p:nvPicPr>
          <p:cNvPr id="4" name="Picture 1"/>
          <p:cNvPicPr>
            <a:picLocks noChangeAspect="1"/>
          </p:cNvPicPr>
          <p:nvPr/>
        </p:nvPicPr>
        <p:blipFill rotWithShape="1">
          <a:blip r:embed="rId3">
            <a:extLst>
              <a:ext uri="{28A0092B-C50C-407E-A947-70E740481C1C}">
                <a14:useLocalDpi xmlns:a14="http://schemas.microsoft.com/office/drawing/2010/main" val="0"/>
              </a:ext>
            </a:extLst>
          </a:blip>
          <a:srcRect t="5004" r="15385" b="4930"/>
          <a:stretch/>
        </p:blipFill>
        <p:spPr bwMode="auto">
          <a:xfrm>
            <a:off x="6168008" y="106668"/>
            <a:ext cx="5112568" cy="6038709"/>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56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7" descr="phula4"/>
          <p:cNvPicPr>
            <a:picLocks noChangeAspect="1" noChangeArrowheads="1"/>
          </p:cNvPicPr>
          <p:nvPr/>
        </p:nvPicPr>
        <p:blipFill rotWithShape="1">
          <a:blip r:embed="rId2">
            <a:extLst>
              <a:ext uri="{28A0092B-C50C-407E-A947-70E740481C1C}">
                <a14:useLocalDpi xmlns:a14="http://schemas.microsoft.com/office/drawing/2010/main" val="0"/>
              </a:ext>
            </a:extLst>
          </a:blip>
          <a:srcRect b="5053"/>
          <a:stretch/>
        </p:blipFill>
        <p:spPr bwMode="auto">
          <a:xfrm>
            <a:off x="191344" y="130592"/>
            <a:ext cx="3658997" cy="5674672"/>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5" name="Text Box 7"/>
          <p:cNvSpPr txBox="1">
            <a:spLocks noChangeArrowheads="1"/>
          </p:cNvSpPr>
          <p:nvPr/>
        </p:nvSpPr>
        <p:spPr bwMode="auto">
          <a:xfrm>
            <a:off x="4439816" y="6165304"/>
            <a:ext cx="302433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200" b="1" dirty="0" err="1" smtClean="0">
                <a:solidFill>
                  <a:srgbClr val="0000FF"/>
                </a:solidFill>
                <a:latin typeface="Times New Roman" panose="02020603050405020304" pitchFamily="18" charset="0"/>
                <a:cs typeface="Times New Roman" panose="02020603050405020304" pitchFamily="18" charset="0"/>
              </a:rPr>
              <a:t>Dân</a:t>
            </a:r>
            <a:r>
              <a:rPr lang="en-US" altLang="en-US" sz="3200" b="1" dirty="0" smtClean="0">
                <a:solidFill>
                  <a:srgbClr val="0000FF"/>
                </a:solidFill>
                <a:latin typeface="Times New Roman" panose="02020603050405020304" pitchFamily="18" charset="0"/>
                <a:cs typeface="Times New Roman" panose="02020603050405020304" pitchFamily="18" charset="0"/>
              </a:rPr>
              <a:t> </a:t>
            </a:r>
            <a:r>
              <a:rPr lang="en-US" altLang="en-US" sz="3200" b="1" dirty="0" err="1" smtClean="0">
                <a:solidFill>
                  <a:srgbClr val="0000FF"/>
                </a:solidFill>
                <a:latin typeface="Times New Roman" panose="02020603050405020304" pitchFamily="18" charset="0"/>
                <a:cs typeface="Times New Roman" panose="02020603050405020304" pitchFamily="18" charset="0"/>
              </a:rPr>
              <a:t>tộc</a:t>
            </a:r>
            <a:r>
              <a:rPr lang="en-US" altLang="en-US" sz="3200" b="1" dirty="0" smtClean="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Phù</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Lá</a:t>
            </a:r>
            <a:endParaRPr lang="en-US" altLang="en-US" sz="3200" b="1" dirty="0">
              <a:solidFill>
                <a:srgbClr val="0000FF"/>
              </a:solidFill>
              <a:latin typeface="Times New Roman" panose="02020603050405020304" pitchFamily="18" charset="0"/>
              <a:cs typeface="Times New Roman" panose="02020603050405020304" pitchFamily="18" charset="0"/>
            </a:endParaRPr>
          </a:p>
        </p:txBody>
      </p:sp>
      <p:pic>
        <p:nvPicPr>
          <p:cNvPr id="10" name="Picture 7" descr="phula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7768" y="130592"/>
            <a:ext cx="8064896" cy="5674672"/>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03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9"/>
          <p:cNvSpPr txBox="1">
            <a:spLocks noChangeArrowheads="1"/>
          </p:cNvSpPr>
          <p:nvPr/>
        </p:nvSpPr>
        <p:spPr bwMode="auto">
          <a:xfrm>
            <a:off x="1703512" y="6267434"/>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200" b="1" dirty="0" err="1">
                <a:solidFill>
                  <a:srgbClr val="0000FF"/>
                </a:solidFill>
                <a:latin typeface="Times New Roman" panose="02020603050405020304" pitchFamily="18" charset="0"/>
                <a:cs typeface="Times New Roman" panose="02020603050405020304" pitchFamily="18" charset="0"/>
              </a:rPr>
              <a:t>Hoàng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hôn</a:t>
            </a:r>
            <a:r>
              <a:rPr lang="en-US" altLang="en-US" sz="3200" b="1" dirty="0">
                <a:solidFill>
                  <a:srgbClr val="0000FF"/>
                </a:solidFill>
                <a:latin typeface="Times New Roman" panose="02020603050405020304" pitchFamily="18" charset="0"/>
                <a:cs typeface="Times New Roman" panose="02020603050405020304" pitchFamily="18" charset="0"/>
              </a:rPr>
              <a:t> ở Sa Pa</a:t>
            </a:r>
          </a:p>
        </p:txBody>
      </p:sp>
      <p:pic>
        <p:nvPicPr>
          <p:cNvPr id="5" name="Picture 55" descr="SAPA4-sunrise">
            <a:extLst>
              <a:ext uri="{FF2B5EF4-FFF2-40B4-BE49-F238E27FC236}">
                <a16:creationId xmlns="" xmlns:a16="http://schemas.microsoft.com/office/drawing/2014/main" id="{11EFAAB2-51CA-43E4-8F78-CC1CF352EF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0016" y="133786"/>
            <a:ext cx="5791180" cy="6133648"/>
          </a:xfrm>
          <a:prstGeom prst="rect">
            <a:avLst/>
          </a:prstGeom>
          <a:ln w="38100" cap="sq">
            <a:solidFill>
              <a:srgbClr val="0000FF"/>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6" descr="sapa14">
            <a:extLst>
              <a:ext uri="{FF2B5EF4-FFF2-40B4-BE49-F238E27FC236}">
                <a16:creationId xmlns="" xmlns:a16="http://schemas.microsoft.com/office/drawing/2014/main" id="{0CF852F9-77CE-4A46-8979-C0978CD0D8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352" y="146754"/>
            <a:ext cx="5832648" cy="6120680"/>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97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5" y="98296"/>
            <a:ext cx="5980595" cy="5706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26" y="98296"/>
            <a:ext cx="5922189" cy="5706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4"/>
          <p:cNvSpPr txBox="1">
            <a:spLocks noChangeArrowheads="1"/>
          </p:cNvSpPr>
          <p:nvPr/>
        </p:nvSpPr>
        <p:spPr bwMode="auto">
          <a:xfrm>
            <a:off x="191343" y="6165304"/>
            <a:ext cx="118464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zh-CN" b="1" dirty="0" err="1">
                <a:solidFill>
                  <a:srgbClr val="0000FF"/>
                </a:solidFill>
                <a:latin typeface="Times New Roman" panose="02020603050405020304" pitchFamily="18" charset="0"/>
              </a:rPr>
              <a:t>Cảnh</a:t>
            </a:r>
            <a:r>
              <a:rPr lang="en-US" altLang="zh-CN" b="1" dirty="0">
                <a:solidFill>
                  <a:srgbClr val="0000FF"/>
                </a:solidFill>
                <a:latin typeface="Times New Roman" panose="02020603050405020304" pitchFamily="18" charset="0"/>
              </a:rPr>
              <a:t> </a:t>
            </a:r>
            <a:r>
              <a:rPr lang="en-US" altLang="zh-CN" b="1" dirty="0" err="1">
                <a:solidFill>
                  <a:srgbClr val="0000FF"/>
                </a:solidFill>
                <a:latin typeface="Times New Roman" panose="02020603050405020304" pitchFamily="18" charset="0"/>
              </a:rPr>
              <a:t>ho</a:t>
            </a:r>
            <a:r>
              <a:rPr lang="en-US" altLang="zh-CN" b="1" dirty="0" err="1">
                <a:solidFill>
                  <a:srgbClr val="0000FF"/>
                </a:solidFill>
                <a:latin typeface="Times New Roman" panose="02020603050405020304" pitchFamily="18" charset="0"/>
                <a:cs typeface="Times New Roman" panose="02020603050405020304" pitchFamily="18" charset="0"/>
              </a:rPr>
              <a:t>à</a:t>
            </a:r>
            <a:r>
              <a:rPr lang="en-US" altLang="zh-CN" b="1" dirty="0" err="1">
                <a:solidFill>
                  <a:srgbClr val="0000FF"/>
                </a:solidFill>
                <a:latin typeface="Times New Roman" panose="02020603050405020304" pitchFamily="18" charset="0"/>
              </a:rPr>
              <a:t>ng</a:t>
            </a:r>
            <a:r>
              <a:rPr lang="en-US" altLang="zh-CN" b="1" dirty="0">
                <a:solidFill>
                  <a:srgbClr val="0000FF"/>
                </a:solidFill>
                <a:latin typeface="Times New Roman" panose="02020603050405020304" pitchFamily="18" charset="0"/>
              </a:rPr>
              <a:t> </a:t>
            </a:r>
            <a:r>
              <a:rPr lang="en-US" altLang="zh-CN" b="1" dirty="0" err="1">
                <a:solidFill>
                  <a:srgbClr val="0000FF"/>
                </a:solidFill>
                <a:latin typeface="Times New Roman" panose="02020603050405020304" pitchFamily="18" charset="0"/>
              </a:rPr>
              <a:t>hôn</a:t>
            </a:r>
            <a:r>
              <a:rPr lang="en-US" altLang="zh-CN" b="1" dirty="0">
                <a:solidFill>
                  <a:srgbClr val="0000FF"/>
                </a:solidFill>
                <a:latin typeface="Times New Roman" panose="02020603050405020304" pitchFamily="18" charset="0"/>
              </a:rPr>
              <a:t> </a:t>
            </a:r>
            <a:r>
              <a:rPr lang="en-US" altLang="zh-CN" b="1" dirty="0" err="1">
                <a:solidFill>
                  <a:srgbClr val="0000FF"/>
                </a:solidFill>
                <a:latin typeface="Times New Roman" panose="02020603050405020304" pitchFamily="18" charset="0"/>
              </a:rPr>
              <a:t>trên</a:t>
            </a:r>
            <a:r>
              <a:rPr lang="en-US" altLang="zh-CN" b="1" dirty="0">
                <a:solidFill>
                  <a:srgbClr val="0000FF"/>
                </a:solidFill>
                <a:latin typeface="Times New Roman" panose="02020603050405020304" pitchFamily="18" charset="0"/>
              </a:rPr>
              <a:t> </a:t>
            </a:r>
            <a:r>
              <a:rPr lang="en-US" altLang="zh-CN" b="1" dirty="0" err="1">
                <a:solidFill>
                  <a:srgbClr val="0000FF"/>
                </a:solidFill>
                <a:latin typeface="Times New Roman" panose="02020603050405020304" pitchFamily="18" charset="0"/>
              </a:rPr>
              <a:t>núi</a:t>
            </a:r>
            <a:r>
              <a:rPr lang="en-US" altLang="zh-CN" b="1" dirty="0">
                <a:solidFill>
                  <a:srgbClr val="0000FF"/>
                </a:solidFill>
                <a:latin typeface="Times New Roman" panose="02020603050405020304" pitchFamily="18" charset="0"/>
              </a:rPr>
              <a:t> </a:t>
            </a:r>
            <a:r>
              <a:rPr lang="en-US" altLang="zh-CN" b="1" dirty="0" err="1">
                <a:solidFill>
                  <a:srgbClr val="0000FF"/>
                </a:solidFill>
                <a:latin typeface="Times New Roman" panose="02020603050405020304" pitchFamily="18" charset="0"/>
              </a:rPr>
              <a:t>Hàm</a:t>
            </a:r>
            <a:r>
              <a:rPr lang="en-US" altLang="zh-CN" b="1" dirty="0">
                <a:solidFill>
                  <a:srgbClr val="0000FF"/>
                </a:solidFill>
                <a:latin typeface="Times New Roman" panose="02020603050405020304" pitchFamily="18" charset="0"/>
              </a:rPr>
              <a:t> </a:t>
            </a:r>
            <a:r>
              <a:rPr lang="en-US" altLang="zh-CN" b="1" dirty="0" err="1" smtClean="0">
                <a:solidFill>
                  <a:srgbClr val="0000FF"/>
                </a:solidFill>
                <a:latin typeface="Times New Roman" panose="02020603050405020304" pitchFamily="18" charset="0"/>
              </a:rPr>
              <a:t>Rồng</a:t>
            </a:r>
            <a:r>
              <a:rPr lang="en-US" altLang="zh-CN" b="1" dirty="0" smtClean="0">
                <a:solidFill>
                  <a:srgbClr val="0000FF"/>
                </a:solidFill>
                <a:latin typeface="Times New Roman" panose="02020603050405020304" pitchFamily="18" charset="0"/>
              </a:rPr>
              <a:t> - </a:t>
            </a:r>
            <a:r>
              <a:rPr lang="en-US" altLang="zh-CN" b="1" dirty="0">
                <a:solidFill>
                  <a:srgbClr val="0000FF"/>
                </a:solidFill>
                <a:latin typeface="Times New Roman" panose="02020603050405020304" pitchFamily="18" charset="0"/>
              </a:rPr>
              <a:t>Sa Pa</a:t>
            </a:r>
          </a:p>
        </p:txBody>
      </p:sp>
    </p:spTree>
    <p:extLst>
      <p:ext uri="{BB962C8B-B14F-4D97-AF65-F5344CB8AC3E}">
        <p14:creationId xmlns:p14="http://schemas.microsoft.com/office/powerpoint/2010/main" val="68357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228601" y="152401"/>
            <a:ext cx="11648017" cy="632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Hộp_Văn_Bản 7"/>
          <p:cNvSpPr txBox="1">
            <a:spLocks noChangeArrowheads="1"/>
          </p:cNvSpPr>
          <p:nvPr/>
        </p:nvSpPr>
        <p:spPr bwMode="auto">
          <a:xfrm>
            <a:off x="1727201" y="1612677"/>
            <a:ext cx="8737600"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dirty="0" err="1" smtClean="0">
                <a:solidFill>
                  <a:srgbClr val="FF0000"/>
                </a:solidFill>
                <a:latin typeface="Times New Roman" panose="02020603050405020304" pitchFamily="18" charset="0"/>
                <a:cs typeface="Times New Roman" panose="02020603050405020304" pitchFamily="18" charset="0"/>
              </a:rPr>
              <a:t>Khởi</a:t>
            </a:r>
            <a:r>
              <a:rPr lang="en-US" altLang="en-US" sz="6000" b="1" dirty="0" smtClean="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động</a:t>
            </a:r>
            <a:endParaRPr lang="en-US" altLang="en-US" sz="6000" b="1" dirty="0">
              <a:solidFill>
                <a:srgbClr val="FF0000"/>
              </a:solidFill>
              <a:latin typeface="Times New Roman" panose="02020603050405020304" pitchFamily="18" charset="0"/>
              <a:cs typeface="Times New Roman" panose="02020603050405020304" pitchFamily="18" charset="0"/>
            </a:endParaRPr>
          </a:p>
        </p:txBody>
      </p:sp>
      <p:sp>
        <p:nvSpPr>
          <p:cNvPr id="6" name="Text Box 5"/>
          <p:cNvSpPr txBox="1">
            <a:spLocks noChangeArrowheads="1"/>
          </p:cNvSpPr>
          <p:nvPr/>
        </p:nvSpPr>
        <p:spPr bwMode="auto">
          <a:xfrm>
            <a:off x="2214016" y="2729449"/>
            <a:ext cx="8130456" cy="646331"/>
          </a:xfrm>
          <a:prstGeom prst="rect">
            <a:avLst/>
          </a:prstGeom>
          <a:noFill/>
          <a:ln w="9525">
            <a:noFill/>
            <a:miter lim="800000"/>
            <a:headEnd/>
            <a:tailEnd/>
          </a:ln>
        </p:spPr>
        <p:txBody>
          <a:bodyPr wrap="square">
            <a:spAutoFit/>
          </a:bodyPr>
          <a:lstStyle/>
          <a:p>
            <a:pPr marL="571500" indent="-571500" algn="just" eaLnBrk="1" hangingPunct="1">
              <a:spcBef>
                <a:spcPct val="50000"/>
              </a:spcBef>
              <a:buFontTx/>
              <a:buChar char="-"/>
            </a:pPr>
            <a:r>
              <a:rPr lang="en-US" sz="3600" b="1" dirty="0" err="1" smtClean="0">
                <a:solidFill>
                  <a:srgbClr val="0000FF"/>
                </a:solidFill>
                <a:cs typeface="Times New Roman" pitchFamily="18" charset="0"/>
              </a:rPr>
              <a:t>Bài</a:t>
            </a:r>
            <a:r>
              <a:rPr lang="en-US" sz="3600" b="1" dirty="0" smtClean="0">
                <a:solidFill>
                  <a:srgbClr val="0000FF"/>
                </a:solidFill>
                <a:cs typeface="Times New Roman" pitchFamily="18" charset="0"/>
              </a:rPr>
              <a:t>: </a:t>
            </a:r>
            <a:r>
              <a:rPr lang="en-US" sz="3600" b="1" dirty="0" err="1" smtClean="0">
                <a:solidFill>
                  <a:srgbClr val="0000FF"/>
                </a:solidFill>
                <a:cs typeface="Times New Roman" pitchFamily="18" charset="0"/>
              </a:rPr>
              <a:t>Cái</a:t>
            </a:r>
            <a:r>
              <a:rPr lang="en-US" sz="3600" b="1" dirty="0" smtClean="0">
                <a:solidFill>
                  <a:srgbClr val="0000FF"/>
                </a:solidFill>
                <a:cs typeface="Times New Roman" pitchFamily="18" charset="0"/>
              </a:rPr>
              <a:t> </a:t>
            </a:r>
            <a:r>
              <a:rPr lang="en-US" sz="3600" b="1" dirty="0" err="1" smtClean="0">
                <a:solidFill>
                  <a:srgbClr val="0000FF"/>
                </a:solidFill>
                <a:cs typeface="Times New Roman" pitchFamily="18" charset="0"/>
              </a:rPr>
              <a:t>cầu</a:t>
            </a:r>
            <a:endParaRPr lang="en-US" sz="3600" b="1" dirty="0" smtClean="0">
              <a:solidFill>
                <a:srgbClr val="0000FF"/>
              </a:solidFill>
              <a:cs typeface="Times New Roman" pitchFamily="18" charset="0"/>
            </a:endParaRPr>
          </a:p>
        </p:txBody>
      </p:sp>
    </p:spTree>
    <p:extLst>
      <p:ext uri="{BB962C8B-B14F-4D97-AF65-F5344CB8AC3E}">
        <p14:creationId xmlns:p14="http://schemas.microsoft.com/office/powerpoint/2010/main" val="1169299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978843359_3a16ea9de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4" y="26908"/>
            <a:ext cx="5422378"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6"/>
          <p:cNvSpPr txBox="1">
            <a:spLocks noChangeArrowheads="1"/>
          </p:cNvSpPr>
          <p:nvPr/>
        </p:nvSpPr>
        <p:spPr bwMode="auto">
          <a:xfrm>
            <a:off x="3102297" y="6441996"/>
            <a:ext cx="5365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zh-CN" sz="2400" b="1" dirty="0" err="1">
                <a:solidFill>
                  <a:srgbClr val="0000FF"/>
                </a:solidFill>
                <a:latin typeface="Times New Roman" panose="02020603050405020304" pitchFamily="18" charset="0"/>
              </a:rPr>
              <a:t>Cảnh</a:t>
            </a:r>
            <a:r>
              <a:rPr lang="en-US" altLang="zh-CN" sz="2400" b="1" dirty="0">
                <a:solidFill>
                  <a:srgbClr val="0000FF"/>
                </a:solidFill>
                <a:latin typeface="Times New Roman" panose="02020603050405020304" pitchFamily="18" charset="0"/>
              </a:rPr>
              <a:t> </a:t>
            </a:r>
            <a:r>
              <a:rPr lang="en-US" altLang="zh-CN" sz="2400" b="1" dirty="0" err="1">
                <a:solidFill>
                  <a:srgbClr val="0000FF"/>
                </a:solidFill>
                <a:latin typeface="Times New Roman" panose="02020603050405020304" pitchFamily="18" charset="0"/>
              </a:rPr>
              <a:t>ng</a:t>
            </a:r>
            <a:r>
              <a:rPr lang="en-US" altLang="zh-CN" sz="2400" b="1" dirty="0" err="1">
                <a:solidFill>
                  <a:srgbClr val="0000FF"/>
                </a:solidFill>
                <a:latin typeface="Times New Roman" panose="02020603050405020304" pitchFamily="18" charset="0"/>
                <a:cs typeface="Times New Roman" panose="02020603050405020304" pitchFamily="18" charset="0"/>
              </a:rPr>
              <a:t>à</a:t>
            </a:r>
            <a:r>
              <a:rPr lang="en-US" altLang="zh-CN" sz="2400" b="1" dirty="0" err="1">
                <a:solidFill>
                  <a:srgbClr val="0000FF"/>
                </a:solidFill>
                <a:latin typeface="Times New Roman" panose="02020603050405020304" pitchFamily="18" charset="0"/>
              </a:rPr>
              <a:t>y</a:t>
            </a:r>
            <a:r>
              <a:rPr lang="en-US" altLang="zh-CN" sz="2400" b="1" dirty="0">
                <a:solidFill>
                  <a:srgbClr val="0000FF"/>
                </a:solidFill>
                <a:latin typeface="Times New Roman" panose="02020603050405020304" pitchFamily="18" charset="0"/>
              </a:rPr>
              <a:t> </a:t>
            </a:r>
            <a:r>
              <a:rPr lang="en-US" altLang="zh-CN" sz="2400" b="1" dirty="0" err="1">
                <a:solidFill>
                  <a:srgbClr val="0000FF"/>
                </a:solidFill>
                <a:latin typeface="Times New Roman" panose="02020603050405020304" pitchFamily="18" charset="0"/>
              </a:rPr>
              <a:t>gần</a:t>
            </a:r>
            <a:r>
              <a:rPr lang="en-US" altLang="zh-CN" sz="2400" b="1" dirty="0">
                <a:solidFill>
                  <a:srgbClr val="0000FF"/>
                </a:solidFill>
                <a:latin typeface="Times New Roman" panose="02020603050405020304" pitchFamily="18" charset="0"/>
              </a:rPr>
              <a:t> </a:t>
            </a:r>
            <a:r>
              <a:rPr lang="en-US" altLang="zh-CN" sz="2400" b="1" dirty="0" err="1">
                <a:solidFill>
                  <a:srgbClr val="0000FF"/>
                </a:solidFill>
                <a:latin typeface="Times New Roman" panose="02020603050405020304" pitchFamily="18" charset="0"/>
              </a:rPr>
              <a:t>phiên</a:t>
            </a:r>
            <a:r>
              <a:rPr lang="en-US" altLang="zh-CN" sz="2400" b="1" dirty="0">
                <a:solidFill>
                  <a:srgbClr val="0000FF"/>
                </a:solidFill>
                <a:latin typeface="Times New Roman" panose="02020603050405020304" pitchFamily="18" charset="0"/>
              </a:rPr>
              <a:t> </a:t>
            </a:r>
            <a:r>
              <a:rPr lang="en-US" altLang="zh-CN" sz="2400" b="1" dirty="0" err="1">
                <a:solidFill>
                  <a:srgbClr val="0000FF"/>
                </a:solidFill>
                <a:latin typeface="Times New Roman" panose="02020603050405020304" pitchFamily="18" charset="0"/>
              </a:rPr>
              <a:t>chợ</a:t>
            </a:r>
            <a:r>
              <a:rPr lang="en-US" altLang="zh-CN" sz="2400" b="1" dirty="0">
                <a:solidFill>
                  <a:srgbClr val="0000FF"/>
                </a:solidFill>
                <a:latin typeface="Times New Roman" panose="02020603050405020304" pitchFamily="18" charset="0"/>
              </a:rPr>
              <a:t> ở Sa Pa</a:t>
            </a:r>
          </a:p>
        </p:txBody>
      </p:sp>
      <p:pic>
        <p:nvPicPr>
          <p:cNvPr id="6" name="Picture 4" descr="cho">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5960" y="3096"/>
            <a:ext cx="6303367"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Cho%20bac%20ha">
            <a:hlinkClick r:id="rId3"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344" y="3273346"/>
            <a:ext cx="5422378"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giasuctaybac9">
            <a:hlinkClick r:id="rId3"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5171" y="3241596"/>
            <a:ext cx="625415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786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230672" y="183196"/>
            <a:ext cx="11648017" cy="632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Hộp_Văn_Bản 7"/>
          <p:cNvSpPr txBox="1">
            <a:spLocks noChangeArrowheads="1"/>
          </p:cNvSpPr>
          <p:nvPr/>
        </p:nvSpPr>
        <p:spPr bwMode="auto">
          <a:xfrm>
            <a:off x="2633134" y="2054572"/>
            <a:ext cx="6925733"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dirty="0" err="1" smtClean="0">
                <a:solidFill>
                  <a:srgbClr val="FF0000"/>
                </a:solidFill>
                <a:latin typeface="Times New Roman" panose="02020603050405020304" pitchFamily="18" charset="0"/>
                <a:cs typeface="Times New Roman" panose="02020603050405020304" pitchFamily="18" charset="0"/>
              </a:rPr>
              <a:t>Đọc</a:t>
            </a:r>
            <a:r>
              <a:rPr lang="en-US" altLang="en-US" sz="6000" b="1" dirty="0" smtClean="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nhóm</a:t>
            </a:r>
            <a:r>
              <a:rPr lang="en-US" altLang="en-US" sz="6000" b="1" dirty="0" smtClean="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đôi</a:t>
            </a:r>
            <a:endParaRPr lang="en-US" altLang="en-US" sz="6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5330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2458"/>
            <a:ext cx="12192000" cy="584775"/>
          </a:xfrm>
          <a:prstGeom prst="rect">
            <a:avLst/>
          </a:prstGeom>
          <a:noFill/>
          <a:ln w="9525">
            <a:noFill/>
            <a:miter lim="800000"/>
            <a:headEnd/>
            <a:tailEnd/>
          </a:ln>
        </p:spPr>
        <p:txBody>
          <a:bodyPr wrap="square">
            <a:spAutoFit/>
          </a:bodyPr>
          <a:lstStyle/>
          <a:p>
            <a:pPr algn="ctr" eaLnBrk="1" hangingPunct="1"/>
            <a:r>
              <a:rPr lang="en-US" sz="3200" b="1" dirty="0" err="1" smtClean="0">
                <a:solidFill>
                  <a:srgbClr val="FF0000"/>
                </a:solidFill>
                <a:latin typeface="Arial" panose="020B0604020202020204" pitchFamily="34" charset="0"/>
                <a:cs typeface="Arial" panose="020B0604020202020204" pitchFamily="34" charset="0"/>
              </a:rPr>
              <a:t>Đường</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đi</a:t>
            </a:r>
            <a:r>
              <a:rPr lang="en-US" sz="3200" b="1" dirty="0" smtClean="0">
                <a:solidFill>
                  <a:srgbClr val="FF0000"/>
                </a:solidFill>
                <a:latin typeface="Arial" panose="020B0604020202020204" pitchFamily="34" charset="0"/>
                <a:cs typeface="Arial" panose="020B0604020202020204" pitchFamily="34" charset="0"/>
              </a:rPr>
              <a:t> Sa Pa</a:t>
            </a:r>
            <a:endParaRPr lang="en-US" sz="3200" b="1" dirty="0">
              <a:solidFill>
                <a:srgbClr val="FF00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23F1B276-99E2-41C0-B7E7-53BAD6672B2C}"/>
              </a:ext>
            </a:extLst>
          </p:cNvPr>
          <p:cNvSpPr txBox="1"/>
          <p:nvPr/>
        </p:nvSpPr>
        <p:spPr>
          <a:xfrm>
            <a:off x="80961" y="657264"/>
            <a:ext cx="11919695" cy="5940088"/>
          </a:xfrm>
          <a:prstGeom prst="rect">
            <a:avLst/>
          </a:prstGeom>
          <a:noFill/>
        </p:spPr>
        <p:txBody>
          <a:bodyPr wrap="square">
            <a:spAutoFit/>
          </a:bodyPr>
          <a:lstStyle/>
          <a:p>
            <a:pPr algn="just"/>
            <a:r>
              <a:rPr lang="en-US" sz="2400" dirty="0" smtClean="0"/>
              <a:t>	</a:t>
            </a:r>
            <a:r>
              <a:rPr lang="vi-VN" sz="2400" dirty="0" smtClean="0">
                <a:solidFill>
                  <a:srgbClr val="0000FF"/>
                </a:solidFill>
              </a:rPr>
              <a:t>Xe </a:t>
            </a:r>
            <a:r>
              <a:rPr lang="vi-VN" sz="2400" dirty="0">
                <a:solidFill>
                  <a:srgbClr val="0000FF"/>
                </a:solidFill>
              </a:rPr>
              <a:t>chúng tôi leo chênh vênh trên dốc cao của con đường xuyên tỉnh. Những đám mây trắng nhỏ sà xuống cửa kính ô tô tạo nên cảm giác bồng bềnh huyền ảo. Chúng tôi đang đi bên những thác trắng xóa tựa mây trời, những rừng cây âm âm, những bông hoa chuối rực lên như ngọn lửa. Tôi lim dim mắt ngắm mấy con ngựa đang ăn cỏ trong một vườn đào ven đường. Con đen huyền, con trắng tuyết, con đỏ son, chân dịu dàng, chùm đuôi cong lướt thướt liễu rủ.</a:t>
            </a:r>
          </a:p>
          <a:p>
            <a:pPr algn="just"/>
            <a:r>
              <a:rPr lang="en-US" sz="2400" dirty="0"/>
              <a:t>	</a:t>
            </a:r>
            <a:r>
              <a:rPr lang="vi-VN" sz="2400" dirty="0" smtClean="0">
                <a:solidFill>
                  <a:srgbClr val="FF00FF"/>
                </a:solidFill>
              </a:rPr>
              <a:t>Buổi </a:t>
            </a:r>
            <a:r>
              <a:rPr lang="vi-VN" sz="2400" dirty="0">
                <a:solidFill>
                  <a:srgbClr val="FF00FF"/>
                </a:solidFill>
              </a:rPr>
              <a:t>chiều, xe dừng lại ở một thị trấn nhỏ. Nắng phố huyện vàng hoe. Những em bé Hmông, những em bé Tu Dí, Phù Lá cổ đeo móng hổ, quần áo sặc sỡ đang chơi đùa trước cửa hàng. Hoàng hôn, áp phiên của phiên chợ thị trấn, người ngựa dập dìu chìm trong sương núi tím nhạt.</a:t>
            </a:r>
          </a:p>
          <a:p>
            <a:pPr algn="just"/>
            <a:r>
              <a:rPr lang="en-US" sz="2400" dirty="0"/>
              <a:t>	</a:t>
            </a:r>
            <a:r>
              <a:rPr lang="vi-VN" sz="2400" dirty="0" smtClean="0">
                <a:solidFill>
                  <a:srgbClr val="00B050"/>
                </a:solidFill>
              </a:rPr>
              <a:t>Hôm </a:t>
            </a:r>
            <a:r>
              <a:rPr lang="vi-VN" sz="2400" dirty="0">
                <a:solidFill>
                  <a:srgbClr val="00B050"/>
                </a:solidFill>
              </a:rPr>
              <a:t>sau chúng tôi đi Sa Pa. Phong cảnh ở đây thật đẹp. Thoắt cái, lá vàng rơi trong khoảnh khắc mùa thu. Thoắt cái, trắng long lanh một cơn mưa tuyết trên những cành đào, lê, mận. Thoắt cái, gió xuân hây hẩy nồng nàn với những bông hoa lay ơn màu đen nhung hiếm quý.</a:t>
            </a:r>
          </a:p>
          <a:p>
            <a:pPr algn="just"/>
            <a:r>
              <a:rPr lang="en-US" sz="2400" dirty="0">
                <a:solidFill>
                  <a:srgbClr val="00B050"/>
                </a:solidFill>
              </a:rPr>
              <a:t>	</a:t>
            </a:r>
            <a:r>
              <a:rPr lang="vi-VN" sz="2400" dirty="0" smtClean="0">
                <a:solidFill>
                  <a:srgbClr val="00B050"/>
                </a:solidFill>
              </a:rPr>
              <a:t>Sa </a:t>
            </a:r>
            <a:r>
              <a:rPr lang="vi-VN" sz="2400" dirty="0">
                <a:solidFill>
                  <a:srgbClr val="00B050"/>
                </a:solidFill>
              </a:rPr>
              <a:t>Pa quả là món quà tặng diệu kì mà thiên nhiên dành cho đất nước ta.</a:t>
            </a:r>
          </a:p>
          <a:p>
            <a:pPr algn="r"/>
            <a:r>
              <a:rPr lang="vi-VN" sz="2000" i="1" dirty="0">
                <a:latin typeface="+mj-lt"/>
              </a:rPr>
              <a:t>Theo</a:t>
            </a:r>
            <a:r>
              <a:rPr lang="vi-VN" sz="2000" dirty="0">
                <a:latin typeface="+mj-lt"/>
              </a:rPr>
              <a:t> </a:t>
            </a:r>
            <a:r>
              <a:rPr lang="vi-VN" sz="2000" b="1" dirty="0">
                <a:latin typeface="+mj-lt"/>
              </a:rPr>
              <a:t>NGUYỄN PHAN HÁCH</a:t>
            </a:r>
          </a:p>
        </p:txBody>
      </p:sp>
    </p:spTree>
    <p:extLst>
      <p:ext uri="{BB962C8B-B14F-4D97-AF65-F5344CB8AC3E}">
        <p14:creationId xmlns:p14="http://schemas.microsoft.com/office/powerpoint/2010/main" val="24668213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239184" y="194734"/>
            <a:ext cx="11648016" cy="6320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Hộp_Văn_Bản 7"/>
          <p:cNvSpPr txBox="1">
            <a:spLocks noChangeArrowheads="1"/>
          </p:cNvSpPr>
          <p:nvPr/>
        </p:nvSpPr>
        <p:spPr bwMode="auto">
          <a:xfrm>
            <a:off x="2819400" y="2846918"/>
            <a:ext cx="6925733"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a:solidFill>
                  <a:srgbClr val="FF0000"/>
                </a:solidFill>
                <a:latin typeface="Times New Roman" panose="02020603050405020304" pitchFamily="18" charset="0"/>
                <a:cs typeface="Times New Roman" panose="02020603050405020304" pitchFamily="18" charset="0"/>
              </a:rPr>
              <a:t>Tìm hiểu bài</a:t>
            </a:r>
          </a:p>
        </p:txBody>
      </p:sp>
    </p:spTree>
    <p:extLst>
      <p:ext uri="{BB962C8B-B14F-4D97-AF65-F5344CB8AC3E}">
        <p14:creationId xmlns:p14="http://schemas.microsoft.com/office/powerpoint/2010/main" val="2821545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vi-VN" b="1" dirty="0"/>
              <a:t>Câu 1</a:t>
            </a:r>
            <a:r>
              <a:rPr lang="vi-VN" dirty="0"/>
              <a:t>: Cảnh vật trên đường đi Sa Pa có gì đẹp?</a:t>
            </a:r>
            <a:endParaRPr lang="en-US" dirty="0"/>
          </a:p>
        </p:txBody>
      </p:sp>
      <p:sp>
        <p:nvSpPr>
          <p:cNvPr id="3" name="Content Placeholder 2"/>
          <p:cNvSpPr>
            <a:spLocks noGrp="1"/>
          </p:cNvSpPr>
          <p:nvPr>
            <p:ph idx="1"/>
          </p:nvPr>
        </p:nvSpPr>
        <p:spPr>
          <a:xfrm>
            <a:off x="609600" y="1600203"/>
            <a:ext cx="11319048" cy="4525963"/>
          </a:xfrm>
        </p:spPr>
        <p:txBody>
          <a:bodyPr/>
          <a:lstStyle/>
          <a:p>
            <a:pPr>
              <a:buFontTx/>
              <a:buChar char="-"/>
            </a:pPr>
            <a:r>
              <a:rPr lang="vi-VN" dirty="0" smtClean="0">
                <a:solidFill>
                  <a:srgbClr val="0000FF"/>
                </a:solidFill>
              </a:rPr>
              <a:t>Những </a:t>
            </a:r>
            <a:r>
              <a:rPr lang="vi-VN" dirty="0">
                <a:solidFill>
                  <a:srgbClr val="0000FF"/>
                </a:solidFill>
              </a:rPr>
              <a:t>đám mây trắng nhỏ sà xuống cửa kính ô tô tạo nên cảm giác bồng bềnh huyền ảo. </a:t>
            </a:r>
            <a:endParaRPr lang="en-US" dirty="0" smtClean="0">
              <a:solidFill>
                <a:srgbClr val="0000FF"/>
              </a:solidFill>
            </a:endParaRPr>
          </a:p>
          <a:p>
            <a:pPr>
              <a:buFontTx/>
              <a:buChar char="-"/>
            </a:pPr>
            <a:r>
              <a:rPr lang="en-US" dirty="0">
                <a:solidFill>
                  <a:srgbClr val="0000FF"/>
                </a:solidFill>
              </a:rPr>
              <a:t>N</a:t>
            </a:r>
            <a:r>
              <a:rPr lang="vi-VN" dirty="0" smtClean="0">
                <a:solidFill>
                  <a:srgbClr val="0000FF"/>
                </a:solidFill>
              </a:rPr>
              <a:t>hững </a:t>
            </a:r>
            <a:r>
              <a:rPr lang="vi-VN" dirty="0">
                <a:solidFill>
                  <a:srgbClr val="0000FF"/>
                </a:solidFill>
              </a:rPr>
              <a:t>thác trắng xóa tựa mây trời, </a:t>
            </a:r>
            <a:endParaRPr lang="en-US" dirty="0" smtClean="0">
              <a:solidFill>
                <a:srgbClr val="0000FF"/>
              </a:solidFill>
            </a:endParaRPr>
          </a:p>
          <a:p>
            <a:pPr>
              <a:buFontTx/>
              <a:buChar char="-"/>
            </a:pPr>
            <a:r>
              <a:rPr lang="en-US" dirty="0" smtClean="0">
                <a:solidFill>
                  <a:srgbClr val="0000FF"/>
                </a:solidFill>
              </a:rPr>
              <a:t>N</a:t>
            </a:r>
            <a:r>
              <a:rPr lang="vi-VN" dirty="0" smtClean="0">
                <a:solidFill>
                  <a:srgbClr val="0000FF"/>
                </a:solidFill>
              </a:rPr>
              <a:t>hững </a:t>
            </a:r>
            <a:r>
              <a:rPr lang="vi-VN" dirty="0">
                <a:solidFill>
                  <a:srgbClr val="0000FF"/>
                </a:solidFill>
              </a:rPr>
              <a:t>rừng cây âm âm, những bông hoa chuối rực lên như ngọn lửa</a:t>
            </a:r>
            <a:r>
              <a:rPr lang="vi-VN" dirty="0" smtClean="0">
                <a:solidFill>
                  <a:srgbClr val="0000FF"/>
                </a:solidFill>
              </a:rPr>
              <a:t>.</a:t>
            </a:r>
            <a:endParaRPr lang="en-US" dirty="0" smtClean="0">
              <a:solidFill>
                <a:srgbClr val="0000FF"/>
              </a:solidFill>
            </a:endParaRPr>
          </a:p>
          <a:p>
            <a:pPr>
              <a:buFontTx/>
              <a:buChar char="-"/>
            </a:pPr>
            <a:r>
              <a:rPr lang="en-US" dirty="0" smtClean="0">
                <a:solidFill>
                  <a:srgbClr val="0000FF"/>
                </a:solidFill>
              </a:rPr>
              <a:t>M</a:t>
            </a:r>
            <a:r>
              <a:rPr lang="vi-VN" dirty="0" smtClean="0">
                <a:solidFill>
                  <a:srgbClr val="0000FF"/>
                </a:solidFill>
              </a:rPr>
              <a:t>ấy </a:t>
            </a:r>
            <a:r>
              <a:rPr lang="vi-VN" dirty="0">
                <a:solidFill>
                  <a:srgbClr val="0000FF"/>
                </a:solidFill>
              </a:rPr>
              <a:t>con ngựa đang ăn cỏ trong một vườn đào </a:t>
            </a:r>
            <a:r>
              <a:rPr lang="vi-VN" dirty="0" smtClean="0">
                <a:solidFill>
                  <a:srgbClr val="0000FF"/>
                </a:solidFill>
              </a:rPr>
              <a:t>ven</a:t>
            </a:r>
            <a:r>
              <a:rPr lang="en-US" dirty="0" smtClean="0">
                <a:solidFill>
                  <a:srgbClr val="0000FF"/>
                </a:solidFill>
              </a:rPr>
              <a:t> </a:t>
            </a:r>
            <a:r>
              <a:rPr lang="vi-VN" dirty="0" smtClean="0">
                <a:solidFill>
                  <a:srgbClr val="0000FF"/>
                </a:solidFill>
              </a:rPr>
              <a:t>đường</a:t>
            </a:r>
            <a:r>
              <a:rPr lang="vi-VN" dirty="0">
                <a:solidFill>
                  <a:srgbClr val="0000FF"/>
                </a:solidFill>
              </a:rPr>
              <a:t>. Con đen huyền, con trắng tuyết, con đỏ son, chân dịu dàng, chùm đuôi cong lướt thướt liễu rủ.</a:t>
            </a:r>
          </a:p>
          <a:p>
            <a:pPr>
              <a:buFontTx/>
              <a:buChar char="-"/>
            </a:pPr>
            <a:endParaRPr lang="en-US" dirty="0"/>
          </a:p>
        </p:txBody>
      </p:sp>
    </p:spTree>
    <p:extLst>
      <p:ext uri="{BB962C8B-B14F-4D97-AF65-F5344CB8AC3E}">
        <p14:creationId xmlns:p14="http://schemas.microsoft.com/office/powerpoint/2010/main" val="27291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vi-VN" b="1" dirty="0"/>
              <a:t>Câu 2:</a:t>
            </a:r>
            <a:r>
              <a:rPr lang="vi-VN" dirty="0"/>
              <a:t> Cảnh buổi chiều ở thị trến nhỏ trên đường đi Sa Pa được miêu tả như thế nào?</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FF0000"/>
                </a:solidFill>
              </a:rPr>
              <a:t>- </a:t>
            </a:r>
            <a:r>
              <a:rPr lang="vi-VN" dirty="0" smtClean="0">
                <a:solidFill>
                  <a:srgbClr val="FF0000"/>
                </a:solidFill>
              </a:rPr>
              <a:t>Nắng </a:t>
            </a:r>
            <a:r>
              <a:rPr lang="vi-VN" dirty="0">
                <a:solidFill>
                  <a:srgbClr val="FF0000"/>
                </a:solidFill>
              </a:rPr>
              <a:t>phố huyện vàng hoe. </a:t>
            </a:r>
            <a:endParaRPr lang="en-US" dirty="0" smtClean="0">
              <a:solidFill>
                <a:srgbClr val="FF0000"/>
              </a:solidFill>
            </a:endParaRPr>
          </a:p>
          <a:p>
            <a:pPr marL="0" indent="0">
              <a:buNone/>
            </a:pPr>
            <a:r>
              <a:rPr lang="en-US" dirty="0" smtClean="0">
                <a:solidFill>
                  <a:srgbClr val="FF0000"/>
                </a:solidFill>
              </a:rPr>
              <a:t>- </a:t>
            </a:r>
            <a:r>
              <a:rPr lang="vi-VN" dirty="0" smtClean="0">
                <a:solidFill>
                  <a:srgbClr val="FF0000"/>
                </a:solidFill>
              </a:rPr>
              <a:t>Những </a:t>
            </a:r>
            <a:r>
              <a:rPr lang="vi-VN" dirty="0">
                <a:solidFill>
                  <a:srgbClr val="FF0000"/>
                </a:solidFill>
              </a:rPr>
              <a:t>em bé Hmông, những em bé Tu Dí, Phù Lá cổ đeo móng hổ, quần áo sặc sỡ đang chơi đùa trước cửa hàng. </a:t>
            </a:r>
            <a:r>
              <a:rPr lang="en-US" dirty="0" smtClean="0">
                <a:solidFill>
                  <a:srgbClr val="FF0000"/>
                </a:solidFill>
              </a:rPr>
              <a:t>- - </a:t>
            </a:r>
            <a:r>
              <a:rPr lang="vi-VN" dirty="0" smtClean="0">
                <a:solidFill>
                  <a:srgbClr val="FF0000"/>
                </a:solidFill>
              </a:rPr>
              <a:t>Hoàng </a:t>
            </a:r>
            <a:r>
              <a:rPr lang="vi-VN" dirty="0">
                <a:solidFill>
                  <a:srgbClr val="FF0000"/>
                </a:solidFill>
              </a:rPr>
              <a:t>hôn, áp phiên của phiên chợ thị trấn, người ngựa dập dìu chìm trong sương núi tím nhạt.</a:t>
            </a:r>
            <a:endParaRPr lang="en-US" dirty="0">
              <a:solidFill>
                <a:srgbClr val="FF0000"/>
              </a:solidFill>
            </a:endParaRPr>
          </a:p>
        </p:txBody>
      </p:sp>
    </p:spTree>
    <p:extLst>
      <p:ext uri="{BB962C8B-B14F-4D97-AF65-F5344CB8AC3E}">
        <p14:creationId xmlns:p14="http://schemas.microsoft.com/office/powerpoint/2010/main" val="91950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3432" y="404664"/>
            <a:ext cx="10972800" cy="4525963"/>
          </a:xfrm>
        </p:spPr>
        <p:txBody>
          <a:bodyPr>
            <a:normAutofit lnSpcReduction="10000"/>
          </a:bodyPr>
          <a:lstStyle/>
          <a:p>
            <a:pPr marL="0" indent="0">
              <a:buNone/>
            </a:pPr>
            <a:r>
              <a:rPr lang="vi-VN" b="1" dirty="0"/>
              <a:t>Câu 3:</a:t>
            </a:r>
            <a:r>
              <a:rPr lang="vi-VN" dirty="0"/>
              <a:t> Cụm từ " thoắt cái" lặp lại nhiều lần trong đoạn miêu tả cảnh thiên nhiên ở Sa Pa muốn nhấn mạnh điều gì? Tìm câu trả lời đúng.</a:t>
            </a:r>
          </a:p>
          <a:p>
            <a:pPr marL="0" indent="0">
              <a:buNone/>
            </a:pPr>
            <a:r>
              <a:rPr lang="vi-VN" dirty="0"/>
              <a:t>A. Bốn mùa xuân hạ thu đông nối tiếp nhau trôi đi rất nhanh</a:t>
            </a:r>
          </a:p>
          <a:p>
            <a:pPr marL="0" indent="0">
              <a:buNone/>
            </a:pPr>
            <a:r>
              <a:rPr lang="vi-VN" dirty="0"/>
              <a:t>B. Cảnh vật thiên nhiên và thời tiết ở Sa Pa thay đổi từng ngày.</a:t>
            </a:r>
          </a:p>
          <a:p>
            <a:pPr marL="0" indent="0">
              <a:buNone/>
            </a:pPr>
            <a:r>
              <a:rPr lang="vi-VN" dirty="0"/>
              <a:t>C. Một ngày ở Sa Pa như trải qua nhiều mùa, tạo cảm giác bất ngờ, thú vị.</a:t>
            </a:r>
          </a:p>
          <a:p>
            <a:pPr marL="0" indent="0">
              <a:buNone/>
            </a:pPr>
            <a:r>
              <a:rPr lang="vi-VN" dirty="0"/>
              <a:t>D. Một ngày ở Sa Pa rất dài, có đủ bốn mùa.</a:t>
            </a:r>
          </a:p>
          <a:p>
            <a:pPr marL="0" indent="0">
              <a:buNone/>
            </a:pPr>
            <a:endParaRPr lang="en-US" dirty="0"/>
          </a:p>
        </p:txBody>
      </p:sp>
      <p:sp>
        <p:nvSpPr>
          <p:cNvPr id="4" name="Smiley Face 3"/>
          <p:cNvSpPr/>
          <p:nvPr/>
        </p:nvSpPr>
        <p:spPr>
          <a:xfrm>
            <a:off x="335360" y="3284984"/>
            <a:ext cx="648072" cy="576064"/>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95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A0C3EE9-1EF4-415E-BD5F-B0786C5E6F75}"/>
              </a:ext>
            </a:extLst>
          </p:cNvPr>
          <p:cNvSpPr txBox="1"/>
          <p:nvPr/>
        </p:nvSpPr>
        <p:spPr>
          <a:xfrm>
            <a:off x="449024" y="385500"/>
            <a:ext cx="11407615" cy="1384995"/>
          </a:xfrm>
          <a:prstGeom prst="rect">
            <a:avLst/>
          </a:prstGeom>
          <a:noFill/>
        </p:spPr>
        <p:txBody>
          <a:bodyPr wrap="square">
            <a:spAutoFit/>
          </a:bodyPr>
          <a:lstStyle/>
          <a:p>
            <a:r>
              <a:rPr lang="vi-VN" sz="2800" b="1" dirty="0">
                <a:solidFill>
                  <a:srgbClr val="FF0000"/>
                </a:solidFill>
                <a:latin typeface="Times New Roman" panose="02020603050405020304" pitchFamily="18" charset="0"/>
                <a:cs typeface="Times New Roman" panose="02020603050405020304" pitchFamily="18" charset="0"/>
              </a:rPr>
              <a:t>Câu </a:t>
            </a:r>
            <a:r>
              <a:rPr lang="en-US" sz="2800" b="1" dirty="0">
                <a:solidFill>
                  <a:srgbClr val="FF0000"/>
                </a:solidFill>
                <a:latin typeface="Times New Roman" panose="02020603050405020304" pitchFamily="18" charset="0"/>
                <a:cs typeface="Times New Roman" panose="02020603050405020304" pitchFamily="18" charset="0"/>
              </a:rPr>
              <a:t>4</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khẳng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định</a:t>
            </a:r>
            <a:r>
              <a:rPr lang="en-US" sz="2800" dirty="0" smtClean="0">
                <a:latin typeface="Times New Roman" panose="02020603050405020304" pitchFamily="18" charset="0"/>
                <a:cs typeface="Times New Roman" panose="02020603050405020304" pitchFamily="18" charset="0"/>
              </a:rPr>
              <a:t> “Sa </a:t>
            </a:r>
            <a:r>
              <a:rPr lang="en-US" sz="2800" dirty="0">
                <a:latin typeface="Times New Roman" panose="02020603050405020304" pitchFamily="18" charset="0"/>
                <a:cs typeface="Times New Roman" panose="02020603050405020304" pitchFamily="18" charset="0"/>
              </a:rPr>
              <a:t>Pa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món</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tặng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diệu</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kì</a:t>
            </a:r>
            <a:r>
              <a:rPr lang="en-US" sz="2800" dirty="0" smtClean="0">
                <a:latin typeface="Times New Roman" panose="02020603050405020304" pitchFamily="18" charset="0"/>
                <a:cs typeface="Times New Roman" panose="02020603050405020304" pitchFamily="18" charset="0"/>
              </a:rPr>
              <a:t> </a:t>
            </a:r>
            <a:r>
              <a:rPr lang="vi-VN" sz="2800" dirty="0"/>
              <a:t>mà thiên nhiên dành cho đất nước </a:t>
            </a:r>
            <a:r>
              <a:rPr lang="vi-VN" sz="2800" dirty="0" smtClean="0"/>
              <a:t>ta</a:t>
            </a:r>
            <a:r>
              <a:rPr lang="en-US" sz="2800" dirty="0" smtClean="0"/>
              <a:t>?</a:t>
            </a:r>
            <a:endParaRPr lang="vi-VN" sz="2800" dirty="0"/>
          </a:p>
          <a:p>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 xmlns:a16="http://schemas.microsoft.com/office/drawing/2014/main" id="{4F75D0BE-782F-4295-92D3-0AC5057AFB58}"/>
              </a:ext>
            </a:extLst>
          </p:cNvPr>
          <p:cNvSpPr txBox="1"/>
          <p:nvPr/>
        </p:nvSpPr>
        <p:spPr>
          <a:xfrm>
            <a:off x="449023" y="1412776"/>
            <a:ext cx="11407615" cy="1569660"/>
          </a:xfrm>
          <a:prstGeom prst="rect">
            <a:avLst/>
          </a:prstGeom>
          <a:noFill/>
        </p:spPr>
        <p:txBody>
          <a:bodyPr wrap="square">
            <a:spAutoFit/>
          </a:bodyPr>
          <a:lstStyle/>
          <a:p>
            <a:pPr algn="just"/>
            <a:r>
              <a:rPr lang="en-US" sz="2800" dirty="0" smtClean="0">
                <a:latin typeface="Times New Roman" panose="02020603050405020304" pitchFamily="18" charset="0"/>
                <a:cs typeface="Times New Roman" panose="02020603050405020304" pitchFamily="18" charset="0"/>
              </a:rPr>
              <a:t>	</a:t>
            </a:r>
            <a:r>
              <a:rPr lang="en-US" sz="3200" dirty="0" smtClean="0">
                <a:solidFill>
                  <a:srgbClr val="0000FF"/>
                </a:solidFill>
                <a:latin typeface="Times New Roman" panose="02020603050405020304" pitchFamily="18" charset="0"/>
                <a:cs typeface="Times New Roman" panose="02020603050405020304" pitchFamily="18" charset="0"/>
              </a:rPr>
              <a:t>- </a:t>
            </a:r>
            <a:r>
              <a:rPr lang="vi-VN" sz="3200" dirty="0" smtClean="0">
                <a:solidFill>
                  <a:srgbClr val="0000FF"/>
                </a:solidFill>
                <a:latin typeface="Times New Roman" panose="02020603050405020304" pitchFamily="18" charset="0"/>
                <a:cs typeface="Times New Roman" panose="02020603050405020304" pitchFamily="18" charset="0"/>
              </a:rPr>
              <a:t>Vì </a:t>
            </a:r>
            <a:r>
              <a:rPr lang="vi-VN" sz="3200" dirty="0">
                <a:solidFill>
                  <a:srgbClr val="0000FF"/>
                </a:solidFill>
                <a:latin typeface="Times New Roman" panose="02020603050405020304" pitchFamily="18" charset="0"/>
                <a:cs typeface="Times New Roman" panose="02020603050405020304" pitchFamily="18" charset="0"/>
              </a:rPr>
              <a:t>quang cảnh ở đây rất đẹp, có núi, có thác, có rừng, cây cối luôn tốt tươi, có nhiều thứ hoa quý hiếm, làng xóm yên ả, thanh bình, khí hậu </a:t>
            </a:r>
            <a:r>
              <a:rPr lang="vi-VN" sz="3200" dirty="0" smtClean="0">
                <a:solidFill>
                  <a:srgbClr val="0000FF"/>
                </a:solidFill>
                <a:latin typeface="Times New Roman" panose="02020603050405020304" pitchFamily="18" charset="0"/>
                <a:cs typeface="Times New Roman" panose="02020603050405020304" pitchFamily="18" charset="0"/>
              </a:rPr>
              <a:t>thì </a:t>
            </a:r>
            <a:r>
              <a:rPr lang="vi-VN" sz="3200" dirty="0">
                <a:solidFill>
                  <a:srgbClr val="0000FF"/>
                </a:solidFill>
                <a:latin typeface="Times New Roman" panose="02020603050405020304" pitchFamily="18" charset="0"/>
                <a:cs typeface="Times New Roman" panose="02020603050405020304" pitchFamily="18" charset="0"/>
              </a:rPr>
              <a:t>quanh năm mát mẻ hay se lạnh.</a:t>
            </a:r>
          </a:p>
        </p:txBody>
      </p:sp>
      <p:sp>
        <p:nvSpPr>
          <p:cNvPr id="4" name="TextBox 3">
            <a:extLst>
              <a:ext uri="{FF2B5EF4-FFF2-40B4-BE49-F238E27FC236}">
                <a16:creationId xmlns="" xmlns:a16="http://schemas.microsoft.com/office/drawing/2014/main" id="{AA0C3EE9-1EF4-415E-BD5F-B0786C5E6F75}"/>
              </a:ext>
            </a:extLst>
          </p:cNvPr>
          <p:cNvSpPr txBox="1"/>
          <p:nvPr/>
        </p:nvSpPr>
        <p:spPr>
          <a:xfrm>
            <a:off x="449022" y="3627021"/>
            <a:ext cx="11407615" cy="523220"/>
          </a:xfrm>
          <a:prstGeom prst="rect">
            <a:avLst/>
          </a:prstGeom>
          <a:noFill/>
        </p:spPr>
        <p:txBody>
          <a:bodyPr wrap="square">
            <a:spAutoFit/>
          </a:bodyPr>
          <a:lstStyle/>
          <a:p>
            <a:pPr algn="just"/>
            <a:r>
              <a:rPr lang="vi-VN" sz="2800" b="1" dirty="0">
                <a:solidFill>
                  <a:srgbClr val="FF0000"/>
                </a:solidFill>
                <a:latin typeface="Times New Roman" panose="02020603050405020304" pitchFamily="18" charset="0"/>
                <a:cs typeface="Times New Roman" panose="02020603050405020304" pitchFamily="18" charset="0"/>
              </a:rPr>
              <a:t>Câu </a:t>
            </a:r>
            <a:r>
              <a:rPr lang="en-US" sz="2800" b="1" dirty="0" smtClean="0">
                <a:solidFill>
                  <a:srgbClr val="FF0000"/>
                </a:solidFill>
                <a:latin typeface="Times New Roman" panose="02020603050405020304" pitchFamily="18" charset="0"/>
                <a:cs typeface="Times New Roman" panose="02020603050405020304" pitchFamily="18" charset="0"/>
              </a:rPr>
              <a:t>5</a:t>
            </a:r>
            <a:r>
              <a:rPr lang="en-US" sz="2800" dirty="0" smtClean="0">
                <a:solidFill>
                  <a:srgbClr val="FF0000"/>
                </a:solidFill>
                <a:latin typeface="Times New Roman" panose="02020603050405020304" pitchFamily="18" charset="0"/>
                <a:cs typeface="Times New Roman" panose="02020603050405020304" pitchFamily="18" charset="0"/>
              </a:rPr>
              <a:t>:</a:t>
            </a:r>
            <a:r>
              <a:rPr lang="en-US" sz="2800" dirty="0"/>
              <a:t>Em </a:t>
            </a:r>
            <a:r>
              <a:rPr lang="en-US" sz="2800" dirty="0" err="1"/>
              <a:t>thích</a:t>
            </a:r>
            <a:r>
              <a:rPr lang="en-US" sz="2800" dirty="0"/>
              <a:t> </a:t>
            </a:r>
            <a:r>
              <a:rPr lang="en-US" sz="2800" dirty="0" err="1"/>
              <a:t>hình</a:t>
            </a:r>
            <a:r>
              <a:rPr lang="en-US" sz="2800" dirty="0"/>
              <a:t> </a:t>
            </a:r>
            <a:r>
              <a:rPr lang="en-US" sz="2800" dirty="0" err="1"/>
              <a:t>ảnh</a:t>
            </a:r>
            <a:r>
              <a:rPr lang="en-US" sz="2800" dirty="0"/>
              <a:t> </a:t>
            </a:r>
            <a:r>
              <a:rPr lang="en-US" sz="2800" dirty="0" err="1"/>
              <a:t>nào</a:t>
            </a:r>
            <a:r>
              <a:rPr lang="en-US" sz="2800" dirty="0"/>
              <a:t> </a:t>
            </a:r>
            <a:r>
              <a:rPr lang="en-US" sz="2800" dirty="0" err="1"/>
              <a:t>trong</a:t>
            </a:r>
            <a:r>
              <a:rPr lang="en-US" sz="2800" dirty="0"/>
              <a:t> </a:t>
            </a:r>
            <a:r>
              <a:rPr lang="en-US" sz="2800" dirty="0" err="1"/>
              <a:t>bài</a:t>
            </a:r>
            <a:r>
              <a:rPr lang="en-US" sz="2800" dirty="0"/>
              <a:t> </a:t>
            </a:r>
            <a:r>
              <a:rPr lang="en-US" sz="2800" dirty="0" err="1"/>
              <a:t>đọc</a:t>
            </a:r>
            <a:r>
              <a:rPr lang="en-US" sz="2800" dirty="0"/>
              <a:t>?</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858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1"/>
          <p:cNvSpPr>
            <a:spLocks noChangeArrowheads="1"/>
          </p:cNvSpPr>
          <p:nvPr/>
        </p:nvSpPr>
        <p:spPr bwMode="auto">
          <a:xfrm>
            <a:off x="263351" y="1628800"/>
            <a:ext cx="11644009" cy="1754326"/>
          </a:xfrm>
          <a:prstGeom prst="rect">
            <a:avLst/>
          </a:prstGeom>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defTabSz="1219170">
              <a:defRPr/>
            </a:pPr>
            <a:r>
              <a:rPr lang="en-US" sz="3200" b="1" dirty="0" smtClean="0">
                <a:ln w="0"/>
                <a:solidFill>
                  <a:srgbClr val="0000FF"/>
                </a:solidFill>
                <a:latin typeface="Times New Roman" panose="02020603050405020304" pitchFamily="18" charset="0"/>
                <a:cs typeface="Times New Roman" panose="02020603050405020304" pitchFamily="18" charset="0"/>
              </a:rPr>
              <a:t>	</a:t>
            </a:r>
            <a:r>
              <a:rPr lang="vi-VN" altLang="en-US" sz="3600" b="1" dirty="0">
                <a:solidFill>
                  <a:srgbClr val="0000FF"/>
                </a:solidFill>
                <a:latin typeface="+mn-lt"/>
              </a:rPr>
              <a:t>Bài văn </a:t>
            </a:r>
            <a:r>
              <a:rPr lang="en-US" sz="3600" b="1" dirty="0" smtClean="0">
                <a:solidFill>
                  <a:srgbClr val="0000FF"/>
                </a:solidFill>
                <a:latin typeface="+mn-lt"/>
                <a:cs typeface="Times New Roman" pitchFamily="18" charset="0"/>
              </a:rPr>
              <a:t>c</a:t>
            </a:r>
            <a:r>
              <a:rPr lang="vi-VN" sz="3600" b="1" dirty="0" smtClean="0">
                <a:solidFill>
                  <a:srgbClr val="0000FF"/>
                </a:solidFill>
                <a:latin typeface="+mn-lt"/>
                <a:cs typeface="Times New Roman" pitchFamily="18" charset="0"/>
              </a:rPr>
              <a:t>a </a:t>
            </a:r>
            <a:r>
              <a:rPr lang="vi-VN" sz="3600" b="1" dirty="0">
                <a:solidFill>
                  <a:srgbClr val="0000FF"/>
                </a:solidFill>
                <a:latin typeface="+mn-lt"/>
                <a:cs typeface="Times New Roman" pitchFamily="18" charset="0"/>
              </a:rPr>
              <a:t>ngợi vẻ đẹp độc đáo của Sa Pa, thể hiện tình cảm yêu mến thiết tha của tác giả đối với cảnh đẹp đất </a:t>
            </a:r>
            <a:r>
              <a:rPr lang="vi-VN" sz="3600" b="1" dirty="0" smtClean="0">
                <a:solidFill>
                  <a:srgbClr val="0000FF"/>
                </a:solidFill>
                <a:latin typeface="+mn-lt"/>
                <a:cs typeface="Times New Roman" pitchFamily="18" charset="0"/>
              </a:rPr>
              <a:t>nước</a:t>
            </a:r>
            <a:r>
              <a:rPr lang="vi-VN" altLang="en-US" sz="3600" b="1" dirty="0" smtClean="0">
                <a:solidFill>
                  <a:srgbClr val="0000FF"/>
                </a:solidFill>
                <a:latin typeface="+mn-lt"/>
              </a:rPr>
              <a:t>.</a:t>
            </a:r>
            <a:endParaRPr lang="en-US" altLang="en-US" sz="3600" b="1" dirty="0">
              <a:solidFill>
                <a:srgbClr val="0000FF"/>
              </a:solidFill>
              <a:latin typeface="+mn-lt"/>
            </a:endParaRPr>
          </a:p>
        </p:txBody>
      </p:sp>
      <p:sp>
        <p:nvSpPr>
          <p:cNvPr id="10" name="Rectangle 1"/>
          <p:cNvSpPr>
            <a:spLocks noChangeArrowheads="1"/>
          </p:cNvSpPr>
          <p:nvPr/>
        </p:nvSpPr>
        <p:spPr bwMode="auto">
          <a:xfrm>
            <a:off x="263352" y="404664"/>
            <a:ext cx="11644009" cy="584775"/>
          </a:xfrm>
          <a:prstGeom prst="rect">
            <a:avLst/>
          </a:prstGeom>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defTabSz="1219170">
              <a:defRPr/>
            </a:pPr>
            <a:r>
              <a:rPr lang="en-US" altLang="en-US" sz="3200" b="1" u="sng" dirty="0" err="1">
                <a:ln w="0"/>
                <a:solidFill>
                  <a:srgbClr val="FF0000"/>
                </a:solidFill>
                <a:latin typeface="Arial" panose="020B0604020202020204" pitchFamily="34" charset="0"/>
                <a:cs typeface="Arial" panose="020B0604020202020204" pitchFamily="34" charset="0"/>
              </a:rPr>
              <a:t>Nội</a:t>
            </a:r>
            <a:r>
              <a:rPr lang="en-US" altLang="en-US" sz="3200" b="1" u="sng" dirty="0">
                <a:ln w="0"/>
                <a:solidFill>
                  <a:srgbClr val="FF0000"/>
                </a:solidFill>
                <a:latin typeface="Arial" panose="020B0604020202020204" pitchFamily="34" charset="0"/>
                <a:cs typeface="Arial" panose="020B0604020202020204" pitchFamily="34" charset="0"/>
              </a:rPr>
              <a:t> dung</a:t>
            </a:r>
            <a:r>
              <a:rPr lang="en-US" altLang="en-US" sz="3200" b="1" dirty="0" smtClean="0">
                <a:ln w="0"/>
                <a:solidFill>
                  <a:srgbClr val="FF0000"/>
                </a:solidFill>
                <a:latin typeface="Arial" panose="020B0604020202020204" pitchFamily="34" charset="0"/>
                <a:cs typeface="Arial" panose="020B0604020202020204" pitchFamily="34" charset="0"/>
              </a:rPr>
              <a:t>:</a:t>
            </a:r>
            <a:endParaRPr lang="en-US" sz="3200" b="1" kern="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4740202"/>
      </p:ext>
    </p:extLst>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239184" y="194734"/>
            <a:ext cx="11648016" cy="6320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Hộp_Văn_Bản 7"/>
          <p:cNvSpPr txBox="1">
            <a:spLocks noChangeArrowheads="1"/>
          </p:cNvSpPr>
          <p:nvPr/>
        </p:nvSpPr>
        <p:spPr bwMode="auto">
          <a:xfrm>
            <a:off x="2819400" y="2276872"/>
            <a:ext cx="6925733"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dirty="0" err="1" smtClean="0">
                <a:solidFill>
                  <a:srgbClr val="FF0000"/>
                </a:solidFill>
                <a:latin typeface="Times New Roman" panose="02020603050405020304" pitchFamily="18" charset="0"/>
                <a:cs typeface="Times New Roman" panose="02020603050405020304" pitchFamily="18" charset="0"/>
              </a:rPr>
              <a:t>Luyện</a:t>
            </a:r>
            <a:r>
              <a:rPr lang="en-US" altLang="en-US" sz="6000" b="1" dirty="0" smtClean="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đọc</a:t>
            </a:r>
            <a:r>
              <a:rPr lang="en-US" altLang="en-US" sz="6000" b="1" dirty="0" smtClean="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diễn</a:t>
            </a:r>
            <a:r>
              <a:rPr lang="en-US" altLang="en-US" sz="6000" b="1" dirty="0" smtClean="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cảm</a:t>
            </a:r>
            <a:endParaRPr lang="en-US" altLang="en-US" sz="6000" b="1"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4390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oạn bài - Tập đọc: Đường đi Sa Pa - Giải tiếng việt lớp 4 - Tập 2">
            <a:extLst>
              <a:ext uri="{FF2B5EF4-FFF2-40B4-BE49-F238E27FC236}">
                <a16:creationId xmlns="" xmlns:a16="http://schemas.microsoft.com/office/drawing/2014/main" id="{EB51E9A9-271F-462D-83F4-4F1694CEC6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128"/>
            <a:ext cx="12174344" cy="6841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11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332656"/>
            <a:ext cx="12192000" cy="584775"/>
          </a:xfrm>
          <a:prstGeom prst="rect">
            <a:avLst/>
          </a:prstGeom>
          <a:noFill/>
          <a:ln w="9525">
            <a:noFill/>
            <a:miter lim="800000"/>
            <a:headEnd/>
            <a:tailEnd/>
          </a:ln>
        </p:spPr>
        <p:txBody>
          <a:bodyPr wrap="square">
            <a:spAutoFit/>
          </a:bodyPr>
          <a:lstStyle/>
          <a:p>
            <a:pPr algn="ctr" eaLnBrk="1" hangingPunct="1"/>
            <a:r>
              <a:rPr lang="en-US" sz="3200" b="1" dirty="0" err="1" smtClean="0">
                <a:solidFill>
                  <a:srgbClr val="FF0000"/>
                </a:solidFill>
                <a:latin typeface="Arial" panose="020B0604020202020204" pitchFamily="34" charset="0"/>
                <a:cs typeface="Arial" panose="020B0604020202020204" pitchFamily="34" charset="0"/>
              </a:rPr>
              <a:t>Đường</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đi</a:t>
            </a:r>
            <a:r>
              <a:rPr lang="en-US" sz="3200" b="1" dirty="0" smtClean="0">
                <a:solidFill>
                  <a:srgbClr val="FF0000"/>
                </a:solidFill>
                <a:latin typeface="Arial" panose="020B0604020202020204" pitchFamily="34" charset="0"/>
                <a:cs typeface="Arial" panose="020B0604020202020204" pitchFamily="34" charset="0"/>
              </a:rPr>
              <a:t> Sa Pa</a:t>
            </a:r>
            <a:endParaRPr lang="en-US" sz="3200" b="1" dirty="0">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a:off x="911424" y="1268760"/>
            <a:ext cx="10513168" cy="4524315"/>
          </a:xfrm>
          <a:prstGeom prst="rect">
            <a:avLst/>
          </a:prstGeom>
        </p:spPr>
        <p:txBody>
          <a:bodyPr wrap="square">
            <a:spAutoFit/>
          </a:bodyPr>
          <a:lstStyle/>
          <a:p>
            <a:pPr algn="just"/>
            <a:r>
              <a:rPr lang="en-US" sz="3600" dirty="0" smtClean="0">
                <a:solidFill>
                  <a:srgbClr val="00B050"/>
                </a:solidFill>
              </a:rPr>
              <a:t>	</a:t>
            </a:r>
            <a:r>
              <a:rPr lang="vi-VN" sz="3600" dirty="0" smtClean="0">
                <a:solidFill>
                  <a:srgbClr val="0000FF"/>
                </a:solidFill>
              </a:rPr>
              <a:t>Hôm </a:t>
            </a:r>
            <a:r>
              <a:rPr lang="vi-VN" sz="3600" dirty="0">
                <a:solidFill>
                  <a:srgbClr val="0000FF"/>
                </a:solidFill>
              </a:rPr>
              <a:t>sau chúng tôi đi Sa Pa. Phong cảnh ở đây thật đẹp. </a:t>
            </a:r>
            <a:r>
              <a:rPr lang="vi-VN" sz="3600" b="1" i="1" dirty="0">
                <a:solidFill>
                  <a:srgbClr val="0000FF"/>
                </a:solidFill>
              </a:rPr>
              <a:t>Thoắt cái</a:t>
            </a:r>
            <a:r>
              <a:rPr lang="vi-VN" sz="3600" dirty="0">
                <a:solidFill>
                  <a:srgbClr val="0000FF"/>
                </a:solidFill>
              </a:rPr>
              <a:t>, lá vàng rơi trong khoảnh khắc mùa thu. </a:t>
            </a:r>
            <a:r>
              <a:rPr lang="vi-VN" sz="3600" b="1" i="1" dirty="0">
                <a:solidFill>
                  <a:srgbClr val="0000FF"/>
                </a:solidFill>
              </a:rPr>
              <a:t>Thoắt cái</a:t>
            </a:r>
            <a:r>
              <a:rPr lang="vi-VN" sz="3600" dirty="0">
                <a:solidFill>
                  <a:srgbClr val="0000FF"/>
                </a:solidFill>
              </a:rPr>
              <a:t>, trắng </a:t>
            </a:r>
            <a:r>
              <a:rPr lang="vi-VN" sz="3600" b="1" i="1" dirty="0">
                <a:solidFill>
                  <a:srgbClr val="0000FF"/>
                </a:solidFill>
              </a:rPr>
              <a:t>long lanh </a:t>
            </a:r>
            <a:r>
              <a:rPr lang="vi-VN" sz="3600" dirty="0">
                <a:solidFill>
                  <a:srgbClr val="0000FF"/>
                </a:solidFill>
              </a:rPr>
              <a:t>một cơn mưa tuyết trên những cành đào, lê, mận. </a:t>
            </a:r>
            <a:r>
              <a:rPr lang="vi-VN" sz="3600" b="1" i="1" dirty="0">
                <a:solidFill>
                  <a:srgbClr val="0000FF"/>
                </a:solidFill>
              </a:rPr>
              <a:t>Thoắt cái</a:t>
            </a:r>
            <a:r>
              <a:rPr lang="vi-VN" sz="3600" dirty="0">
                <a:solidFill>
                  <a:srgbClr val="0000FF"/>
                </a:solidFill>
              </a:rPr>
              <a:t>, gió xuân hây hẩy nồng nàn với những bông hoa lay ơn màu đen nhung hiếm quý.</a:t>
            </a:r>
          </a:p>
          <a:p>
            <a:pPr algn="just"/>
            <a:r>
              <a:rPr lang="en-US" sz="3600" dirty="0">
                <a:solidFill>
                  <a:srgbClr val="0000FF"/>
                </a:solidFill>
              </a:rPr>
              <a:t>	</a:t>
            </a:r>
            <a:r>
              <a:rPr lang="vi-VN" sz="3600" dirty="0">
                <a:solidFill>
                  <a:srgbClr val="0000FF"/>
                </a:solidFill>
              </a:rPr>
              <a:t>Sa Pa quả là món quà tặng </a:t>
            </a:r>
            <a:r>
              <a:rPr lang="vi-VN" sz="3600" b="1" i="1" dirty="0">
                <a:solidFill>
                  <a:srgbClr val="0000FF"/>
                </a:solidFill>
              </a:rPr>
              <a:t>diệu kì </a:t>
            </a:r>
            <a:r>
              <a:rPr lang="vi-VN" sz="3600" dirty="0">
                <a:solidFill>
                  <a:srgbClr val="0000FF"/>
                </a:solidFill>
              </a:rPr>
              <a:t>mà thiên nhiên dành cho đất nước ta.</a:t>
            </a:r>
          </a:p>
        </p:txBody>
      </p:sp>
      <p:cxnSp>
        <p:nvCxnSpPr>
          <p:cNvPr id="6" name="Straight Connector 5"/>
          <p:cNvCxnSpPr/>
          <p:nvPr/>
        </p:nvCxnSpPr>
        <p:spPr>
          <a:xfrm flipH="1">
            <a:off x="7824192" y="3645024"/>
            <a:ext cx="76200"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9408368" y="4725144"/>
            <a:ext cx="76200"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801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0" cy="6858000"/>
            <a:chOff x="0" y="0"/>
            <a:chExt cx="12192000" cy="6858000"/>
          </a:xfrm>
        </p:grpSpPr>
        <p:pic>
          <p:nvPicPr>
            <p:cNvPr id="15362" name="Picture 4" descr="Beac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9"/>
            <p:cNvSpPr txBox="1">
              <a:spLocks noChangeArrowheads="1"/>
            </p:cNvSpPr>
            <p:nvPr/>
          </p:nvSpPr>
          <p:spPr bwMode="auto">
            <a:xfrm>
              <a:off x="2743200" y="990600"/>
              <a:ext cx="4724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600" b="1" dirty="0" err="1">
                  <a:solidFill>
                    <a:srgbClr val="FFFF00"/>
                  </a:solidFill>
                  <a:latin typeface="HP001 4 hàng" panose="020B0603050302020204" pitchFamily="34" charset="0"/>
                </a:rPr>
                <a:t>Tạm</a:t>
              </a:r>
              <a:r>
                <a:rPr lang="en-US" altLang="en-US" sz="3600" b="1" dirty="0">
                  <a:solidFill>
                    <a:srgbClr val="FFFF00"/>
                  </a:solidFill>
                  <a:latin typeface="HP001 4 hàng" panose="020B0603050302020204" pitchFamily="34" charset="0"/>
                </a:rPr>
                <a:t> </a:t>
              </a:r>
              <a:r>
                <a:rPr lang="en-US" altLang="en-US" sz="3600" b="1" dirty="0" err="1">
                  <a:solidFill>
                    <a:srgbClr val="FFFF00"/>
                  </a:solidFill>
                  <a:latin typeface="HP001 4 hàng" panose="020B0603050302020204" pitchFamily="34" charset="0"/>
                </a:rPr>
                <a:t>biệt</a:t>
              </a:r>
              <a:r>
                <a:rPr lang="en-US" altLang="en-US" sz="3600" b="1" dirty="0">
                  <a:solidFill>
                    <a:srgbClr val="FFFF00"/>
                  </a:solidFill>
                  <a:latin typeface="HP001 4 hàng" panose="020B0603050302020204" pitchFamily="34" charset="0"/>
                </a:rPr>
                <a:t> </a:t>
              </a:r>
              <a:r>
                <a:rPr lang="en-US" altLang="en-US" sz="3600" b="1" dirty="0" err="1">
                  <a:solidFill>
                    <a:srgbClr val="FFFF00"/>
                  </a:solidFill>
                  <a:latin typeface="HP001 4 hàng" panose="020B0603050302020204" pitchFamily="34" charset="0"/>
                </a:rPr>
                <a:t>các</a:t>
              </a:r>
              <a:r>
                <a:rPr lang="en-US" altLang="en-US" sz="3600" b="1" dirty="0">
                  <a:solidFill>
                    <a:srgbClr val="FFFF00"/>
                  </a:solidFill>
                  <a:latin typeface="HP001 4 hàng" panose="020B0603050302020204" pitchFamily="34" charset="0"/>
                </a:rPr>
                <a:t> </a:t>
              </a:r>
              <a:r>
                <a:rPr lang="en-US" altLang="en-US" sz="3600" b="1" dirty="0" err="1">
                  <a:solidFill>
                    <a:srgbClr val="FFFF00"/>
                  </a:solidFill>
                  <a:latin typeface="HP001 4 hàng" panose="020B0603050302020204" pitchFamily="34" charset="0"/>
                </a:rPr>
                <a:t>em</a:t>
              </a:r>
              <a:r>
                <a:rPr lang="en-US" altLang="en-US" sz="3600" b="1" dirty="0">
                  <a:solidFill>
                    <a:srgbClr val="FFFF00"/>
                  </a:solidFill>
                  <a:latin typeface="HP001 4 hàng" panose="020B0603050302020204" pitchFamily="34" charset="0"/>
                </a:rPr>
                <a:t>,</a:t>
              </a:r>
            </a:p>
            <a:p>
              <a:pPr algn="ctr" eaLnBrk="1" hangingPunct="1">
                <a:lnSpc>
                  <a:spcPct val="100000"/>
                </a:lnSpc>
                <a:spcBef>
                  <a:spcPct val="50000"/>
                </a:spcBef>
                <a:buFontTx/>
                <a:buNone/>
              </a:pPr>
              <a:r>
                <a:rPr lang="en-US" altLang="en-US" sz="3600" b="1" dirty="0" err="1">
                  <a:solidFill>
                    <a:srgbClr val="FFFF00"/>
                  </a:solidFill>
                  <a:latin typeface="HP001 4 hàng" panose="020B0603050302020204" pitchFamily="34" charset="0"/>
                </a:rPr>
                <a:t>hẹn</a:t>
              </a:r>
              <a:r>
                <a:rPr lang="en-US" altLang="en-US" sz="3600" b="1" dirty="0">
                  <a:solidFill>
                    <a:srgbClr val="FFFF00"/>
                  </a:solidFill>
                  <a:latin typeface="HP001 4 hàng" panose="020B0603050302020204" pitchFamily="34" charset="0"/>
                </a:rPr>
                <a:t> </a:t>
              </a:r>
              <a:r>
                <a:rPr lang="en-US" altLang="en-US" sz="3600" b="1" dirty="0" err="1">
                  <a:solidFill>
                    <a:srgbClr val="FFFF00"/>
                  </a:solidFill>
                  <a:latin typeface="HP001 4 hàng" panose="020B0603050302020204" pitchFamily="34" charset="0"/>
                </a:rPr>
                <a:t>gặp</a:t>
              </a:r>
              <a:r>
                <a:rPr lang="en-US" altLang="en-US" sz="3600" b="1" dirty="0">
                  <a:solidFill>
                    <a:srgbClr val="FFFF00"/>
                  </a:solidFill>
                  <a:latin typeface="HP001 4 hàng" panose="020B0603050302020204" pitchFamily="34" charset="0"/>
                </a:rPr>
                <a:t> </a:t>
              </a:r>
              <a:r>
                <a:rPr lang="en-US" altLang="en-US" sz="3600" b="1" dirty="0" err="1">
                  <a:solidFill>
                    <a:srgbClr val="FFFF00"/>
                  </a:solidFill>
                  <a:latin typeface="HP001 4 hàng" panose="020B0603050302020204" pitchFamily="34" charset="0"/>
                </a:rPr>
                <a:t>lại</a:t>
              </a:r>
              <a:r>
                <a:rPr lang="en-US" altLang="en-US" sz="3600" b="1" dirty="0">
                  <a:solidFill>
                    <a:srgbClr val="FFFF00"/>
                  </a:solidFill>
                  <a:latin typeface="HP001 4 hàng" panose="020B0603050302020204" pitchFamily="34" charset="0"/>
                </a:rPr>
                <a:t>!</a:t>
              </a:r>
            </a:p>
          </p:txBody>
        </p:sp>
      </p:grpSp>
    </p:spTree>
    <p:extLst>
      <p:ext uri="{BB962C8B-B14F-4D97-AF65-F5344CB8AC3E}">
        <p14:creationId xmlns:p14="http://schemas.microsoft.com/office/powerpoint/2010/main" val="3027539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228601" y="152401"/>
            <a:ext cx="11648017" cy="632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Hộp_Văn_Bản 7"/>
          <p:cNvSpPr txBox="1">
            <a:spLocks noChangeArrowheads="1"/>
          </p:cNvSpPr>
          <p:nvPr/>
        </p:nvSpPr>
        <p:spPr bwMode="auto">
          <a:xfrm>
            <a:off x="1727201" y="1612677"/>
            <a:ext cx="8737600"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dirty="0" err="1" smtClean="0">
                <a:solidFill>
                  <a:srgbClr val="FF0000"/>
                </a:solidFill>
                <a:latin typeface="Times New Roman" panose="02020603050405020304" pitchFamily="18" charset="0"/>
                <a:cs typeface="Times New Roman" panose="02020603050405020304" pitchFamily="18" charset="0"/>
              </a:rPr>
              <a:t>Khám</a:t>
            </a:r>
            <a:r>
              <a:rPr lang="en-US" altLang="en-US" sz="6000" b="1" dirty="0" smtClean="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phá</a:t>
            </a:r>
            <a:endParaRPr lang="en-US" altLang="en-US" sz="6000" b="1" dirty="0">
              <a:solidFill>
                <a:srgbClr val="FF0000"/>
              </a:solidFill>
              <a:latin typeface="Times New Roman" panose="02020603050405020304" pitchFamily="18" charset="0"/>
              <a:cs typeface="Times New Roman" panose="02020603050405020304" pitchFamily="18" charset="0"/>
            </a:endParaRPr>
          </a:p>
        </p:txBody>
      </p:sp>
      <p:sp>
        <p:nvSpPr>
          <p:cNvPr id="7" name="WordArt 7"/>
          <p:cNvSpPr>
            <a:spLocks noChangeArrowheads="1" noChangeShapeType="1" noTextEdit="1"/>
          </p:cNvSpPr>
          <p:nvPr/>
        </p:nvSpPr>
        <p:spPr bwMode="auto">
          <a:xfrm>
            <a:off x="3733800" y="2737132"/>
            <a:ext cx="5962600" cy="907892"/>
          </a:xfrm>
          <a:prstGeom prst="rect">
            <a:avLst/>
          </a:prstGeom>
        </p:spPr>
        <p:txBody>
          <a:bodyPr wrap="none" fromWordArt="1">
            <a:prstTxWarp prst="textPlain">
              <a:avLst>
                <a:gd name="adj" fmla="val 50000"/>
              </a:avLst>
            </a:prstTxWarp>
          </a:bodyPr>
          <a:lstStyle/>
          <a:p>
            <a:pPr algn="ct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Đọc</a:t>
            </a:r>
            <a:endPar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endParaRPr>
          </a:p>
          <a:p>
            <a:pPr algn="ct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Đường</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đi</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 Sa Pa</a:t>
            </a:r>
            <a:endParaRPr lang="en-US" sz="3600" b="1" kern="10" dirty="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4889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2000"/>
                                        <p:tgtEl>
                                          <p:spTgt spid="7"/>
                                        </p:tgtEl>
                                      </p:cBhvr>
                                    </p:animEffect>
                                  </p:childTnLst>
                                </p:cTn>
                              </p:par>
                              <p:par>
                                <p:cTn id="8" presetID="26" presetClass="emph" presetSubtype="0" fill="hold" nodeType="withEffect">
                                  <p:stCondLst>
                                    <p:cond delay="0"/>
                                  </p:stCondLst>
                                  <p:childTnLst>
                                    <p:animEffect transition="out" filter="fade">
                                      <p:cBhvr>
                                        <p:cTn id="9" dur="1000" tmFilter="0, 0; .2, .5; .8, .5; 1, 0"/>
                                        <p:tgtEl>
                                          <p:spTgt spid="7"/>
                                        </p:tgtEl>
                                      </p:cBhvr>
                                    </p:animEffect>
                                    <p:animScale>
                                      <p:cBhvr>
                                        <p:cTn id="10" dur="500" autoRev="1" fill="hold"/>
                                        <p:tgtEl>
                                          <p:spTgt spid="7"/>
                                        </p:tgtEl>
                                      </p:cBhvr>
                                      <p:by x="105000" y="105000"/>
                                    </p:animScale>
                                  </p:childTnLst>
                                </p:cTn>
                              </p:par>
                              <p:par>
                                <p:cTn id="11" presetID="23" presetClass="emph" presetSubtype="0" repeatCount="indefinite" fill="hold" nodeType="withEffect">
                                  <p:stCondLst>
                                    <p:cond delay="0"/>
                                  </p:stCondLst>
                                  <p:childTnLst>
                                    <p:animClr clrSpc="hsl" dir="cw">
                                      <p:cBhvr override="childStyle">
                                        <p:cTn id="12" dur="5000" fill="hold"/>
                                        <p:tgtEl>
                                          <p:spTgt spid="7"/>
                                        </p:tgtEl>
                                        <p:attrNameLst>
                                          <p:attrName>style.color</p:attrName>
                                        </p:attrNameLst>
                                      </p:cBhvr>
                                      <p:by>
                                        <p:hsl h="10842353" s="0" l="0"/>
                                      </p:by>
                                    </p:animClr>
                                    <p:animClr clrSpc="hsl" dir="cw">
                                      <p:cBhvr>
                                        <p:cTn id="13" dur="5000" fill="hold"/>
                                        <p:tgtEl>
                                          <p:spTgt spid="7"/>
                                        </p:tgtEl>
                                        <p:attrNameLst>
                                          <p:attrName>fillcolor</p:attrName>
                                        </p:attrNameLst>
                                      </p:cBhvr>
                                      <p:by>
                                        <p:hsl h="10842353" s="0" l="0"/>
                                      </p:by>
                                    </p:animClr>
                                    <p:animClr clrSpc="hsl" dir="cw">
                                      <p:cBhvr>
                                        <p:cTn id="14" dur="5000" fill="hold"/>
                                        <p:tgtEl>
                                          <p:spTgt spid="7"/>
                                        </p:tgtEl>
                                        <p:attrNameLst>
                                          <p:attrName>stroke.color</p:attrName>
                                        </p:attrNameLst>
                                      </p:cBhvr>
                                      <p:by>
                                        <p:hsl h="10842353" s="0" l="0"/>
                                      </p:by>
                                    </p:animClr>
                                    <p:set>
                                      <p:cBhvr>
                                        <p:cTn id="15" dur="50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2458"/>
            <a:ext cx="12192000" cy="584775"/>
          </a:xfrm>
          <a:prstGeom prst="rect">
            <a:avLst/>
          </a:prstGeom>
          <a:noFill/>
          <a:ln w="9525">
            <a:noFill/>
            <a:miter lim="800000"/>
            <a:headEnd/>
            <a:tailEnd/>
          </a:ln>
        </p:spPr>
        <p:txBody>
          <a:bodyPr wrap="square">
            <a:spAutoFit/>
          </a:bodyPr>
          <a:lstStyle/>
          <a:p>
            <a:pPr algn="ctr" eaLnBrk="1" hangingPunct="1"/>
            <a:r>
              <a:rPr lang="en-US" sz="3200" b="1" dirty="0" err="1" smtClean="0">
                <a:solidFill>
                  <a:srgbClr val="FF0000"/>
                </a:solidFill>
                <a:latin typeface="Arial" panose="020B0604020202020204" pitchFamily="34" charset="0"/>
                <a:cs typeface="Arial" panose="020B0604020202020204" pitchFamily="34" charset="0"/>
              </a:rPr>
              <a:t>Đường</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đi</a:t>
            </a:r>
            <a:r>
              <a:rPr lang="en-US" sz="3200" b="1" dirty="0" smtClean="0">
                <a:solidFill>
                  <a:srgbClr val="FF0000"/>
                </a:solidFill>
                <a:latin typeface="Arial" panose="020B0604020202020204" pitchFamily="34" charset="0"/>
                <a:cs typeface="Arial" panose="020B0604020202020204" pitchFamily="34" charset="0"/>
              </a:rPr>
              <a:t> Sa Pa</a:t>
            </a:r>
            <a:endParaRPr lang="en-US" sz="3200" b="1" dirty="0">
              <a:solidFill>
                <a:srgbClr val="FF00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23F1B276-99E2-41C0-B7E7-53BAD6672B2C}"/>
              </a:ext>
            </a:extLst>
          </p:cNvPr>
          <p:cNvSpPr txBox="1"/>
          <p:nvPr/>
        </p:nvSpPr>
        <p:spPr>
          <a:xfrm>
            <a:off x="80961" y="657264"/>
            <a:ext cx="11919695" cy="5940088"/>
          </a:xfrm>
          <a:prstGeom prst="rect">
            <a:avLst/>
          </a:prstGeom>
          <a:noFill/>
        </p:spPr>
        <p:txBody>
          <a:bodyPr wrap="square">
            <a:spAutoFit/>
          </a:bodyPr>
          <a:lstStyle/>
          <a:p>
            <a:pPr algn="just"/>
            <a:r>
              <a:rPr lang="en-US" sz="2400" dirty="0" smtClean="0"/>
              <a:t>	</a:t>
            </a:r>
            <a:r>
              <a:rPr lang="vi-VN" sz="2400" dirty="0" smtClean="0"/>
              <a:t>Xe </a:t>
            </a:r>
            <a:r>
              <a:rPr lang="vi-VN" sz="2400" dirty="0"/>
              <a:t>chúng tôi leo chênh vênh trên dốc cao của con đường xuyên tỉnh. Những đám mây trắng nhỏ sà xuống cửa kính ô tô tạo nên cảm giác bồng bềnh huyền ảo. Chúng tôi đang đi bên những thác trắng xóa tựa mây trời, những rừng cây âm âm, những bông hoa chuối rực lên như ngọn lửa. Tôi lim dim mắt ngắm mấy con ngựa đang ăn cỏ trong một vườn đào ven đường. Con đen huyền, con trắng tuyết, con đỏ son, chân dịu dàng, chùm đuôi cong lướt thướt liễu rủ.</a:t>
            </a:r>
          </a:p>
          <a:p>
            <a:pPr algn="just"/>
            <a:r>
              <a:rPr lang="en-US" sz="2400" dirty="0"/>
              <a:t>	</a:t>
            </a:r>
            <a:r>
              <a:rPr lang="vi-VN" sz="2400" dirty="0" smtClean="0"/>
              <a:t>Buổi </a:t>
            </a:r>
            <a:r>
              <a:rPr lang="vi-VN" sz="2400" dirty="0"/>
              <a:t>chiều, xe dừng lại ở một thị trấn nhỏ. Nắng phố huyện vàng hoe. Những em bé Hmông, những em bé Tu Dí, Phù Lá cổ đeo móng hổ, quần áo sặc sỡ đang chơi đùa trước cửa hàng. Hoàng hôn, áp phiên của phiên chợ thị trấn, người ngựa dập dìu chìm trong sương núi tím nhạt.</a:t>
            </a:r>
          </a:p>
          <a:p>
            <a:pPr algn="just"/>
            <a:r>
              <a:rPr lang="en-US" sz="2400" dirty="0"/>
              <a:t>	</a:t>
            </a:r>
            <a:r>
              <a:rPr lang="vi-VN" sz="2400" dirty="0" smtClean="0"/>
              <a:t>Hôm </a:t>
            </a:r>
            <a:r>
              <a:rPr lang="vi-VN" sz="2400" dirty="0"/>
              <a:t>sau chúng tôi đi Sa Pa. Phong cảnh ở đây thật đẹp. Thoắt cái, lá vàng rơi trong khoảnh khắc mùa thu. Thoắt cái, trắng long lanh một cơn mưa tuyết trên những cành đào, lê, mận. Thoắt cái, gió xuân hây hẩy nồng nàn với những bông hoa lay ơn màu đen nhung hiếm quý.</a:t>
            </a:r>
          </a:p>
          <a:p>
            <a:pPr algn="just"/>
            <a:r>
              <a:rPr lang="en-US" sz="2400" dirty="0"/>
              <a:t>	</a:t>
            </a:r>
            <a:r>
              <a:rPr lang="vi-VN" sz="2400" dirty="0" smtClean="0"/>
              <a:t>Sa </a:t>
            </a:r>
            <a:r>
              <a:rPr lang="vi-VN" sz="2400" dirty="0"/>
              <a:t>Pa quả là món quà tặng diệu kì mà thiên nhiên dành cho đất nước ta.</a:t>
            </a:r>
          </a:p>
          <a:p>
            <a:pPr algn="r"/>
            <a:r>
              <a:rPr lang="vi-VN" sz="2000" i="1" dirty="0">
                <a:latin typeface="+mj-lt"/>
              </a:rPr>
              <a:t>Theo</a:t>
            </a:r>
            <a:r>
              <a:rPr lang="vi-VN" sz="2000" dirty="0">
                <a:latin typeface="+mj-lt"/>
              </a:rPr>
              <a:t> </a:t>
            </a:r>
            <a:r>
              <a:rPr lang="vi-VN" sz="2000" b="1" dirty="0">
                <a:latin typeface="+mj-lt"/>
              </a:rPr>
              <a:t>NGUYỄN PHAN HÁCH</a:t>
            </a:r>
          </a:p>
        </p:txBody>
      </p:sp>
    </p:spTree>
    <p:extLst>
      <p:ext uri="{BB962C8B-B14F-4D97-AF65-F5344CB8AC3E}">
        <p14:creationId xmlns:p14="http://schemas.microsoft.com/office/powerpoint/2010/main" val="1065300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01"/>
          <p:cNvSpPr txBox="1">
            <a:spLocks noChangeArrowheads="1"/>
          </p:cNvSpPr>
          <p:nvPr/>
        </p:nvSpPr>
        <p:spPr bwMode="auto">
          <a:xfrm>
            <a:off x="1733550" y="708026"/>
            <a:ext cx="891540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4000">
                <a:latin typeface="Times New Roman" panose="02020603050405020304" pitchFamily="18" charset="0"/>
              </a:rPr>
              <a:t>Bài này được chia làm … đoạn.</a:t>
            </a:r>
          </a:p>
        </p:txBody>
      </p:sp>
      <p:sp>
        <p:nvSpPr>
          <p:cNvPr id="5" name="Rectangle 4"/>
          <p:cNvSpPr>
            <a:spLocks noChangeArrowheads="1"/>
          </p:cNvSpPr>
          <p:nvPr/>
        </p:nvSpPr>
        <p:spPr bwMode="auto">
          <a:xfrm>
            <a:off x="7772400" y="739776"/>
            <a:ext cx="53340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r>
              <a:rPr lang="en-US" altLang="en-US" sz="4000" dirty="0" smtClean="0">
                <a:solidFill>
                  <a:srgbClr val="FF0000"/>
                </a:solidFill>
                <a:latin typeface="Times New Roman" panose="02020603050405020304" pitchFamily="18" charset="0"/>
              </a:rPr>
              <a:t>3</a:t>
            </a:r>
            <a:endParaRPr lang="en-US" altLang="en-US" sz="4000" dirty="0"/>
          </a:p>
        </p:txBody>
      </p:sp>
      <p:sp>
        <p:nvSpPr>
          <p:cNvPr id="9" name="TextBox 8"/>
          <p:cNvSpPr txBox="1">
            <a:spLocks noChangeArrowheads="1"/>
          </p:cNvSpPr>
          <p:nvPr/>
        </p:nvSpPr>
        <p:spPr bwMode="auto">
          <a:xfrm>
            <a:off x="1747838" y="1458913"/>
            <a:ext cx="10202862" cy="1030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marL="0" lvl="2">
              <a:lnSpc>
                <a:spcPct val="200000"/>
              </a:lnSpc>
            </a:pPr>
            <a:r>
              <a:rPr lang="en-US" altLang="en-US" sz="3600" dirty="0" err="1">
                <a:solidFill>
                  <a:srgbClr val="00B050"/>
                </a:solidFill>
                <a:latin typeface="Times New Roman" panose="02020603050405020304" pitchFamily="18" charset="0"/>
                <a:cs typeface="Times New Roman" panose="02020603050405020304" pitchFamily="18" charset="0"/>
              </a:rPr>
              <a:t>Đoạn</a:t>
            </a:r>
            <a:r>
              <a:rPr lang="en-US" altLang="en-US" sz="3600" dirty="0">
                <a:solidFill>
                  <a:srgbClr val="00B050"/>
                </a:solidFill>
                <a:latin typeface="Times New Roman" panose="02020603050405020304" pitchFamily="18" charset="0"/>
                <a:cs typeface="Times New Roman" panose="02020603050405020304" pitchFamily="18" charset="0"/>
              </a:rPr>
              <a:t> </a:t>
            </a:r>
            <a:r>
              <a:rPr lang="en-US" altLang="en-US" sz="3600" dirty="0" smtClean="0">
                <a:solidFill>
                  <a:srgbClr val="00B050"/>
                </a:solidFill>
                <a:latin typeface="Times New Roman" panose="02020603050405020304" pitchFamily="18" charset="0"/>
                <a:cs typeface="Times New Roman" panose="02020603050405020304" pitchFamily="18" charset="0"/>
              </a:rPr>
              <a:t>1: </a:t>
            </a:r>
            <a:r>
              <a:rPr lang="en-US" sz="3600" dirty="0" err="1" smtClean="0">
                <a:solidFill>
                  <a:srgbClr val="00B050"/>
                </a:solidFill>
                <a:latin typeface="Times New Roman" pitchFamily="18" charset="0"/>
                <a:ea typeface="Times New Roman" pitchFamily="18" charset="0"/>
                <a:cs typeface="Times New Roman" pitchFamily="18" charset="0"/>
              </a:rPr>
              <a:t>Từ</a:t>
            </a:r>
            <a:r>
              <a:rPr lang="en-US" sz="3600" dirty="0" smtClean="0">
                <a:solidFill>
                  <a:srgbClr val="00B050"/>
                </a:solidFill>
                <a:latin typeface="Times New Roman" pitchFamily="18" charset="0"/>
                <a:ea typeface="Times New Roman" pitchFamily="18" charset="0"/>
                <a:cs typeface="Times New Roman" pitchFamily="18" charset="0"/>
              </a:rPr>
              <a:t> </a:t>
            </a:r>
            <a:r>
              <a:rPr lang="en-US" sz="3600" dirty="0" err="1" smtClean="0">
                <a:solidFill>
                  <a:srgbClr val="00B050"/>
                </a:solidFill>
                <a:latin typeface="Times New Roman" pitchFamily="18" charset="0"/>
                <a:ea typeface="Times New Roman" pitchFamily="18" charset="0"/>
                <a:cs typeface="Times New Roman" pitchFamily="18" charset="0"/>
              </a:rPr>
              <a:t>đầu</a:t>
            </a:r>
            <a:r>
              <a:rPr lang="en-US" sz="3600" dirty="0" smtClean="0">
                <a:solidFill>
                  <a:srgbClr val="00B050"/>
                </a:solidFill>
                <a:latin typeface="Times New Roman" pitchFamily="18" charset="0"/>
                <a:ea typeface="Times New Roman" pitchFamily="18" charset="0"/>
                <a:cs typeface="Times New Roman" pitchFamily="18" charset="0"/>
              </a:rPr>
              <a:t> </a:t>
            </a:r>
            <a:r>
              <a:rPr lang="en-US" sz="3600" dirty="0" err="1" smtClean="0">
                <a:solidFill>
                  <a:srgbClr val="00B050"/>
                </a:solidFill>
                <a:latin typeface="Times New Roman" pitchFamily="18" charset="0"/>
                <a:ea typeface="Times New Roman" pitchFamily="18" charset="0"/>
                <a:cs typeface="Times New Roman" pitchFamily="18" charset="0"/>
              </a:rPr>
              <a:t>đến</a:t>
            </a:r>
            <a:r>
              <a:rPr lang="en-US" sz="3600" dirty="0" smtClean="0">
                <a:solidFill>
                  <a:srgbClr val="00B050"/>
                </a:solidFill>
                <a:latin typeface="Times New Roman" pitchFamily="18" charset="0"/>
                <a:ea typeface="Times New Roman" pitchFamily="18" charset="0"/>
                <a:cs typeface="Times New Roman" pitchFamily="18" charset="0"/>
              </a:rPr>
              <a:t> </a:t>
            </a:r>
            <a:r>
              <a:rPr lang="en-US" sz="3600" dirty="0" smtClean="0">
                <a:solidFill>
                  <a:srgbClr val="0000FF"/>
                </a:solidFill>
                <a:latin typeface="Times New Roman" pitchFamily="18" charset="0"/>
                <a:ea typeface="Times New Roman" pitchFamily="18" charset="0"/>
                <a:cs typeface="Times New Roman"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liễu</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rủ</a:t>
            </a:r>
            <a:r>
              <a:rPr lang="en-US" sz="3600" dirty="0" smtClean="0">
                <a:solidFill>
                  <a:srgbClr val="0000FF"/>
                </a:solidFill>
                <a:latin typeface="Times New Roman" pitchFamily="18" charset="0"/>
                <a:ea typeface="Times New Roman" pitchFamily="18" charset="0"/>
                <a:cs typeface="Times New Roman" pitchFamily="18" charset="0"/>
              </a:rPr>
              <a:t>.</a:t>
            </a:r>
            <a:endParaRPr lang="en-US" altLang="en-US" dirty="0">
              <a:solidFill>
                <a:srgbClr val="0000FF"/>
              </a:solidFill>
            </a:endParaRPr>
          </a:p>
        </p:txBody>
      </p:sp>
      <p:sp>
        <p:nvSpPr>
          <p:cNvPr id="10" name="TextBox 9"/>
          <p:cNvSpPr txBox="1">
            <a:spLocks noChangeArrowheads="1"/>
          </p:cNvSpPr>
          <p:nvPr/>
        </p:nvSpPr>
        <p:spPr bwMode="auto">
          <a:xfrm>
            <a:off x="1746250" y="2492896"/>
            <a:ext cx="10204450" cy="103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a:lnSpc>
                <a:spcPct val="200000"/>
              </a:lnSpc>
            </a:pPr>
            <a:r>
              <a:rPr lang="en-US" altLang="en-US" sz="3600" dirty="0" err="1">
                <a:solidFill>
                  <a:srgbClr val="00B050"/>
                </a:solidFill>
                <a:latin typeface="Times New Roman" panose="02020603050405020304" pitchFamily="18" charset="0"/>
                <a:cs typeface="Times New Roman" panose="02020603050405020304" pitchFamily="18" charset="0"/>
              </a:rPr>
              <a:t>Đoạn</a:t>
            </a:r>
            <a:r>
              <a:rPr lang="en-US" altLang="en-US" sz="3600" dirty="0">
                <a:solidFill>
                  <a:srgbClr val="00B050"/>
                </a:solidFill>
                <a:latin typeface="Times New Roman" panose="02020603050405020304" pitchFamily="18" charset="0"/>
                <a:cs typeface="Times New Roman" panose="02020603050405020304" pitchFamily="18" charset="0"/>
              </a:rPr>
              <a:t> 2: </a:t>
            </a:r>
            <a:r>
              <a:rPr lang="en-US" sz="3600" dirty="0" err="1" smtClean="0">
                <a:solidFill>
                  <a:srgbClr val="00B050"/>
                </a:solidFill>
                <a:latin typeface="Times New Roman" pitchFamily="18" charset="0"/>
                <a:ea typeface="Times New Roman" pitchFamily="18" charset="0"/>
                <a:cs typeface="Times New Roman" pitchFamily="18" charset="0"/>
              </a:rPr>
              <a:t>Tiếp</a:t>
            </a:r>
            <a:r>
              <a:rPr lang="en-US" sz="3600" dirty="0" smtClean="0">
                <a:solidFill>
                  <a:srgbClr val="00B050"/>
                </a:solidFill>
                <a:latin typeface="Times New Roman" pitchFamily="18" charset="0"/>
                <a:ea typeface="Times New Roman" pitchFamily="18" charset="0"/>
                <a:cs typeface="Times New Roman" pitchFamily="18" charset="0"/>
              </a:rPr>
              <a:t> </a:t>
            </a:r>
            <a:r>
              <a:rPr lang="en-US" sz="3600" dirty="0" err="1" smtClean="0">
                <a:solidFill>
                  <a:srgbClr val="00B050"/>
                </a:solidFill>
                <a:latin typeface="Times New Roman" pitchFamily="18" charset="0"/>
                <a:ea typeface="Times New Roman" pitchFamily="18" charset="0"/>
                <a:cs typeface="Times New Roman" pitchFamily="18" charset="0"/>
              </a:rPr>
              <a:t>theo</a:t>
            </a:r>
            <a:r>
              <a:rPr lang="en-US" sz="3600" dirty="0" smtClean="0">
                <a:solidFill>
                  <a:srgbClr val="00B050"/>
                </a:solidFill>
                <a:latin typeface="Times New Roman" pitchFamily="18" charset="0"/>
                <a:ea typeface="Times New Roman" pitchFamily="18" charset="0"/>
                <a:cs typeface="Times New Roman" pitchFamily="18" charset="0"/>
              </a:rPr>
              <a:t> </a:t>
            </a:r>
            <a:r>
              <a:rPr lang="en-US" sz="3600" dirty="0" err="1" smtClean="0">
                <a:solidFill>
                  <a:srgbClr val="00B050"/>
                </a:solidFill>
                <a:latin typeface="Times New Roman" pitchFamily="18" charset="0"/>
                <a:ea typeface="Times New Roman" pitchFamily="18" charset="0"/>
                <a:cs typeface="Times New Roman" pitchFamily="18" charset="0"/>
              </a:rPr>
              <a:t>đến</a:t>
            </a:r>
            <a:r>
              <a:rPr lang="en-US" sz="3600" dirty="0" smtClean="0">
                <a:solidFill>
                  <a:srgbClr val="00B050"/>
                </a:solidFill>
                <a:latin typeface="Times New Roman" pitchFamily="18" charset="0"/>
                <a:ea typeface="Times New Roman" pitchFamily="18" charset="0"/>
                <a:cs typeface="Times New Roman" pitchFamily="18" charset="0"/>
              </a:rPr>
              <a:t> </a:t>
            </a:r>
            <a:r>
              <a:rPr lang="en-US" sz="3600" dirty="0" smtClean="0">
                <a:solidFill>
                  <a:srgbClr val="0000FF"/>
                </a:solidFill>
                <a:latin typeface="Times New Roman" pitchFamily="18" charset="0"/>
                <a:ea typeface="Times New Roman" pitchFamily="18" charset="0"/>
                <a:cs typeface="Times New Roman" pitchFamily="18" charset="0"/>
              </a:rPr>
              <a:t>…….. </a:t>
            </a:r>
            <a:r>
              <a:rPr lang="en-US" altLang="en-US" sz="3600" dirty="0" err="1" smtClean="0">
                <a:solidFill>
                  <a:srgbClr val="0000FF"/>
                </a:solidFill>
                <a:latin typeface="Times New Roman" pitchFamily="18" charset="0"/>
              </a:rPr>
              <a:t>tím</a:t>
            </a:r>
            <a:r>
              <a:rPr lang="en-US" altLang="en-US" sz="3600" dirty="0" smtClean="0">
                <a:solidFill>
                  <a:srgbClr val="0000FF"/>
                </a:solidFill>
                <a:latin typeface="Times New Roman" pitchFamily="18" charset="0"/>
              </a:rPr>
              <a:t> </a:t>
            </a:r>
            <a:r>
              <a:rPr lang="en-US" altLang="en-US" sz="3600" dirty="0" err="1" smtClean="0">
                <a:solidFill>
                  <a:srgbClr val="0000FF"/>
                </a:solidFill>
                <a:latin typeface="Times New Roman" pitchFamily="18" charset="0"/>
              </a:rPr>
              <a:t>nhạt</a:t>
            </a:r>
            <a:r>
              <a:rPr lang="en-US" altLang="en-US" sz="3600" dirty="0" smtClean="0">
                <a:solidFill>
                  <a:srgbClr val="0000FF"/>
                </a:solidFill>
                <a:latin typeface="Times New Roman" pitchFamily="18" charset="0"/>
              </a:rPr>
              <a:t>.</a:t>
            </a:r>
            <a:r>
              <a:rPr lang="en-US" altLang="en-US" sz="3600" dirty="0" smtClean="0">
                <a:solidFill>
                  <a:srgbClr val="0000FF"/>
                </a:solidFill>
                <a:latin typeface="Times New Roman" panose="02020603050405020304" pitchFamily="18" charset="0"/>
                <a:cs typeface="Times New Roman" panose="02020603050405020304" pitchFamily="18" charset="0"/>
              </a:rPr>
              <a:t> </a:t>
            </a:r>
            <a:endParaRPr lang="en-US" altLang="en-US" sz="3600" dirty="0">
              <a:solidFill>
                <a:srgbClr val="0000FF"/>
              </a:solidFill>
              <a:latin typeface="Times New Roman" panose="02020603050405020304" pitchFamily="18" charset="0"/>
              <a:cs typeface="Times New Roman" panose="02020603050405020304" pitchFamily="18" charset="0"/>
            </a:endParaRPr>
          </a:p>
        </p:txBody>
      </p:sp>
      <p:sp>
        <p:nvSpPr>
          <p:cNvPr id="11" name="TextBox 10"/>
          <p:cNvSpPr txBox="1">
            <a:spLocks noChangeArrowheads="1"/>
          </p:cNvSpPr>
          <p:nvPr/>
        </p:nvSpPr>
        <p:spPr bwMode="auto">
          <a:xfrm>
            <a:off x="1733550" y="3596823"/>
            <a:ext cx="8610922" cy="103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a:lnSpc>
                <a:spcPct val="200000"/>
              </a:lnSpc>
            </a:pPr>
            <a:r>
              <a:rPr lang="en-US" altLang="en-US" sz="3600" dirty="0" err="1">
                <a:solidFill>
                  <a:srgbClr val="00B050"/>
                </a:solidFill>
                <a:latin typeface="Times New Roman" panose="02020603050405020304" pitchFamily="18" charset="0"/>
                <a:cs typeface="Times New Roman" panose="02020603050405020304" pitchFamily="18" charset="0"/>
              </a:rPr>
              <a:t>Đoạn</a:t>
            </a:r>
            <a:r>
              <a:rPr lang="en-US" altLang="en-US" sz="3600" dirty="0">
                <a:solidFill>
                  <a:srgbClr val="00B050"/>
                </a:solidFill>
                <a:latin typeface="Times New Roman" panose="02020603050405020304" pitchFamily="18" charset="0"/>
                <a:cs typeface="Times New Roman" panose="02020603050405020304" pitchFamily="18" charset="0"/>
              </a:rPr>
              <a:t> 3: </a:t>
            </a:r>
            <a:r>
              <a:rPr lang="en-US" sz="3600" dirty="0" err="1" smtClean="0">
                <a:solidFill>
                  <a:srgbClr val="00B050"/>
                </a:solidFill>
                <a:latin typeface="Times New Roman" pitchFamily="18" charset="0"/>
                <a:ea typeface="Times New Roman" pitchFamily="18" charset="0"/>
                <a:cs typeface="Times New Roman" pitchFamily="18" charset="0"/>
              </a:rPr>
              <a:t>Còn</a:t>
            </a:r>
            <a:r>
              <a:rPr lang="en-US" sz="3600" dirty="0" smtClean="0">
                <a:solidFill>
                  <a:srgbClr val="00B050"/>
                </a:solidFill>
                <a:latin typeface="Times New Roman" pitchFamily="18" charset="0"/>
                <a:ea typeface="Times New Roman" pitchFamily="18" charset="0"/>
                <a:cs typeface="Times New Roman" pitchFamily="18" charset="0"/>
              </a:rPr>
              <a:t> </a:t>
            </a:r>
            <a:r>
              <a:rPr lang="en-US" sz="3600" dirty="0" err="1" smtClean="0">
                <a:solidFill>
                  <a:srgbClr val="00B050"/>
                </a:solidFill>
                <a:latin typeface="Times New Roman" pitchFamily="18" charset="0"/>
                <a:ea typeface="Times New Roman" pitchFamily="18" charset="0"/>
                <a:cs typeface="Times New Roman" pitchFamily="18" charset="0"/>
              </a:rPr>
              <a:t>lại</a:t>
            </a:r>
            <a:r>
              <a:rPr lang="en-US" altLang="en-US" sz="3600" dirty="0" smtClean="0">
                <a:solidFill>
                  <a:srgbClr val="00B050"/>
                </a:solidFill>
                <a:latin typeface="Times New Roman" panose="02020603050405020304" pitchFamily="18" charset="0"/>
                <a:cs typeface="Times New Roman" panose="02020603050405020304" pitchFamily="18" charset="0"/>
              </a:rPr>
              <a:t>.</a:t>
            </a:r>
            <a:endParaRPr lang="en-US" altLang="en-US" sz="3600" dirty="0">
              <a:solidFill>
                <a:srgbClr val="00B050"/>
              </a:solidFill>
              <a:latin typeface="Times New Roman" panose="02020603050405020304" pitchFamily="18" charset="0"/>
              <a:cs typeface="Times New Roman" panose="02020603050405020304" pitchFamily="18" charset="0"/>
            </a:endParaRPr>
          </a:p>
        </p:txBody>
      </p:sp>
      <p:pic>
        <p:nvPicPr>
          <p:cNvPr id="15368" name="Picture 12" descr="POINSET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1262225" y="60760"/>
            <a:ext cx="858838"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5" descr="POINSET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1339255" y="5949136"/>
            <a:ext cx="741363"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Rectangle 5"/>
          <p:cNvSpPr>
            <a:spLocks noChangeArrowheads="1"/>
          </p:cNvSpPr>
          <p:nvPr/>
        </p:nvSpPr>
        <p:spPr bwMode="auto">
          <a:xfrm>
            <a:off x="0" y="0"/>
            <a:ext cx="12144672" cy="6858000"/>
          </a:xfrm>
          <a:prstGeom prst="rect">
            <a:avLst/>
          </a:prstGeom>
          <a:noFill/>
          <a:ln w="7620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Calibri" panose="020F0502020204030204" pitchFamily="34" charset="0"/>
            </a:endParaRPr>
          </a:p>
        </p:txBody>
      </p:sp>
      <p:pic>
        <p:nvPicPr>
          <p:cNvPr id="15371" name="Picture 4" descr="POINSET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35" y="44624"/>
            <a:ext cx="914400" cy="80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4" descr="POINSET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36068" y="6010969"/>
            <a:ext cx="8382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6189260"/>
      </p:ext>
    </p:extLst>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2458"/>
            <a:ext cx="12192000" cy="584775"/>
          </a:xfrm>
          <a:prstGeom prst="rect">
            <a:avLst/>
          </a:prstGeom>
          <a:noFill/>
          <a:ln w="9525">
            <a:noFill/>
            <a:miter lim="800000"/>
            <a:headEnd/>
            <a:tailEnd/>
          </a:ln>
        </p:spPr>
        <p:txBody>
          <a:bodyPr wrap="square">
            <a:spAutoFit/>
          </a:bodyPr>
          <a:lstStyle/>
          <a:p>
            <a:pPr algn="ctr" eaLnBrk="1" hangingPunct="1"/>
            <a:r>
              <a:rPr lang="en-US" sz="3200" b="1" dirty="0" err="1" smtClean="0">
                <a:solidFill>
                  <a:srgbClr val="FF0000"/>
                </a:solidFill>
                <a:latin typeface="Arial" panose="020B0604020202020204" pitchFamily="34" charset="0"/>
                <a:cs typeface="Arial" panose="020B0604020202020204" pitchFamily="34" charset="0"/>
              </a:rPr>
              <a:t>Đường</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đi</a:t>
            </a:r>
            <a:r>
              <a:rPr lang="en-US" sz="3200" b="1" dirty="0" smtClean="0">
                <a:solidFill>
                  <a:srgbClr val="FF0000"/>
                </a:solidFill>
                <a:latin typeface="Arial" panose="020B0604020202020204" pitchFamily="34" charset="0"/>
                <a:cs typeface="Arial" panose="020B0604020202020204" pitchFamily="34" charset="0"/>
              </a:rPr>
              <a:t> Sa Pa</a:t>
            </a:r>
            <a:endParaRPr lang="en-US" sz="3200" b="1" dirty="0">
              <a:solidFill>
                <a:srgbClr val="FF00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23F1B276-99E2-41C0-B7E7-53BAD6672B2C}"/>
              </a:ext>
            </a:extLst>
          </p:cNvPr>
          <p:cNvSpPr txBox="1"/>
          <p:nvPr/>
        </p:nvSpPr>
        <p:spPr>
          <a:xfrm>
            <a:off x="80961" y="657264"/>
            <a:ext cx="11919695" cy="5940088"/>
          </a:xfrm>
          <a:prstGeom prst="rect">
            <a:avLst/>
          </a:prstGeom>
          <a:noFill/>
        </p:spPr>
        <p:txBody>
          <a:bodyPr wrap="square">
            <a:spAutoFit/>
          </a:bodyPr>
          <a:lstStyle/>
          <a:p>
            <a:pPr algn="just"/>
            <a:r>
              <a:rPr lang="en-US" sz="2400" dirty="0" smtClean="0"/>
              <a:t>	</a:t>
            </a:r>
            <a:r>
              <a:rPr lang="vi-VN" sz="2400" dirty="0" smtClean="0">
                <a:solidFill>
                  <a:srgbClr val="0000FF"/>
                </a:solidFill>
              </a:rPr>
              <a:t>Xe </a:t>
            </a:r>
            <a:r>
              <a:rPr lang="vi-VN" sz="2400" dirty="0">
                <a:solidFill>
                  <a:srgbClr val="0000FF"/>
                </a:solidFill>
              </a:rPr>
              <a:t>chúng tôi leo chênh vênh trên dốc cao của con đường xuyên tỉnh. Những đám mây trắng nhỏ sà xuống cửa kính ô tô tạo nên cảm giác bồng bềnh huyền ảo. Chúng tôi đang đi bên những thác trắng xóa tựa mây trời, những rừng cây âm âm, những bông hoa chuối rực lên như ngọn lửa. Tôi lim dim mắt ngắm mấy con ngựa đang ăn cỏ trong một vườn đào ven đường. Con đen huyền, con trắng tuyết, con đỏ son, chân dịu dàng, chùm đuôi cong lướt thướt liễu rủ.</a:t>
            </a:r>
          </a:p>
          <a:p>
            <a:pPr algn="just"/>
            <a:r>
              <a:rPr lang="en-US" sz="2400" dirty="0"/>
              <a:t>	</a:t>
            </a:r>
            <a:r>
              <a:rPr lang="vi-VN" sz="2400" dirty="0" smtClean="0">
                <a:solidFill>
                  <a:srgbClr val="FF00FF"/>
                </a:solidFill>
              </a:rPr>
              <a:t>Buổi </a:t>
            </a:r>
            <a:r>
              <a:rPr lang="vi-VN" sz="2400" dirty="0">
                <a:solidFill>
                  <a:srgbClr val="FF00FF"/>
                </a:solidFill>
              </a:rPr>
              <a:t>chiều, xe dừng lại ở một thị trấn nhỏ. Nắng phố huyện vàng hoe. Những em bé Hmông, những em bé Tu Dí, Phù Lá cổ đeo móng hổ, quần áo sặc sỡ đang chơi đùa trước cửa hàng. Hoàng hôn, áp phiên của phiên chợ thị trấn, người ngựa dập dìu chìm trong sương núi tím nhạt.</a:t>
            </a:r>
          </a:p>
          <a:p>
            <a:pPr algn="just"/>
            <a:r>
              <a:rPr lang="en-US" sz="2400" dirty="0"/>
              <a:t>	</a:t>
            </a:r>
            <a:r>
              <a:rPr lang="vi-VN" sz="2400" dirty="0" smtClean="0">
                <a:solidFill>
                  <a:srgbClr val="00B050"/>
                </a:solidFill>
              </a:rPr>
              <a:t>Hôm </a:t>
            </a:r>
            <a:r>
              <a:rPr lang="vi-VN" sz="2400" dirty="0">
                <a:solidFill>
                  <a:srgbClr val="00B050"/>
                </a:solidFill>
              </a:rPr>
              <a:t>sau chúng tôi đi Sa Pa. Phong cảnh ở đây thật đẹp. Thoắt cái, lá vàng rơi trong khoảnh khắc mùa thu. Thoắt cái, trắng long lanh một cơn mưa tuyết trên những cành đào, lê, mận. Thoắt cái, gió xuân hây hẩy nồng nàn với những bông hoa lay ơn màu đen nhung hiếm quý.</a:t>
            </a:r>
          </a:p>
          <a:p>
            <a:pPr algn="just"/>
            <a:r>
              <a:rPr lang="en-US" sz="2400" dirty="0">
                <a:solidFill>
                  <a:srgbClr val="00B050"/>
                </a:solidFill>
              </a:rPr>
              <a:t>	</a:t>
            </a:r>
            <a:r>
              <a:rPr lang="vi-VN" sz="2400" dirty="0" smtClean="0">
                <a:solidFill>
                  <a:srgbClr val="00B050"/>
                </a:solidFill>
              </a:rPr>
              <a:t>Sa </a:t>
            </a:r>
            <a:r>
              <a:rPr lang="vi-VN" sz="2400" dirty="0">
                <a:solidFill>
                  <a:srgbClr val="00B050"/>
                </a:solidFill>
              </a:rPr>
              <a:t>Pa quả là món quà tặng diệu kì mà thiên nhiên dành cho đất nước ta.</a:t>
            </a:r>
          </a:p>
          <a:p>
            <a:pPr algn="r"/>
            <a:r>
              <a:rPr lang="vi-VN" sz="2000" i="1" dirty="0">
                <a:latin typeface="+mj-lt"/>
              </a:rPr>
              <a:t>Theo</a:t>
            </a:r>
            <a:r>
              <a:rPr lang="vi-VN" sz="2000" dirty="0">
                <a:latin typeface="+mj-lt"/>
              </a:rPr>
              <a:t> </a:t>
            </a:r>
            <a:r>
              <a:rPr lang="vi-VN" sz="2000" b="1" dirty="0">
                <a:latin typeface="+mj-lt"/>
              </a:rPr>
              <a:t>NGUYỄN PHAN HÁCH</a:t>
            </a:r>
          </a:p>
        </p:txBody>
      </p:sp>
    </p:spTree>
    <p:extLst>
      <p:ext uri="{BB962C8B-B14F-4D97-AF65-F5344CB8AC3E}">
        <p14:creationId xmlns:p14="http://schemas.microsoft.com/office/powerpoint/2010/main" val="928940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304801" y="71451"/>
            <a:ext cx="11648017" cy="632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Hộp_Văn_Bản 7"/>
          <p:cNvSpPr txBox="1">
            <a:spLocks noChangeArrowheads="1"/>
          </p:cNvSpPr>
          <p:nvPr/>
        </p:nvSpPr>
        <p:spPr bwMode="auto">
          <a:xfrm>
            <a:off x="2633134" y="1498600"/>
            <a:ext cx="6925733"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dirty="0" err="1">
                <a:solidFill>
                  <a:srgbClr val="FF0000"/>
                </a:solidFill>
                <a:latin typeface="Times New Roman" panose="02020603050405020304" pitchFamily="18" charset="0"/>
                <a:cs typeface="Times New Roman" panose="02020603050405020304" pitchFamily="18" charset="0"/>
              </a:rPr>
              <a:t>Luyện</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đọc</a:t>
            </a:r>
            <a:r>
              <a:rPr lang="en-US" altLang="en-US" sz="6000" b="1" dirty="0" smtClean="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từ</a:t>
            </a:r>
            <a:endParaRPr lang="en-US" altLang="en-US" sz="6000" b="1" dirty="0">
              <a:solidFill>
                <a:srgbClr val="FF0000"/>
              </a:solidFill>
              <a:latin typeface="Times New Roman" panose="02020603050405020304" pitchFamily="18" charset="0"/>
              <a:cs typeface="Times New Roman" panose="02020603050405020304" pitchFamily="18" charset="0"/>
            </a:endParaRPr>
          </a:p>
        </p:txBody>
      </p:sp>
      <p:sp>
        <p:nvSpPr>
          <p:cNvPr id="5" name="Text Box 8"/>
          <p:cNvSpPr txBox="1">
            <a:spLocks noChangeArrowheads="1"/>
          </p:cNvSpPr>
          <p:nvPr/>
        </p:nvSpPr>
        <p:spPr bwMode="auto">
          <a:xfrm>
            <a:off x="2351584" y="2576416"/>
            <a:ext cx="8229600" cy="3156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788" tIns="54395" rIns="108788" bIns="54395">
            <a:spAutoFit/>
          </a:bodyPr>
          <a:lstStyle>
            <a:lvl1pPr marL="550863" indent="-550863">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indent="0">
              <a:spcBef>
                <a:spcPct val="50000"/>
              </a:spcBef>
              <a:buNone/>
              <a:defRPr/>
            </a:pPr>
            <a:r>
              <a:rPr lang="en-US" altLang="en-US" sz="3600" b="1" dirty="0" smtClean="0">
                <a:solidFill>
                  <a:srgbClr val="0000FF"/>
                </a:solidFill>
                <a:latin typeface="Arial" panose="020B0604020202020204" pitchFamily="34" charset="0"/>
                <a:cs typeface="Arial" panose="020B0604020202020204" pitchFamily="34" charset="0"/>
              </a:rPr>
              <a:t>- </a:t>
            </a:r>
            <a:r>
              <a:rPr lang="en-US" sz="3600" b="1" dirty="0" err="1" smtClean="0">
                <a:solidFill>
                  <a:srgbClr val="0000FF"/>
                </a:solidFill>
                <a:latin typeface="Arial" panose="020B0604020202020204" pitchFamily="34" charset="0"/>
                <a:cs typeface="Arial" panose="020B0604020202020204" pitchFamily="34" charset="0"/>
              </a:rPr>
              <a:t>leo</a:t>
            </a:r>
            <a:r>
              <a:rPr lang="en-US" sz="3600" b="1" dirty="0" smtClean="0">
                <a:solidFill>
                  <a:srgbClr val="0000FF"/>
                </a:solidFill>
                <a:latin typeface="Arial" panose="020B0604020202020204" pitchFamily="34" charset="0"/>
                <a:cs typeface="Arial" panose="020B0604020202020204" pitchFamily="34" charset="0"/>
              </a:rPr>
              <a:t>, </a:t>
            </a:r>
            <a:r>
              <a:rPr lang="vi-VN" sz="3600" b="1" dirty="0">
                <a:solidFill>
                  <a:srgbClr val="0000FF"/>
                </a:solidFill>
                <a:latin typeface="Arial" panose="020B0604020202020204" pitchFamily="34" charset="0"/>
                <a:cs typeface="Arial" panose="020B0604020202020204" pitchFamily="34" charset="0"/>
              </a:rPr>
              <a:t>rực </a:t>
            </a:r>
            <a:r>
              <a:rPr lang="vi-VN" sz="3600" b="1" dirty="0" smtClean="0">
                <a:solidFill>
                  <a:srgbClr val="0000FF"/>
                </a:solidFill>
                <a:latin typeface="Arial" panose="020B0604020202020204" pitchFamily="34" charset="0"/>
                <a:cs typeface="Arial" panose="020B0604020202020204" pitchFamily="34" charset="0"/>
              </a:rPr>
              <a:t>lên</a:t>
            </a:r>
            <a:r>
              <a:rPr lang="en-US" sz="3600" b="1" dirty="0" smtClean="0">
                <a:solidFill>
                  <a:srgbClr val="0000FF"/>
                </a:solidFill>
                <a:latin typeface="Arial" panose="020B0604020202020204" pitchFamily="34" charset="0"/>
                <a:cs typeface="Arial" panose="020B0604020202020204" pitchFamily="34" charset="0"/>
              </a:rPr>
              <a:t>, </a:t>
            </a:r>
            <a:r>
              <a:rPr lang="vi-VN" sz="3600" b="1" dirty="0" smtClean="0">
                <a:solidFill>
                  <a:srgbClr val="0000FF"/>
                </a:solidFill>
                <a:latin typeface="Arial" panose="020B0604020202020204" pitchFamily="34" charset="0"/>
                <a:cs typeface="Arial" panose="020B0604020202020204" pitchFamily="34" charset="0"/>
              </a:rPr>
              <a:t>lướt thướt</a:t>
            </a:r>
            <a:endParaRPr lang="en-US" sz="3600" b="1" dirty="0" smtClean="0">
              <a:solidFill>
                <a:srgbClr val="0000FF"/>
              </a:solidFill>
              <a:latin typeface="Arial" panose="020B0604020202020204" pitchFamily="34" charset="0"/>
              <a:cs typeface="Arial" panose="020B0604020202020204" pitchFamily="34" charset="0"/>
            </a:endParaRPr>
          </a:p>
          <a:p>
            <a:pPr marL="0" indent="0">
              <a:spcBef>
                <a:spcPct val="50000"/>
              </a:spcBef>
              <a:buNone/>
              <a:defRPr/>
            </a:pPr>
            <a:r>
              <a:rPr lang="en-US" altLang="en-US" sz="3600" b="1" dirty="0" smtClean="0">
                <a:solidFill>
                  <a:srgbClr val="0000FF"/>
                </a:solidFill>
                <a:latin typeface="Arial" panose="020B0604020202020204" pitchFamily="34" charset="0"/>
                <a:cs typeface="Arial" panose="020B0604020202020204" pitchFamily="34" charset="0"/>
              </a:rPr>
              <a:t>- </a:t>
            </a:r>
            <a:r>
              <a:rPr lang="en-US" sz="3600" b="1" dirty="0" err="1" smtClean="0">
                <a:solidFill>
                  <a:srgbClr val="0000FF"/>
                </a:solidFill>
                <a:latin typeface="Arial" panose="020B0604020202020204" pitchFamily="34" charset="0"/>
                <a:cs typeface="Arial" panose="020B0604020202020204" pitchFamily="34" charset="0"/>
              </a:rPr>
              <a:t>nắng</a:t>
            </a:r>
            <a:r>
              <a:rPr lang="en-US" sz="3600" b="1" dirty="0" smtClean="0">
                <a:solidFill>
                  <a:srgbClr val="0000FF"/>
                </a:solidFill>
                <a:latin typeface="Arial" panose="020B0604020202020204" pitchFamily="34" charset="0"/>
                <a:cs typeface="Arial" panose="020B0604020202020204" pitchFamily="34" charset="0"/>
              </a:rPr>
              <a:t>, </a:t>
            </a:r>
            <a:r>
              <a:rPr lang="vi-VN" sz="3600" b="1" dirty="0">
                <a:solidFill>
                  <a:srgbClr val="0000FF"/>
                </a:solidFill>
                <a:latin typeface="Arial" panose="020B0604020202020204" pitchFamily="34" charset="0"/>
                <a:cs typeface="Arial" panose="020B0604020202020204" pitchFamily="34" charset="0"/>
              </a:rPr>
              <a:t>nồng </a:t>
            </a:r>
            <a:r>
              <a:rPr lang="vi-VN" sz="3600" b="1" dirty="0" smtClean="0">
                <a:solidFill>
                  <a:srgbClr val="0000FF"/>
                </a:solidFill>
                <a:latin typeface="Arial" panose="020B0604020202020204" pitchFamily="34" charset="0"/>
                <a:cs typeface="Arial" panose="020B0604020202020204" pitchFamily="34" charset="0"/>
              </a:rPr>
              <a:t>nàn</a:t>
            </a:r>
            <a:endParaRPr lang="en-US" altLang="en-US" sz="3600" b="1" dirty="0">
              <a:solidFill>
                <a:srgbClr val="0000FF"/>
              </a:solidFill>
              <a:latin typeface="Arial" panose="020B0604020202020204" pitchFamily="34" charset="0"/>
              <a:cs typeface="Arial" panose="020B0604020202020204" pitchFamily="34" charset="0"/>
            </a:endParaRPr>
          </a:p>
          <a:p>
            <a:pPr marL="0" indent="0">
              <a:spcBef>
                <a:spcPct val="50000"/>
              </a:spcBef>
              <a:buClrTx/>
              <a:buSzTx/>
              <a:buNone/>
              <a:defRPr/>
            </a:pPr>
            <a:r>
              <a:rPr lang="en-US" altLang="en-US" sz="3600" b="1" dirty="0">
                <a:solidFill>
                  <a:srgbClr val="0000FF"/>
                </a:solidFill>
                <a:latin typeface="Arial" panose="020B0604020202020204" pitchFamily="34" charset="0"/>
                <a:cs typeface="Arial" panose="020B0604020202020204" pitchFamily="34" charset="0"/>
              </a:rPr>
              <a:t>- </a:t>
            </a:r>
            <a:r>
              <a:rPr lang="vi-VN" sz="3600" b="1" dirty="0">
                <a:solidFill>
                  <a:srgbClr val="0000FF"/>
                </a:solidFill>
                <a:latin typeface="Arial" panose="020B0604020202020204" pitchFamily="34" charset="0"/>
                <a:cs typeface="Arial" panose="020B0604020202020204" pitchFamily="34" charset="0"/>
              </a:rPr>
              <a:t>sà xuống </a:t>
            </a:r>
            <a:endParaRPr lang="en-US" altLang="en-US" sz="3600" b="1" dirty="0">
              <a:solidFill>
                <a:srgbClr val="0000FF"/>
              </a:solidFill>
              <a:latin typeface="Arial" panose="020B0604020202020204" pitchFamily="34" charset="0"/>
              <a:cs typeface="Arial" panose="020B0604020202020204" pitchFamily="34" charset="0"/>
            </a:endParaRPr>
          </a:p>
          <a:p>
            <a:pPr marL="0" indent="0">
              <a:spcBef>
                <a:spcPct val="50000"/>
              </a:spcBef>
              <a:buClrTx/>
              <a:buSzTx/>
              <a:buNone/>
              <a:defRPr/>
            </a:pPr>
            <a:r>
              <a:rPr lang="en-US" altLang="en-US" sz="3600" b="1" dirty="0">
                <a:solidFill>
                  <a:srgbClr val="0000FF"/>
                </a:solidFill>
                <a:latin typeface="Arial" panose="020B0604020202020204" pitchFamily="34" charset="0"/>
                <a:cs typeface="Arial" panose="020B0604020202020204" pitchFamily="34" charset="0"/>
              </a:rPr>
              <a:t>- </a:t>
            </a:r>
            <a:r>
              <a:rPr lang="en-US" sz="3600" b="1" dirty="0" err="1" smtClean="0">
                <a:solidFill>
                  <a:srgbClr val="0000FF"/>
                </a:solidFill>
                <a:latin typeface="Arial" panose="020B0604020202020204" pitchFamily="34" charset="0"/>
                <a:cs typeface="Arial" panose="020B0604020202020204" pitchFamily="34" charset="0"/>
              </a:rPr>
              <a:t>mây</a:t>
            </a:r>
            <a:r>
              <a:rPr lang="en-US" sz="3600" b="1" dirty="0" smtClean="0">
                <a:solidFill>
                  <a:srgbClr val="0000FF"/>
                </a:solidFill>
                <a:latin typeface="Arial" panose="020B0604020202020204" pitchFamily="34" charset="0"/>
                <a:cs typeface="Arial" panose="020B0604020202020204" pitchFamily="34" charset="0"/>
              </a:rPr>
              <a:t> </a:t>
            </a:r>
            <a:r>
              <a:rPr lang="en-US" sz="3600" b="1" dirty="0" err="1" smtClean="0">
                <a:solidFill>
                  <a:srgbClr val="0000FF"/>
                </a:solidFill>
                <a:latin typeface="Arial" panose="020B0604020202020204" pitchFamily="34" charset="0"/>
                <a:cs typeface="Arial" panose="020B0604020202020204" pitchFamily="34" charset="0"/>
              </a:rPr>
              <a:t>trắng</a:t>
            </a:r>
            <a:r>
              <a:rPr lang="en-US" sz="3600" b="1" dirty="0" smtClean="0">
                <a:solidFill>
                  <a:srgbClr val="0000FF"/>
                </a:solidFill>
                <a:latin typeface="Arial" panose="020B0604020202020204" pitchFamily="34" charset="0"/>
                <a:cs typeface="Arial" panose="020B0604020202020204" pitchFamily="34" charset="0"/>
              </a:rPr>
              <a:t>, </a:t>
            </a:r>
            <a:r>
              <a:rPr lang="vi-VN" sz="3600" b="1" dirty="0">
                <a:solidFill>
                  <a:srgbClr val="0000FF"/>
                </a:solidFill>
                <a:latin typeface="Arial" panose="020B0604020202020204" pitchFamily="34" charset="0"/>
                <a:cs typeface="Arial" panose="020B0604020202020204" pitchFamily="34" charset="0"/>
              </a:rPr>
              <a:t>thị </a:t>
            </a:r>
            <a:r>
              <a:rPr lang="vi-VN" sz="3600" b="1" dirty="0" smtClean="0">
                <a:solidFill>
                  <a:srgbClr val="0000FF"/>
                </a:solidFill>
                <a:latin typeface="Arial" panose="020B0604020202020204" pitchFamily="34" charset="0"/>
                <a:cs typeface="Arial" panose="020B0604020202020204" pitchFamily="34" charset="0"/>
              </a:rPr>
              <a:t>trấn</a:t>
            </a:r>
            <a:r>
              <a:rPr lang="en-US" sz="3600" b="1" dirty="0" smtClean="0">
                <a:solidFill>
                  <a:srgbClr val="0000FF"/>
                </a:solidFill>
                <a:latin typeface="Arial" panose="020B0604020202020204" pitchFamily="34" charset="0"/>
                <a:cs typeface="Arial" panose="020B0604020202020204" pitchFamily="34" charset="0"/>
              </a:rPr>
              <a:t>, …</a:t>
            </a:r>
            <a:endParaRPr lang="en-US" altLang="vi-VN" sz="3600"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1420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343999" y="-49215"/>
            <a:ext cx="11648017" cy="632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Hộp_Văn_Bản 7"/>
          <p:cNvSpPr txBox="1">
            <a:spLocks noChangeArrowheads="1"/>
          </p:cNvSpPr>
          <p:nvPr/>
        </p:nvSpPr>
        <p:spPr bwMode="auto">
          <a:xfrm>
            <a:off x="2633134" y="1498600"/>
            <a:ext cx="6925733"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dirty="0" err="1">
                <a:solidFill>
                  <a:srgbClr val="FF0000"/>
                </a:solidFill>
                <a:latin typeface="Times New Roman" panose="02020603050405020304" pitchFamily="18" charset="0"/>
                <a:cs typeface="Times New Roman" panose="02020603050405020304" pitchFamily="18" charset="0"/>
              </a:rPr>
              <a:t>Luyện</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đọc</a:t>
            </a:r>
            <a:r>
              <a:rPr lang="en-US" altLang="en-US" sz="6000" b="1" dirty="0" smtClean="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câu</a:t>
            </a:r>
            <a:endParaRPr lang="en-US" altLang="en-US" sz="60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135560" y="2852936"/>
            <a:ext cx="8496944" cy="2062103"/>
          </a:xfrm>
          <a:prstGeom prst="rect">
            <a:avLst/>
          </a:prstGeom>
        </p:spPr>
        <p:txBody>
          <a:bodyPr wrap="square">
            <a:spAutoFit/>
          </a:bodyPr>
          <a:lstStyle/>
          <a:p>
            <a:pPr algn="just"/>
            <a:r>
              <a:rPr lang="en-US" sz="3200" dirty="0" smtClean="0">
                <a:solidFill>
                  <a:srgbClr val="0000FF"/>
                </a:solidFill>
              </a:rPr>
              <a:t>	</a:t>
            </a:r>
            <a:r>
              <a:rPr lang="vi-VN" sz="3200" dirty="0" smtClean="0">
                <a:solidFill>
                  <a:srgbClr val="0000FF"/>
                </a:solidFill>
              </a:rPr>
              <a:t>Xe </a:t>
            </a:r>
            <a:r>
              <a:rPr lang="vi-VN" sz="3200" dirty="0">
                <a:solidFill>
                  <a:srgbClr val="0000FF"/>
                </a:solidFill>
              </a:rPr>
              <a:t>chúng tôi leo </a:t>
            </a:r>
            <a:r>
              <a:rPr lang="vi-VN" sz="3200" b="1" i="1" dirty="0">
                <a:solidFill>
                  <a:srgbClr val="0000FF"/>
                </a:solidFill>
              </a:rPr>
              <a:t>chênh vênh </a:t>
            </a:r>
            <a:r>
              <a:rPr lang="vi-VN" sz="3200" dirty="0">
                <a:solidFill>
                  <a:srgbClr val="0000FF"/>
                </a:solidFill>
              </a:rPr>
              <a:t>trên dốc cao của con đường xuyên tỉnh. Những đám mây trắng nhỏ sà xuống cửa kính ô tô tạo nên cảm giác </a:t>
            </a:r>
            <a:r>
              <a:rPr lang="vi-VN" sz="3200" b="1" i="1" dirty="0">
                <a:solidFill>
                  <a:srgbClr val="0000FF"/>
                </a:solidFill>
              </a:rPr>
              <a:t>bồng bềnh huyền ảo</a:t>
            </a:r>
            <a:r>
              <a:rPr lang="vi-VN" sz="3200" dirty="0">
                <a:solidFill>
                  <a:srgbClr val="0000FF"/>
                </a:solidFill>
              </a:rPr>
              <a:t>. </a:t>
            </a:r>
            <a:endParaRPr lang="en-US" sz="3200" dirty="0"/>
          </a:p>
        </p:txBody>
      </p:sp>
      <p:cxnSp>
        <p:nvCxnSpPr>
          <p:cNvPr id="7" name="Straight Connector 6"/>
          <p:cNvCxnSpPr/>
          <p:nvPr/>
        </p:nvCxnSpPr>
        <p:spPr>
          <a:xfrm flipH="1">
            <a:off x="6057219" y="4316780"/>
            <a:ext cx="110789" cy="4601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9069536" y="3883987"/>
            <a:ext cx="110789" cy="4601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8832304" y="2891112"/>
            <a:ext cx="110789" cy="4601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799856" y="3921548"/>
            <a:ext cx="110789" cy="4601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4720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6" presetClass="entr" presetSubtype="16"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par>
                          <p:cTn id="13" fill="hold">
                            <p:stCondLst>
                              <p:cond delay="2500"/>
                            </p:stCondLst>
                            <p:childTnLst>
                              <p:par>
                                <p:cTn id="14" presetID="6" presetClass="entr" presetSubtype="1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childTnLst>
                          </p:cTn>
                        </p:par>
                        <p:par>
                          <p:cTn id="17" fill="hold">
                            <p:stCondLst>
                              <p:cond delay="4500"/>
                            </p:stCondLst>
                            <p:childTnLst>
                              <p:par>
                                <p:cTn id="18" presetID="6" presetClass="entr" presetSubtype="16"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par>
                          <p:cTn id="21" fill="hold">
                            <p:stCondLst>
                              <p:cond delay="6500"/>
                            </p:stCondLst>
                            <p:childTnLst>
                              <p:par>
                                <p:cTn id="22" presetID="6"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925</TotalTime>
  <Words>478</Words>
  <Application>Microsoft Office PowerPoint</Application>
  <PresentationFormat>Widescreen</PresentationFormat>
  <Paragraphs>84</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宋体</vt:lpstr>
      <vt:lpstr>Arial</vt:lpstr>
      <vt:lpstr>Calibri</vt:lpstr>
      <vt:lpstr>HP001 4 hàng</vt:lpstr>
      <vt:lpstr>Times New Roman</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1: Cảnh vật trên đường đi Sa Pa có gì đẹp?</vt:lpstr>
      <vt:lpstr>Câu 2: Cảnh buổi chiều ở thị trến nhỏ trên đường đi Sa Pa được miêu tả như thế nào?</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DELL</cp:lastModifiedBy>
  <cp:revision>141</cp:revision>
  <dcterms:created xsi:type="dcterms:W3CDTF">2020-04-10T10:41:17Z</dcterms:created>
  <dcterms:modified xsi:type="dcterms:W3CDTF">2024-05-22T08:03:21Z</dcterms:modified>
</cp:coreProperties>
</file>