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66" d="100"/>
          <a:sy n="66" d="100"/>
        </p:scale>
        <p:origin x="85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4AC3-A890-439A-9880-48D64B344B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77F117-3C04-45B5-9198-3222AAD943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AF3342-FAB8-4774-852B-56C6626E9AAC}"/>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5" name="Footer Placeholder 4">
            <a:extLst>
              <a:ext uri="{FF2B5EF4-FFF2-40B4-BE49-F238E27FC236}">
                <a16:creationId xmlns:a16="http://schemas.microsoft.com/office/drawing/2014/main" id="{A265CA4E-F281-4411-8383-6EF0ACC99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A0D77-1AA0-43D0-AFD7-7B2EE82479D1}"/>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2686438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237D1-513A-4A72-9568-60A19D9A5A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2A610A-5B2A-4477-9BD8-4D0CC6A027E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6FABF-2369-4834-8A80-D1080B1BE31C}"/>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5" name="Footer Placeholder 4">
            <a:extLst>
              <a:ext uri="{FF2B5EF4-FFF2-40B4-BE49-F238E27FC236}">
                <a16:creationId xmlns:a16="http://schemas.microsoft.com/office/drawing/2014/main" id="{53D1E6E8-CCF1-41B8-96E6-5040F873F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1D115-2F73-4E1B-B41E-E910E80B7B9B}"/>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449330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EC3571-3767-4365-82B1-F6E8CBC9CA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22085B-C329-4324-81FA-52C62A2B11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98ECE-1772-4E05-9852-FA4A46B0A9B5}"/>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5" name="Footer Placeholder 4">
            <a:extLst>
              <a:ext uri="{FF2B5EF4-FFF2-40B4-BE49-F238E27FC236}">
                <a16:creationId xmlns:a16="http://schemas.microsoft.com/office/drawing/2014/main" id="{D7B465E4-1D6F-4B93-8517-3EC63336B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CB7F2-CE17-4BEB-908D-1F09B9C94620}"/>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128193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2D45C-7659-4F36-9F30-6433CE132A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7FBF18-4FF6-493E-9075-EAFA540D395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56659-0479-4594-864F-29D56864587A}"/>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5" name="Footer Placeholder 4">
            <a:extLst>
              <a:ext uri="{FF2B5EF4-FFF2-40B4-BE49-F238E27FC236}">
                <a16:creationId xmlns:a16="http://schemas.microsoft.com/office/drawing/2014/main" id="{6A5FD0F9-7F38-45B6-B351-11D6E2540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06999-E702-48E8-A311-A49328ED4DFD}"/>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547800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050E-DDF3-47F1-AEDF-0B30873BF8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B11488-0EEA-4204-A789-1C225672CA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4949AB-8302-496C-B36F-4E53D0116D26}"/>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5" name="Footer Placeholder 4">
            <a:extLst>
              <a:ext uri="{FF2B5EF4-FFF2-40B4-BE49-F238E27FC236}">
                <a16:creationId xmlns:a16="http://schemas.microsoft.com/office/drawing/2014/main" id="{8307A87E-EA58-4892-A252-75C54E74C4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04F53-6AC5-4D09-BA8A-6ABDDA5C106E}"/>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405573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D9CA6-25ED-4FF8-A418-179FD8099F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8366C2-BC0D-4742-A3F7-EDED45AD18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06E058-A6B4-4A32-990E-0A1A976366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AD82A1-55F7-4937-8B1B-BEBD232F8027}"/>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6" name="Footer Placeholder 5">
            <a:extLst>
              <a:ext uri="{FF2B5EF4-FFF2-40B4-BE49-F238E27FC236}">
                <a16:creationId xmlns:a16="http://schemas.microsoft.com/office/drawing/2014/main" id="{6DC8265E-46A7-4D7D-B6EB-673FEA0562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7DD718-C69D-47EA-A255-21816E39E56D}"/>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95709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F6D39-3B4E-443D-91BD-1FE62093FF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22B1DE-6AC7-4E9B-B851-D2D5BB703A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5070FA-B933-4B53-817C-02D72E3936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7345B6-957A-4EE1-9D9C-C5818145D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4F20D7-90E3-423C-9342-364B45A14E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C23273-E90B-4DDB-9A89-43A0CD50EBC1}"/>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8" name="Footer Placeholder 7">
            <a:extLst>
              <a:ext uri="{FF2B5EF4-FFF2-40B4-BE49-F238E27FC236}">
                <a16:creationId xmlns:a16="http://schemas.microsoft.com/office/drawing/2014/main" id="{34D1EA72-1C14-4F63-995C-D7F3325F37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8ACD47-DBAE-47CB-8555-D8D3EE6E7541}"/>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2529705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60B7-B9A0-47D9-BF00-C46918B7AC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7057BB-A5C1-4D64-A6F8-0BC015EB08B0}"/>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4" name="Footer Placeholder 3">
            <a:extLst>
              <a:ext uri="{FF2B5EF4-FFF2-40B4-BE49-F238E27FC236}">
                <a16:creationId xmlns:a16="http://schemas.microsoft.com/office/drawing/2014/main" id="{8A5A49C3-0F04-4F96-B684-C92BD5AD00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380462-95C8-4128-997E-2CA07BB0BD6C}"/>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380519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A2F19D-BE7D-4BD9-828C-4312062D3527}"/>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3" name="Footer Placeholder 2">
            <a:extLst>
              <a:ext uri="{FF2B5EF4-FFF2-40B4-BE49-F238E27FC236}">
                <a16:creationId xmlns:a16="http://schemas.microsoft.com/office/drawing/2014/main" id="{834B28B9-BE92-4C25-B99A-B2CA68EA69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D186E6-62F1-4CFE-9D65-DA69BE5F83FA}"/>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207669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546D3-1B8C-4407-9B18-1E9C41C7F7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CBBC5F-56F5-4923-B6C1-32BF927DE8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1B6F3A-6B8B-4CAB-A827-A639FBD27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2F6C96-2659-490E-8397-5CDFFC38F3B1}"/>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6" name="Footer Placeholder 5">
            <a:extLst>
              <a:ext uri="{FF2B5EF4-FFF2-40B4-BE49-F238E27FC236}">
                <a16:creationId xmlns:a16="http://schemas.microsoft.com/office/drawing/2014/main" id="{EEDE5E15-004A-4457-A26B-519750B025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83A8A4-E4F1-42C6-8A99-D4A2F1727AD0}"/>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2903860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1E671-819E-480D-9A97-D043DE0B2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51F544-8F0D-4076-9865-8F7BF5621C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9D39B1-8FF3-4C05-9710-7EAF1FBA1F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9E79FF-C5E8-4673-9722-83279A4F8950}"/>
              </a:ext>
            </a:extLst>
          </p:cNvPr>
          <p:cNvSpPr>
            <a:spLocks noGrp="1"/>
          </p:cNvSpPr>
          <p:nvPr>
            <p:ph type="dt" sz="half" idx="10"/>
          </p:nvPr>
        </p:nvSpPr>
        <p:spPr/>
        <p:txBody>
          <a:bodyPr/>
          <a:lstStyle/>
          <a:p>
            <a:fld id="{D6DA6AF3-7CE7-46C2-98C5-DBF6514DBA9B}" type="datetimeFigureOut">
              <a:rPr lang="en-US" smtClean="0"/>
              <a:t>9/23/2022</a:t>
            </a:fld>
            <a:endParaRPr lang="en-US"/>
          </a:p>
        </p:txBody>
      </p:sp>
      <p:sp>
        <p:nvSpPr>
          <p:cNvPr id="6" name="Footer Placeholder 5">
            <a:extLst>
              <a:ext uri="{FF2B5EF4-FFF2-40B4-BE49-F238E27FC236}">
                <a16:creationId xmlns:a16="http://schemas.microsoft.com/office/drawing/2014/main" id="{7791798A-7930-4E04-8199-13180F1D3D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4E4B63-FA3F-4100-861E-D692558D55A2}"/>
              </a:ext>
            </a:extLst>
          </p:cNvPr>
          <p:cNvSpPr>
            <a:spLocks noGrp="1"/>
          </p:cNvSpPr>
          <p:nvPr>
            <p:ph type="sldNum" sz="quarter" idx="12"/>
          </p:nvPr>
        </p:nvSpPr>
        <p:spPr/>
        <p:txBody>
          <a:bodyPr/>
          <a:lstStyle/>
          <a:p>
            <a:fld id="{DC3F589B-8EE8-4018-913D-B1E49D51B9DC}" type="slidenum">
              <a:rPr lang="en-US" smtClean="0"/>
              <a:t>‹#›</a:t>
            </a:fld>
            <a:endParaRPr lang="en-US"/>
          </a:p>
        </p:txBody>
      </p:sp>
    </p:spTree>
    <p:extLst>
      <p:ext uri="{BB962C8B-B14F-4D97-AF65-F5344CB8AC3E}">
        <p14:creationId xmlns:p14="http://schemas.microsoft.com/office/powerpoint/2010/main" val="1650676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2063FB-26A4-4D74-BA0C-D0DED9789B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2DFB12-0E6E-4EF3-B58C-84E7246CB5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301C9-3A93-49D4-8EDE-0533FCC21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A6AF3-7CE7-46C2-98C5-DBF6514DBA9B}" type="datetimeFigureOut">
              <a:rPr lang="en-US" smtClean="0"/>
              <a:t>9/23/2022</a:t>
            </a:fld>
            <a:endParaRPr lang="en-US"/>
          </a:p>
        </p:txBody>
      </p:sp>
      <p:sp>
        <p:nvSpPr>
          <p:cNvPr id="5" name="Footer Placeholder 4">
            <a:extLst>
              <a:ext uri="{FF2B5EF4-FFF2-40B4-BE49-F238E27FC236}">
                <a16:creationId xmlns:a16="http://schemas.microsoft.com/office/drawing/2014/main" id="{26CA9705-A1B8-4488-91EB-B80C3DC58D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EE9DAC-CAB0-47C1-822E-0C6595B582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F589B-8EE8-4018-913D-B1E49D51B9DC}" type="slidenum">
              <a:rPr lang="en-US" smtClean="0"/>
              <a:t>‹#›</a:t>
            </a:fld>
            <a:endParaRPr lang="en-US"/>
          </a:p>
        </p:txBody>
      </p:sp>
    </p:spTree>
    <p:extLst>
      <p:ext uri="{BB962C8B-B14F-4D97-AF65-F5344CB8AC3E}">
        <p14:creationId xmlns:p14="http://schemas.microsoft.com/office/powerpoint/2010/main" val="246103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9493AE-5929-4D2B-AEFA-12481E1D15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2" name="Title 1">
            <a:extLst>
              <a:ext uri="{FF2B5EF4-FFF2-40B4-BE49-F238E27FC236}">
                <a16:creationId xmlns:a16="http://schemas.microsoft.com/office/drawing/2014/main" id="{3D7D6C17-2E01-4B7C-B677-BB948BB3A834}"/>
              </a:ext>
            </a:extLst>
          </p:cNvPr>
          <p:cNvSpPr>
            <a:spLocks noGrp="1"/>
          </p:cNvSpPr>
          <p:nvPr>
            <p:ph type="ctrTitle"/>
          </p:nvPr>
        </p:nvSpPr>
        <p:spPr>
          <a:xfrm>
            <a:off x="0" y="1778000"/>
            <a:ext cx="12192000" cy="1494970"/>
          </a:xfrm>
        </p:spPr>
        <p:style>
          <a:lnRef idx="1">
            <a:schemeClr val="accent4"/>
          </a:lnRef>
          <a:fillRef idx="2">
            <a:schemeClr val="accent4"/>
          </a:fillRef>
          <a:effectRef idx="1">
            <a:schemeClr val="accent4"/>
          </a:effectRef>
          <a:fontRef idx="minor">
            <a:schemeClr val="dk1"/>
          </a:fontRef>
        </p:style>
        <p:txBody>
          <a:bodyPr/>
          <a:lstStyle/>
          <a:p>
            <a:r>
              <a:rPr lang="en-US" dirty="0">
                <a:solidFill>
                  <a:srgbClr val="FF0000"/>
                </a:solidFill>
                <a:latin typeface="Times New Roman" panose="02020603050405020304" pitchFamily="18" charset="0"/>
                <a:cs typeface="Times New Roman" panose="02020603050405020304" pitchFamily="18" charset="0"/>
              </a:rPr>
              <a:t>THỰC HÀNH TIẾNG VIỆT</a:t>
            </a:r>
          </a:p>
        </p:txBody>
      </p:sp>
    </p:spTree>
    <p:extLst>
      <p:ext uri="{BB962C8B-B14F-4D97-AF65-F5344CB8AC3E}">
        <p14:creationId xmlns:p14="http://schemas.microsoft.com/office/powerpoint/2010/main" val="268962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8FCB087-CC8E-4088-A254-E943916EA0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F3C9C9AA-6CAE-4075-94DD-8308A433C1A0}"/>
              </a:ext>
            </a:extLst>
          </p:cNvPr>
          <p:cNvSpPr>
            <a:spLocks noGrp="1"/>
          </p:cNvSpPr>
          <p:nvPr>
            <p:ph type="title"/>
          </p:nvPr>
        </p:nvSpPr>
        <p:spPr>
          <a:xfrm>
            <a:off x="435429" y="902154"/>
            <a:ext cx="3991428" cy="1325563"/>
          </a:xfrm>
        </p:spPr>
        <p:txBody>
          <a:bodyPr/>
          <a:lstStyle/>
          <a:p>
            <a:r>
              <a:rPr lang="en-US" b="1" dirty="0">
                <a:solidFill>
                  <a:srgbClr val="FF0000"/>
                </a:solidFill>
              </a:rPr>
              <a:t>I. NGHĨA CỦA TỪ</a:t>
            </a:r>
          </a:p>
        </p:txBody>
      </p:sp>
      <p:sp>
        <p:nvSpPr>
          <p:cNvPr id="6" name="Cloud 5">
            <a:extLst>
              <a:ext uri="{FF2B5EF4-FFF2-40B4-BE49-F238E27FC236}">
                <a16:creationId xmlns:a16="http://schemas.microsoft.com/office/drawing/2014/main" id="{A42C8450-32F3-4225-8FA3-EE1699AD3F36}"/>
              </a:ext>
            </a:extLst>
          </p:cNvPr>
          <p:cNvSpPr/>
          <p:nvPr/>
        </p:nvSpPr>
        <p:spPr>
          <a:xfrm>
            <a:off x="2721427" y="1248342"/>
            <a:ext cx="5588001" cy="5283200"/>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400" dirty="0" err="1"/>
              <a:t>Em</a:t>
            </a:r>
            <a:r>
              <a:rPr lang="en-US" sz="4400" dirty="0"/>
              <a:t> </a:t>
            </a:r>
            <a:r>
              <a:rPr lang="en-US" sz="4400" dirty="0" err="1"/>
              <a:t>hãy</a:t>
            </a:r>
            <a:r>
              <a:rPr lang="en-US" sz="4400" dirty="0"/>
              <a:t> </a:t>
            </a:r>
            <a:r>
              <a:rPr lang="en-US" sz="4400" dirty="0" err="1"/>
              <a:t>giải</a:t>
            </a:r>
            <a:r>
              <a:rPr lang="en-US" sz="4400" dirty="0"/>
              <a:t> </a:t>
            </a:r>
            <a:r>
              <a:rPr lang="en-US" sz="4400" dirty="0" err="1"/>
              <a:t>thích</a:t>
            </a:r>
            <a:r>
              <a:rPr lang="en-US" sz="4400" dirty="0"/>
              <a:t> </a:t>
            </a:r>
            <a:r>
              <a:rPr lang="en-US" sz="4400" dirty="0" err="1"/>
              <a:t>nghĩa</a:t>
            </a:r>
            <a:r>
              <a:rPr lang="en-US" sz="4400" dirty="0"/>
              <a:t> </a:t>
            </a:r>
            <a:r>
              <a:rPr lang="en-US" sz="4400" dirty="0" err="1"/>
              <a:t>các</a:t>
            </a:r>
            <a:r>
              <a:rPr lang="en-US" sz="4400" dirty="0"/>
              <a:t> </a:t>
            </a:r>
            <a:r>
              <a:rPr lang="en-US" sz="4400" dirty="0" err="1"/>
              <a:t>từ</a:t>
            </a:r>
            <a:r>
              <a:rPr lang="en-US" sz="4400" dirty="0"/>
              <a:t>: </a:t>
            </a:r>
          </a:p>
          <a:p>
            <a:pPr algn="ctr"/>
            <a:r>
              <a:rPr lang="en-US" sz="4400" dirty="0" err="1"/>
              <a:t>Cảm</a:t>
            </a:r>
            <a:r>
              <a:rPr lang="en-US" sz="4400" dirty="0"/>
              <a:t> </a:t>
            </a:r>
            <a:r>
              <a:rPr lang="en-US" sz="4400" dirty="0" err="1"/>
              <a:t>hoá</a:t>
            </a:r>
            <a:r>
              <a:rPr lang="en-US" sz="4400" dirty="0"/>
              <a:t>; </a:t>
            </a:r>
            <a:r>
              <a:rPr lang="en-US" sz="4400" dirty="0" err="1"/>
              <a:t>Cốt</a:t>
            </a:r>
            <a:r>
              <a:rPr lang="en-US" sz="4400" dirty="0"/>
              <a:t> </a:t>
            </a:r>
            <a:r>
              <a:rPr lang="en-US" sz="4400" dirty="0" err="1"/>
              <a:t>lõi</a:t>
            </a:r>
            <a:r>
              <a:rPr lang="en-US" sz="4400" dirty="0"/>
              <a:t>; </a:t>
            </a:r>
            <a:r>
              <a:rPr lang="en-US" sz="4400" dirty="0" err="1"/>
              <a:t>Mắt</a:t>
            </a:r>
            <a:r>
              <a:rPr lang="en-US" sz="4400" dirty="0"/>
              <a:t> </a:t>
            </a:r>
            <a:r>
              <a:rPr lang="en-US" sz="4400" dirty="0" err="1"/>
              <a:t>trần</a:t>
            </a:r>
            <a:r>
              <a:rPr lang="en-US" sz="4400" dirty="0"/>
              <a:t>; </a:t>
            </a:r>
            <a:r>
              <a:rPr lang="en-US" sz="4400" dirty="0" err="1"/>
              <a:t>Hoàng</a:t>
            </a:r>
            <a:r>
              <a:rPr lang="en-US" sz="4400" dirty="0"/>
              <a:t> </a:t>
            </a:r>
            <a:r>
              <a:rPr lang="en-US" sz="4400" dirty="0" err="1"/>
              <a:t>tử</a:t>
            </a:r>
            <a:r>
              <a:rPr lang="en-US" sz="4400" dirty="0"/>
              <a:t>?</a:t>
            </a:r>
          </a:p>
        </p:txBody>
      </p:sp>
    </p:spTree>
    <p:extLst>
      <p:ext uri="{BB962C8B-B14F-4D97-AF65-F5344CB8AC3E}">
        <p14:creationId xmlns:p14="http://schemas.microsoft.com/office/powerpoint/2010/main" val="261552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8FCB087-CC8E-4088-A254-E943916EA0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Rectangle 2">
            <a:extLst>
              <a:ext uri="{FF2B5EF4-FFF2-40B4-BE49-F238E27FC236}">
                <a16:creationId xmlns:a16="http://schemas.microsoft.com/office/drawing/2014/main" id="{4513E9C8-2993-4992-8417-AA1AD5DE6BDF}"/>
              </a:ext>
            </a:extLst>
          </p:cNvPr>
          <p:cNvSpPr/>
          <p:nvPr/>
        </p:nvSpPr>
        <p:spPr>
          <a:xfrm>
            <a:off x="290286" y="333828"/>
            <a:ext cx="1857829" cy="1340076"/>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err="1">
                <a:solidFill>
                  <a:schemeClr val="accent1"/>
                </a:solidFill>
                <a:latin typeface="Times New Roman" panose="02020603050405020304" pitchFamily="18" charset="0"/>
                <a:cs typeface="Times New Roman" panose="02020603050405020304" pitchFamily="18" charset="0"/>
              </a:rPr>
              <a:t>Cảm</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hoá</a:t>
            </a:r>
            <a:r>
              <a:rPr lang="en-US" dirty="0">
                <a:solidFill>
                  <a:schemeClr val="accent1"/>
                </a:solidFill>
              </a:rPr>
              <a:t>:</a:t>
            </a:r>
          </a:p>
        </p:txBody>
      </p:sp>
      <p:sp>
        <p:nvSpPr>
          <p:cNvPr id="4" name="Rectangle 3">
            <a:extLst>
              <a:ext uri="{FF2B5EF4-FFF2-40B4-BE49-F238E27FC236}">
                <a16:creationId xmlns:a16="http://schemas.microsoft.com/office/drawing/2014/main" id="{B639B79E-B9FD-42B7-929C-88A5B9BE8820}"/>
              </a:ext>
            </a:extLst>
          </p:cNvPr>
          <p:cNvSpPr/>
          <p:nvPr/>
        </p:nvSpPr>
        <p:spPr>
          <a:xfrm>
            <a:off x="2293257" y="333828"/>
            <a:ext cx="8897257" cy="132556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err="1">
                <a:solidFill>
                  <a:schemeClr val="accent1"/>
                </a:solidFill>
                <a:latin typeface="Times New Roman" panose="02020603050405020304" pitchFamily="18" charset="0"/>
                <a:cs typeface="Times New Roman" panose="02020603050405020304" pitchFamily="18" charset="0"/>
              </a:rPr>
              <a:t>Dùng</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tình</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cảm</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tốt</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đẹp</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làm</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cho</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đối</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ph</a:t>
            </a:r>
            <a:r>
              <a:rPr lang="vi-VN" sz="3200" dirty="0">
                <a:solidFill>
                  <a:schemeClr val="accent1"/>
                </a:solidFill>
                <a:latin typeface="Times New Roman" panose="02020603050405020304" pitchFamily="18" charset="0"/>
                <a:cs typeface="Times New Roman" panose="02020603050405020304" pitchFamily="18" charset="0"/>
              </a:rPr>
              <a:t>ư</a:t>
            </a:r>
            <a:r>
              <a:rPr lang="en-US" sz="3200" dirty="0" err="1">
                <a:solidFill>
                  <a:schemeClr val="accent1"/>
                </a:solidFill>
                <a:latin typeface="Times New Roman" panose="02020603050405020304" pitchFamily="18" charset="0"/>
                <a:cs typeface="Times New Roman" panose="02020603050405020304" pitchFamily="18" charset="0"/>
              </a:rPr>
              <a:t>ơng</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cảm</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phục</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và</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nghe</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theo</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làm</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theo</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theo</a:t>
            </a:r>
            <a:r>
              <a:rPr lang="en-US" sz="3200" dirty="0">
                <a:solidFill>
                  <a:schemeClr val="accent1"/>
                </a:solidFill>
                <a:latin typeface="Times New Roman" panose="02020603050405020304" pitchFamily="18" charset="0"/>
                <a:cs typeface="Times New Roman" panose="02020603050405020304" pitchFamily="18" charset="0"/>
              </a:rPr>
              <a:t> h</a:t>
            </a:r>
            <a:r>
              <a:rPr lang="vi-VN" sz="3200" dirty="0">
                <a:solidFill>
                  <a:schemeClr val="accent1"/>
                </a:solidFill>
                <a:latin typeface="Times New Roman" panose="02020603050405020304" pitchFamily="18" charset="0"/>
                <a:cs typeface="Times New Roman" panose="02020603050405020304" pitchFamily="18" charset="0"/>
              </a:rPr>
              <a:t>ư</a:t>
            </a:r>
            <a:r>
              <a:rPr lang="en-US" sz="3200" dirty="0" err="1">
                <a:solidFill>
                  <a:schemeClr val="accent1"/>
                </a:solidFill>
                <a:latin typeface="Times New Roman" panose="02020603050405020304" pitchFamily="18" charset="0"/>
                <a:cs typeface="Times New Roman" panose="02020603050405020304" pitchFamily="18" charset="0"/>
              </a:rPr>
              <a:t>ớng</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tích</a:t>
            </a:r>
            <a:r>
              <a:rPr lang="en-US" sz="3200" dirty="0">
                <a:solidFill>
                  <a:schemeClr val="accent1"/>
                </a:solidFill>
                <a:latin typeface="Times New Roman" panose="02020603050405020304" pitchFamily="18" charset="0"/>
                <a:cs typeface="Times New Roman" panose="02020603050405020304" pitchFamily="18" charset="0"/>
              </a:rPr>
              <a:t> </a:t>
            </a:r>
            <a:r>
              <a:rPr lang="en-US" sz="3200" dirty="0" err="1">
                <a:solidFill>
                  <a:schemeClr val="accent1"/>
                </a:solidFill>
                <a:latin typeface="Times New Roman" panose="02020603050405020304" pitchFamily="18" charset="0"/>
                <a:cs typeface="Times New Roman" panose="02020603050405020304" pitchFamily="18" charset="0"/>
              </a:rPr>
              <a:t>cực</a:t>
            </a:r>
            <a:endParaRPr lang="en-US" sz="3200" dirty="0">
              <a:solidFill>
                <a:schemeClr val="accent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CC2E454A-BF38-49F0-8686-444773AF092E}"/>
              </a:ext>
            </a:extLst>
          </p:cNvPr>
          <p:cNvSpPr/>
          <p:nvPr/>
        </p:nvSpPr>
        <p:spPr>
          <a:xfrm>
            <a:off x="290285" y="1906360"/>
            <a:ext cx="1857829" cy="1016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err="1">
                <a:solidFill>
                  <a:schemeClr val="tx1"/>
                </a:solidFill>
              </a:rPr>
              <a:t>Cốt</a:t>
            </a:r>
            <a:r>
              <a:rPr lang="en-US" sz="2800" dirty="0">
                <a:solidFill>
                  <a:schemeClr val="tx1"/>
                </a:solidFill>
              </a:rPr>
              <a:t> </a:t>
            </a:r>
            <a:r>
              <a:rPr lang="en-US" sz="2800" dirty="0" err="1">
                <a:solidFill>
                  <a:schemeClr val="tx1"/>
                </a:solidFill>
              </a:rPr>
              <a:t>lõi</a:t>
            </a:r>
            <a:endParaRPr lang="en-US" sz="2800" dirty="0">
              <a:solidFill>
                <a:schemeClr val="tx1"/>
              </a:solidFill>
            </a:endParaRPr>
          </a:p>
        </p:txBody>
      </p:sp>
      <p:sp>
        <p:nvSpPr>
          <p:cNvPr id="8" name="Rectangle 7">
            <a:extLst>
              <a:ext uri="{FF2B5EF4-FFF2-40B4-BE49-F238E27FC236}">
                <a16:creationId xmlns:a16="http://schemas.microsoft.com/office/drawing/2014/main" id="{E0BBEACC-EE0F-4778-A1BE-01CD2B5B47EB}"/>
              </a:ext>
            </a:extLst>
          </p:cNvPr>
          <p:cNvSpPr/>
          <p:nvPr/>
        </p:nvSpPr>
        <p:spPr>
          <a:xfrm>
            <a:off x="2293257" y="1906360"/>
            <a:ext cx="8897257" cy="10160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err="1"/>
              <a:t>Cái</a:t>
            </a:r>
            <a:r>
              <a:rPr lang="en-US" sz="3200" dirty="0"/>
              <a:t> </a:t>
            </a:r>
            <a:r>
              <a:rPr lang="en-US" sz="3200" dirty="0" err="1"/>
              <a:t>chính</a:t>
            </a:r>
            <a:r>
              <a:rPr lang="en-US" sz="3200" dirty="0"/>
              <a:t> </a:t>
            </a:r>
            <a:r>
              <a:rPr lang="en-US" sz="3200" dirty="0" err="1"/>
              <a:t>và</a:t>
            </a:r>
            <a:r>
              <a:rPr lang="en-US" sz="3200" dirty="0"/>
              <a:t> </a:t>
            </a:r>
            <a:r>
              <a:rPr lang="en-US" sz="3200" dirty="0" err="1"/>
              <a:t>quan</a:t>
            </a:r>
            <a:r>
              <a:rPr lang="en-US" sz="3200" dirty="0"/>
              <a:t> </a:t>
            </a:r>
            <a:r>
              <a:rPr lang="en-US" sz="3200" dirty="0" err="1"/>
              <a:t>trọng</a:t>
            </a:r>
            <a:r>
              <a:rPr lang="en-US" sz="3200" dirty="0"/>
              <a:t> </a:t>
            </a:r>
            <a:r>
              <a:rPr lang="en-US" sz="3200" dirty="0" err="1"/>
              <a:t>nhất</a:t>
            </a:r>
            <a:endParaRPr lang="en-US" sz="3200" dirty="0"/>
          </a:p>
        </p:txBody>
      </p:sp>
      <p:sp>
        <p:nvSpPr>
          <p:cNvPr id="11" name="Rectangle 10">
            <a:extLst>
              <a:ext uri="{FF2B5EF4-FFF2-40B4-BE49-F238E27FC236}">
                <a16:creationId xmlns:a16="http://schemas.microsoft.com/office/drawing/2014/main" id="{CE745105-2A72-4052-8C07-256C51077F84}"/>
              </a:ext>
            </a:extLst>
          </p:cNvPr>
          <p:cNvSpPr/>
          <p:nvPr/>
        </p:nvSpPr>
        <p:spPr>
          <a:xfrm>
            <a:off x="290285" y="3169329"/>
            <a:ext cx="1857829" cy="1330099"/>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dirty="0" err="1">
                <a:latin typeface="Times New Roman" panose="02020603050405020304" pitchFamily="18" charset="0"/>
                <a:cs typeface="Times New Roman" panose="02020603050405020304" pitchFamily="18" charset="0"/>
              </a:rPr>
              <a:t>Mắt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trần</a:t>
            </a:r>
            <a:endParaRPr lang="en-US" sz="3200"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5586708F-933F-4C20-9F47-E31D8ECDA8FF}"/>
              </a:ext>
            </a:extLst>
          </p:cNvPr>
          <p:cNvSpPr/>
          <p:nvPr/>
        </p:nvSpPr>
        <p:spPr>
          <a:xfrm>
            <a:off x="2365829" y="3169329"/>
            <a:ext cx="8897257" cy="1325561"/>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Con </a:t>
            </a:r>
            <a:r>
              <a:rPr lang="en-US" sz="3200" dirty="0" err="1">
                <a:latin typeface="Times New Roman" panose="02020603050405020304" pitchFamily="18" charset="0"/>
                <a:cs typeface="Times New Roman" panose="02020603050405020304" pitchFamily="18" charset="0"/>
              </a:rPr>
              <a:t>mắt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t>
            </a:r>
            <a:r>
              <a:rPr lang="vi-VN" sz="3200" dirty="0">
                <a:latin typeface="Times New Roman" panose="02020603050405020304" pitchFamily="18" charset="0"/>
                <a:cs typeface="Times New Roman" panose="02020603050405020304" pitchFamily="18" charset="0"/>
              </a:rPr>
              <a:t>ư</a:t>
            </a:r>
            <a:r>
              <a:rPr lang="en-US" sz="3200" dirty="0" err="1">
                <a:latin typeface="Times New Roman" panose="02020603050405020304" pitchFamily="18" charset="0"/>
                <a:cs typeface="Times New Roman" panose="02020603050405020304" pitchFamily="18" charset="0"/>
              </a:rPr>
              <a:t>ờng</a:t>
            </a:r>
            <a:r>
              <a:rPr lang="en-US" sz="3200" dirty="0">
                <a:latin typeface="Times New Roman" panose="02020603050405020304" pitchFamily="18" charset="0"/>
                <a:cs typeface="Times New Roman" panose="02020603050405020304" pitchFamily="18" charset="0"/>
              </a:rPr>
              <a:t>, ở </a:t>
            </a:r>
            <a:r>
              <a:rPr lang="en-US" sz="3200" dirty="0" err="1">
                <a:latin typeface="Times New Roman" panose="02020603050405020304" pitchFamily="18" charset="0"/>
                <a:cs typeface="Times New Roman" panose="02020603050405020304" pitchFamily="18" charset="0"/>
              </a:rPr>
              <a:t>đây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nhìn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a:t>
            </a:r>
            <a:r>
              <a:rPr lang="vi-VN" sz="3200" dirty="0">
                <a:latin typeface="Times New Roman" panose="02020603050405020304" pitchFamily="18" charset="0"/>
                <a:cs typeface="Times New Roman" panose="02020603050405020304" pitchFamily="18" charset="0"/>
              </a:rPr>
              <a:t>ư</a:t>
            </a:r>
            <a:r>
              <a:rPr lang="en-US" sz="3200" dirty="0">
                <a:latin typeface="Times New Roman" panose="02020603050405020304" pitchFamily="18" charset="0"/>
                <a:cs typeface="Times New Roman" panose="02020603050405020304" pitchFamily="18" charset="0"/>
              </a:rPr>
              <a:t>a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thấu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hiểu</a:t>
            </a:r>
            <a:endParaRPr lang="en-US" sz="3200" dirty="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96F984E4-38D1-4039-AA17-85B60119E641}"/>
              </a:ext>
            </a:extLst>
          </p:cNvPr>
          <p:cNvSpPr/>
          <p:nvPr/>
        </p:nvSpPr>
        <p:spPr>
          <a:xfrm>
            <a:off x="348342" y="4926579"/>
            <a:ext cx="1727199" cy="1190171"/>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200" dirty="0" err="1">
                <a:solidFill>
                  <a:schemeClr val="tx1"/>
                </a:solidFill>
                <a:latin typeface="Times New Roman" panose="02020603050405020304" pitchFamily="18" charset="0"/>
                <a:cs typeface="Times New Roman" panose="02020603050405020304" pitchFamily="18" charset="0"/>
              </a:rPr>
              <a:t>Hoàng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tử</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ED4293FE-30DA-4DE7-84B0-00E64F1BE34E}"/>
              </a:ext>
            </a:extLst>
          </p:cNvPr>
          <p:cNvSpPr/>
          <p:nvPr/>
        </p:nvSpPr>
        <p:spPr>
          <a:xfrm>
            <a:off x="2423885" y="4890294"/>
            <a:ext cx="8636000" cy="126274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200" dirty="0">
                <a:solidFill>
                  <a:schemeClr val="tx1"/>
                </a:solidFill>
                <a:latin typeface="Times New Roman" panose="02020603050405020304" pitchFamily="18" charset="0"/>
                <a:cs typeface="Times New Roman" panose="02020603050405020304" pitchFamily="18" charset="0"/>
              </a:rPr>
              <a:t>Con </a:t>
            </a:r>
            <a:r>
              <a:rPr lang="en-US" sz="3200" dirty="0" err="1">
                <a:solidFill>
                  <a:schemeClr val="tx1"/>
                </a:solidFill>
                <a:latin typeface="Times New Roman" panose="02020603050405020304" pitchFamily="18" charset="0"/>
                <a:cs typeface="Times New Roman" panose="02020603050405020304" pitchFamily="18" charset="0"/>
              </a:rPr>
              <a:t>trai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của</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vua</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81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ircle(in)">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80">
                                          <p:stCondLst>
                                            <p:cond delay="0"/>
                                          </p:stCondLst>
                                        </p:cTn>
                                        <p:tgtEl>
                                          <p:spTgt spid="12"/>
                                        </p:tgtEl>
                                      </p:cBhvr>
                                    </p:animEffect>
                                    <p:anim calcmode="lin" valueType="num">
                                      <p:cBhvr>
                                        <p:cTn id="2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4" dur="26">
                                          <p:stCondLst>
                                            <p:cond delay="650"/>
                                          </p:stCondLst>
                                        </p:cTn>
                                        <p:tgtEl>
                                          <p:spTgt spid="12"/>
                                        </p:tgtEl>
                                      </p:cBhvr>
                                      <p:to x="100000" y="60000"/>
                                    </p:animScale>
                                    <p:animScale>
                                      <p:cBhvr>
                                        <p:cTn id="35" dur="166" decel="50000">
                                          <p:stCondLst>
                                            <p:cond delay="676"/>
                                          </p:stCondLst>
                                        </p:cTn>
                                        <p:tgtEl>
                                          <p:spTgt spid="12"/>
                                        </p:tgtEl>
                                      </p:cBhvr>
                                      <p:to x="100000" y="100000"/>
                                    </p:animScale>
                                    <p:animScale>
                                      <p:cBhvr>
                                        <p:cTn id="36" dur="26">
                                          <p:stCondLst>
                                            <p:cond delay="1312"/>
                                          </p:stCondLst>
                                        </p:cTn>
                                        <p:tgtEl>
                                          <p:spTgt spid="12"/>
                                        </p:tgtEl>
                                      </p:cBhvr>
                                      <p:to x="100000" y="80000"/>
                                    </p:animScale>
                                    <p:animScale>
                                      <p:cBhvr>
                                        <p:cTn id="37" dur="166" decel="50000">
                                          <p:stCondLst>
                                            <p:cond delay="1338"/>
                                          </p:stCondLst>
                                        </p:cTn>
                                        <p:tgtEl>
                                          <p:spTgt spid="12"/>
                                        </p:tgtEl>
                                      </p:cBhvr>
                                      <p:to x="100000" y="100000"/>
                                    </p:animScale>
                                    <p:animScale>
                                      <p:cBhvr>
                                        <p:cTn id="38" dur="26">
                                          <p:stCondLst>
                                            <p:cond delay="1642"/>
                                          </p:stCondLst>
                                        </p:cTn>
                                        <p:tgtEl>
                                          <p:spTgt spid="12"/>
                                        </p:tgtEl>
                                      </p:cBhvr>
                                      <p:to x="100000" y="90000"/>
                                    </p:animScale>
                                    <p:animScale>
                                      <p:cBhvr>
                                        <p:cTn id="39" dur="166" decel="50000">
                                          <p:stCondLst>
                                            <p:cond delay="1668"/>
                                          </p:stCondLst>
                                        </p:cTn>
                                        <p:tgtEl>
                                          <p:spTgt spid="12"/>
                                        </p:tgtEl>
                                      </p:cBhvr>
                                      <p:to x="100000" y="100000"/>
                                    </p:animScale>
                                    <p:animScale>
                                      <p:cBhvr>
                                        <p:cTn id="40" dur="26">
                                          <p:stCondLst>
                                            <p:cond delay="1808"/>
                                          </p:stCondLst>
                                        </p:cTn>
                                        <p:tgtEl>
                                          <p:spTgt spid="12"/>
                                        </p:tgtEl>
                                      </p:cBhvr>
                                      <p:to x="100000" y="95000"/>
                                    </p:animScale>
                                    <p:animScale>
                                      <p:cBhvr>
                                        <p:cTn id="41" dur="166" decel="50000">
                                          <p:stCondLst>
                                            <p:cond delay="1834"/>
                                          </p:stCondLst>
                                        </p:cTn>
                                        <p:tgtEl>
                                          <p:spTgt spid="12"/>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circle(in)">
                                      <p:cBhvr>
                                        <p:cTn id="46" dur="20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circle(in)">
                                      <p:cBhvr>
                                        <p:cTn id="51"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8007069-EBF1-4627-A39C-ADBF8ED061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1836BE80-B547-46C8-8A88-BD965654A4EE}"/>
              </a:ext>
            </a:extLst>
          </p:cNvPr>
          <p:cNvSpPr>
            <a:spLocks noGrp="1"/>
          </p:cNvSpPr>
          <p:nvPr>
            <p:ph type="title"/>
          </p:nvPr>
        </p:nvSpPr>
        <p:spPr>
          <a:xfrm>
            <a:off x="50799" y="769259"/>
            <a:ext cx="2438400" cy="1074058"/>
          </a:xfrm>
        </p:spPr>
        <p:txBody>
          <a:bodyPr/>
          <a:lstStyle/>
          <a:p>
            <a:r>
              <a:rPr lang="en-US" dirty="0" err="1"/>
              <a:t>Bài</a:t>
            </a:r>
            <a:r>
              <a:rPr lang="en-US" dirty="0"/>
              <a:t> </a:t>
            </a:r>
            <a:r>
              <a:rPr lang="en-US" dirty="0" err="1"/>
              <a:t>tập</a:t>
            </a:r>
            <a:r>
              <a:rPr lang="en-US" dirty="0"/>
              <a:t> 1</a:t>
            </a:r>
          </a:p>
        </p:txBody>
      </p:sp>
      <p:sp>
        <p:nvSpPr>
          <p:cNvPr id="6" name="Rectangle 5">
            <a:extLst>
              <a:ext uri="{FF2B5EF4-FFF2-40B4-BE49-F238E27FC236}">
                <a16:creationId xmlns:a16="http://schemas.microsoft.com/office/drawing/2014/main" id="{51D87551-54E1-4C00-A506-A8FC7BC93A7A}"/>
              </a:ext>
            </a:extLst>
          </p:cNvPr>
          <p:cNvSpPr/>
          <p:nvPr/>
        </p:nvSpPr>
        <p:spPr>
          <a:xfrm>
            <a:off x="2460171" y="928915"/>
            <a:ext cx="9020629" cy="82731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endParaRPr lang="en-US" sz="28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AE2D0663-DDBE-4AFC-8448-124EDC5A7E6B}"/>
              </a:ext>
            </a:extLst>
          </p:cNvPr>
          <p:cNvSpPr/>
          <p:nvPr/>
        </p:nvSpPr>
        <p:spPr>
          <a:xfrm>
            <a:off x="0" y="2148114"/>
            <a:ext cx="2612572" cy="870860"/>
          </a:xfrm>
          <a:prstGeom prst="rect">
            <a:avLst/>
          </a:prstGeom>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err="1"/>
              <a:t>Tha</a:t>
            </a:r>
            <a:r>
              <a:rPr lang="en-US" sz="2800" dirty="0"/>
              <a:t> </a:t>
            </a:r>
            <a:r>
              <a:rPr lang="en-US" sz="2800" dirty="0" err="1"/>
              <a:t>hoá</a:t>
            </a:r>
            <a:endParaRPr lang="en-US" sz="2800" dirty="0"/>
          </a:p>
        </p:txBody>
      </p:sp>
      <p:sp>
        <p:nvSpPr>
          <p:cNvPr id="8" name="Rectangle 7">
            <a:extLst>
              <a:ext uri="{FF2B5EF4-FFF2-40B4-BE49-F238E27FC236}">
                <a16:creationId xmlns:a16="http://schemas.microsoft.com/office/drawing/2014/main" id="{5D5465D3-B74C-425A-BABF-466381A49B2D}"/>
              </a:ext>
            </a:extLst>
          </p:cNvPr>
          <p:cNvSpPr/>
          <p:nvPr/>
        </p:nvSpPr>
        <p:spPr>
          <a:xfrm>
            <a:off x="3033486" y="2148114"/>
            <a:ext cx="8447314" cy="827314"/>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err="1"/>
              <a:t>Biến</a:t>
            </a:r>
            <a:r>
              <a:rPr lang="en-US" sz="2800" dirty="0"/>
              <a:t> </a:t>
            </a:r>
            <a:r>
              <a:rPr lang="en-US" sz="2800" dirty="0" err="1"/>
              <a:t>thành</a:t>
            </a:r>
            <a:r>
              <a:rPr lang="en-US" sz="2800" dirty="0"/>
              <a:t> </a:t>
            </a:r>
            <a:r>
              <a:rPr lang="en-US" sz="2800" dirty="0" err="1"/>
              <a:t>cái</a:t>
            </a:r>
            <a:r>
              <a:rPr lang="en-US" sz="2800" dirty="0"/>
              <a:t> </a:t>
            </a:r>
            <a:r>
              <a:rPr lang="en-US" sz="2800" dirty="0" err="1"/>
              <a:t>khác</a:t>
            </a:r>
            <a:r>
              <a:rPr lang="en-US" sz="2800" dirty="0"/>
              <a:t>, </a:t>
            </a:r>
            <a:r>
              <a:rPr lang="en-US" sz="2800" dirty="0" err="1"/>
              <a:t>mang</a:t>
            </a:r>
            <a:r>
              <a:rPr lang="en-US" sz="2800" dirty="0"/>
              <a:t> </a:t>
            </a:r>
            <a:r>
              <a:rPr lang="en-US" sz="2800" dirty="0" err="1"/>
              <a:t>đặc</a:t>
            </a:r>
            <a:r>
              <a:rPr lang="en-US" sz="2800" dirty="0"/>
              <a:t> </a:t>
            </a:r>
            <a:r>
              <a:rPr lang="en-US" sz="2800" dirty="0" err="1"/>
              <a:t>điểm</a:t>
            </a:r>
            <a:r>
              <a:rPr lang="en-US" sz="2800" dirty="0"/>
              <a:t> ng</a:t>
            </a:r>
            <a:r>
              <a:rPr lang="vi-VN" sz="2800" dirty="0"/>
              <a:t>ư</a:t>
            </a:r>
            <a:r>
              <a:rPr lang="en-US" sz="2800" dirty="0" err="1"/>
              <a:t>ợc</a:t>
            </a:r>
            <a:r>
              <a:rPr lang="en-US" sz="2800" dirty="0"/>
              <a:t> </a:t>
            </a:r>
            <a:r>
              <a:rPr lang="en-US" sz="2800" dirty="0" err="1"/>
              <a:t>với</a:t>
            </a:r>
            <a:r>
              <a:rPr lang="en-US" sz="2800" dirty="0"/>
              <a:t> </a:t>
            </a:r>
            <a:r>
              <a:rPr lang="en-US" sz="2800" dirty="0" err="1"/>
              <a:t>bản</a:t>
            </a:r>
            <a:r>
              <a:rPr lang="en-US" sz="2800" dirty="0"/>
              <a:t> </a:t>
            </a:r>
            <a:r>
              <a:rPr lang="en-US" sz="2800" dirty="0" err="1"/>
              <a:t>chất</a:t>
            </a:r>
            <a:r>
              <a:rPr lang="en-US" sz="2800" dirty="0"/>
              <a:t> </a:t>
            </a:r>
            <a:r>
              <a:rPr lang="en-US" sz="2800" dirty="0" err="1"/>
              <a:t>vốn</a:t>
            </a:r>
            <a:r>
              <a:rPr lang="en-US" sz="2800" dirty="0"/>
              <a:t> </a:t>
            </a:r>
            <a:r>
              <a:rPr lang="en-US" sz="2800" dirty="0" err="1"/>
              <a:t>có</a:t>
            </a:r>
            <a:endParaRPr lang="en-US" sz="2800" dirty="0"/>
          </a:p>
        </p:txBody>
      </p:sp>
      <p:sp>
        <p:nvSpPr>
          <p:cNvPr id="11" name="Rectangle 10">
            <a:extLst>
              <a:ext uri="{FF2B5EF4-FFF2-40B4-BE49-F238E27FC236}">
                <a16:creationId xmlns:a16="http://schemas.microsoft.com/office/drawing/2014/main" id="{9418B69E-A63A-4E7F-A330-A2EF64AC8F69}"/>
              </a:ext>
            </a:extLst>
          </p:cNvPr>
          <p:cNvSpPr/>
          <p:nvPr/>
        </p:nvSpPr>
        <p:spPr>
          <a:xfrm>
            <a:off x="1" y="3323771"/>
            <a:ext cx="2612572" cy="94342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dirty="0" err="1"/>
              <a:t>Nhân</a:t>
            </a:r>
            <a:r>
              <a:rPr lang="en-US" sz="2800" dirty="0"/>
              <a:t> </a:t>
            </a:r>
            <a:r>
              <a:rPr lang="en-US" sz="2800" dirty="0" err="1"/>
              <a:t>cách</a:t>
            </a:r>
            <a:r>
              <a:rPr lang="en-US" sz="2800" dirty="0"/>
              <a:t> </a:t>
            </a:r>
            <a:r>
              <a:rPr lang="en-US" sz="2800" dirty="0" err="1"/>
              <a:t>hoá</a:t>
            </a:r>
            <a:endParaRPr lang="en-US" sz="2800" dirty="0"/>
          </a:p>
        </p:txBody>
      </p:sp>
      <p:sp>
        <p:nvSpPr>
          <p:cNvPr id="12" name="Rectangle 11" descr="n">
            <a:extLst>
              <a:ext uri="{FF2B5EF4-FFF2-40B4-BE49-F238E27FC236}">
                <a16:creationId xmlns:a16="http://schemas.microsoft.com/office/drawing/2014/main" id="{4DAEC2B2-5AF7-4F27-9A14-80C8F223BFF8}"/>
              </a:ext>
            </a:extLst>
          </p:cNvPr>
          <p:cNvSpPr/>
          <p:nvPr/>
        </p:nvSpPr>
        <p:spPr>
          <a:xfrm>
            <a:off x="3033487" y="3323771"/>
            <a:ext cx="8447314" cy="94342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err="1"/>
              <a:t>Gán</a:t>
            </a:r>
            <a:r>
              <a:rPr lang="en-US" sz="2800" dirty="0"/>
              <a:t> </a:t>
            </a:r>
            <a:r>
              <a:rPr lang="en-US" sz="2800" dirty="0" err="1"/>
              <a:t>cho</a:t>
            </a:r>
            <a:r>
              <a:rPr lang="en-US" sz="2800" dirty="0"/>
              <a:t> </a:t>
            </a:r>
            <a:r>
              <a:rPr lang="en-US" sz="2800" dirty="0" err="1"/>
              <a:t>loài</a:t>
            </a:r>
            <a:r>
              <a:rPr lang="en-US" sz="2800" dirty="0"/>
              <a:t> </a:t>
            </a:r>
            <a:r>
              <a:rPr lang="en-US" sz="2800" dirty="0" err="1"/>
              <a:t>vật</a:t>
            </a:r>
            <a:r>
              <a:rPr lang="en-US" sz="2800" dirty="0"/>
              <a:t> </a:t>
            </a:r>
            <a:r>
              <a:rPr lang="en-US" sz="2800" dirty="0" err="1"/>
              <a:t>hoặc</a:t>
            </a:r>
            <a:r>
              <a:rPr lang="en-US" sz="2800" dirty="0"/>
              <a:t> </a:t>
            </a:r>
            <a:r>
              <a:rPr lang="en-US" sz="2800" dirty="0" err="1"/>
              <a:t>đồ</a:t>
            </a:r>
            <a:r>
              <a:rPr lang="en-US" sz="2800" dirty="0"/>
              <a:t> </a:t>
            </a:r>
            <a:r>
              <a:rPr lang="en-US" sz="2800" dirty="0" err="1"/>
              <a:t>vật</a:t>
            </a:r>
            <a:r>
              <a:rPr lang="en-US" sz="2800" dirty="0"/>
              <a:t> </a:t>
            </a:r>
            <a:r>
              <a:rPr lang="en-US" sz="2800" dirty="0" err="1"/>
              <a:t>hình</a:t>
            </a:r>
            <a:r>
              <a:rPr lang="en-US" sz="2800" dirty="0"/>
              <a:t> </a:t>
            </a:r>
            <a:r>
              <a:rPr lang="en-US" sz="2800" dirty="0" err="1"/>
              <a:t>dáng</a:t>
            </a:r>
            <a:r>
              <a:rPr lang="en-US" sz="2800" dirty="0"/>
              <a:t> </a:t>
            </a:r>
            <a:r>
              <a:rPr lang="en-US" sz="2800" dirty="0" err="1"/>
              <a:t>tính</a:t>
            </a:r>
            <a:r>
              <a:rPr lang="en-US" sz="2800" dirty="0"/>
              <a:t> </a:t>
            </a:r>
            <a:r>
              <a:rPr lang="en-US" sz="2800" dirty="0" err="1"/>
              <a:t>cách</a:t>
            </a:r>
            <a:r>
              <a:rPr lang="en-US" sz="2800" dirty="0"/>
              <a:t> </a:t>
            </a:r>
            <a:r>
              <a:rPr lang="en-US" sz="2800" dirty="0" err="1"/>
              <a:t>hoặc</a:t>
            </a:r>
            <a:r>
              <a:rPr lang="en-US" sz="2800" dirty="0"/>
              <a:t> </a:t>
            </a:r>
            <a:r>
              <a:rPr lang="en-US" sz="2800" dirty="0" err="1"/>
              <a:t>ngôn</a:t>
            </a:r>
            <a:r>
              <a:rPr lang="en-US" sz="2800" dirty="0"/>
              <a:t> </a:t>
            </a:r>
            <a:r>
              <a:rPr lang="en-US" sz="2800" dirty="0" err="1"/>
              <a:t>ngữ</a:t>
            </a:r>
            <a:r>
              <a:rPr lang="en-US" sz="2800" dirty="0"/>
              <a:t> </a:t>
            </a:r>
            <a:r>
              <a:rPr lang="en-US" sz="2800" dirty="0" err="1"/>
              <a:t>như</a:t>
            </a:r>
            <a:r>
              <a:rPr lang="en-US" sz="2800" dirty="0"/>
              <a:t> con ng</a:t>
            </a:r>
            <a:r>
              <a:rPr lang="vi-VN" sz="2800" dirty="0"/>
              <a:t>ư</a:t>
            </a:r>
            <a:r>
              <a:rPr lang="en-US" sz="2800" dirty="0" err="1"/>
              <a:t>ời</a:t>
            </a:r>
            <a:endParaRPr lang="en-US" sz="2800" dirty="0"/>
          </a:p>
        </p:txBody>
      </p:sp>
      <p:sp>
        <p:nvSpPr>
          <p:cNvPr id="13" name="Rectangle 12">
            <a:extLst>
              <a:ext uri="{FF2B5EF4-FFF2-40B4-BE49-F238E27FC236}">
                <a16:creationId xmlns:a16="http://schemas.microsoft.com/office/drawing/2014/main" id="{5D5A5352-C046-4AC2-8DDD-EB087FF6D118}"/>
              </a:ext>
            </a:extLst>
          </p:cNvPr>
          <p:cNvSpPr/>
          <p:nvPr/>
        </p:nvSpPr>
        <p:spPr>
          <a:xfrm>
            <a:off x="0" y="4731657"/>
            <a:ext cx="2612572" cy="119742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dirty="0" err="1"/>
              <a:t>Công</a:t>
            </a:r>
            <a:r>
              <a:rPr lang="en-US" sz="2800" dirty="0"/>
              <a:t> </a:t>
            </a:r>
            <a:r>
              <a:rPr lang="en-US" sz="2800" dirty="0" err="1"/>
              <a:t>nghiệp</a:t>
            </a:r>
            <a:r>
              <a:rPr lang="en-US" sz="2800" dirty="0"/>
              <a:t> </a:t>
            </a:r>
            <a:r>
              <a:rPr lang="en-US" sz="2800" dirty="0" err="1"/>
              <a:t>hoá</a:t>
            </a:r>
            <a:endParaRPr lang="en-US" sz="2800" dirty="0"/>
          </a:p>
        </p:txBody>
      </p:sp>
      <p:sp>
        <p:nvSpPr>
          <p:cNvPr id="14" name="Rectangle 13">
            <a:extLst>
              <a:ext uri="{FF2B5EF4-FFF2-40B4-BE49-F238E27FC236}">
                <a16:creationId xmlns:a16="http://schemas.microsoft.com/office/drawing/2014/main" id="{19F65310-2F43-472E-95A9-721D8193CADC}"/>
              </a:ext>
            </a:extLst>
          </p:cNvPr>
          <p:cNvSpPr/>
          <p:nvPr/>
        </p:nvSpPr>
        <p:spPr>
          <a:xfrm>
            <a:off x="3033487" y="4731657"/>
            <a:ext cx="8447314" cy="11974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err="1"/>
              <a:t>Là</a:t>
            </a:r>
            <a:r>
              <a:rPr lang="en-US" sz="2800" dirty="0"/>
              <a:t> </a:t>
            </a:r>
            <a:r>
              <a:rPr lang="en-US" sz="2800" dirty="0" err="1"/>
              <a:t>quá</a:t>
            </a:r>
            <a:r>
              <a:rPr lang="en-US" sz="2800" dirty="0"/>
              <a:t> </a:t>
            </a:r>
            <a:r>
              <a:rPr lang="en-US" sz="2800" dirty="0" err="1"/>
              <a:t>trình</a:t>
            </a:r>
            <a:r>
              <a:rPr lang="en-US" sz="2800" dirty="0"/>
              <a:t> </a:t>
            </a:r>
            <a:r>
              <a:rPr lang="en-US" sz="2800" dirty="0" err="1"/>
              <a:t>phát</a:t>
            </a:r>
            <a:r>
              <a:rPr lang="en-US" sz="2800" dirty="0"/>
              <a:t> </a:t>
            </a:r>
            <a:r>
              <a:rPr lang="en-US" sz="2800" dirty="0" err="1"/>
              <a:t>triển</a:t>
            </a:r>
            <a:r>
              <a:rPr lang="en-US" sz="2800" dirty="0"/>
              <a:t>, </a:t>
            </a:r>
            <a:r>
              <a:rPr lang="en-US" sz="2800" dirty="0" err="1"/>
              <a:t>nâng</a:t>
            </a:r>
            <a:r>
              <a:rPr lang="en-US" sz="2800" dirty="0"/>
              <a:t> </a:t>
            </a:r>
            <a:r>
              <a:rPr lang="en-US" sz="2800" dirty="0" err="1"/>
              <a:t>cao</a:t>
            </a:r>
            <a:r>
              <a:rPr lang="en-US" sz="2800" dirty="0"/>
              <a:t> </a:t>
            </a:r>
            <a:r>
              <a:rPr lang="en-US" sz="2800" dirty="0" err="1"/>
              <a:t>ngành</a:t>
            </a:r>
            <a:r>
              <a:rPr lang="en-US" sz="2800" dirty="0"/>
              <a:t> </a:t>
            </a:r>
            <a:r>
              <a:rPr lang="en-US" sz="2800" dirty="0" err="1"/>
              <a:t>nông</a:t>
            </a:r>
            <a:r>
              <a:rPr lang="en-US" sz="2800" dirty="0"/>
              <a:t> </a:t>
            </a:r>
            <a:r>
              <a:rPr lang="en-US" sz="2800" dirty="0" err="1"/>
              <a:t>nghiệp</a:t>
            </a:r>
            <a:r>
              <a:rPr lang="en-US" sz="2800" dirty="0"/>
              <a:t> ở 1 </a:t>
            </a:r>
            <a:r>
              <a:rPr lang="en-US" sz="2800" dirty="0" err="1"/>
              <a:t>vùng</a:t>
            </a:r>
            <a:r>
              <a:rPr lang="en-US" sz="2800" dirty="0"/>
              <a:t>, hay 1 </a:t>
            </a:r>
            <a:r>
              <a:rPr lang="en-US" sz="2800" dirty="0" err="1"/>
              <a:t>quốc</a:t>
            </a:r>
            <a:r>
              <a:rPr lang="en-US" sz="2800" dirty="0"/>
              <a:t> </a:t>
            </a:r>
            <a:r>
              <a:rPr lang="en-US" sz="2800" dirty="0" err="1"/>
              <a:t>gia</a:t>
            </a:r>
            <a:endParaRPr lang="en-US" sz="2800" dirty="0"/>
          </a:p>
        </p:txBody>
      </p:sp>
    </p:spTree>
    <p:extLst>
      <p:ext uri="{BB962C8B-B14F-4D97-AF65-F5344CB8AC3E}">
        <p14:creationId xmlns:p14="http://schemas.microsoft.com/office/powerpoint/2010/main" val="298119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circle(in)">
                                      <p:cBhvr>
                                        <p:cTn id="36" dur="2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randombar(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80">
                                          <p:stCondLst>
                                            <p:cond delay="0"/>
                                          </p:stCondLst>
                                        </p:cTn>
                                        <p:tgtEl>
                                          <p:spTgt spid="14"/>
                                        </p:tgtEl>
                                      </p:cBhvr>
                                    </p:animEffect>
                                    <p:anim calcmode="lin" valueType="num">
                                      <p:cBhvr>
                                        <p:cTn id="5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9" dur="26">
                                          <p:stCondLst>
                                            <p:cond delay="650"/>
                                          </p:stCondLst>
                                        </p:cTn>
                                        <p:tgtEl>
                                          <p:spTgt spid="14"/>
                                        </p:tgtEl>
                                      </p:cBhvr>
                                      <p:to x="100000" y="60000"/>
                                    </p:animScale>
                                    <p:animScale>
                                      <p:cBhvr>
                                        <p:cTn id="60" dur="166" decel="50000">
                                          <p:stCondLst>
                                            <p:cond delay="676"/>
                                          </p:stCondLst>
                                        </p:cTn>
                                        <p:tgtEl>
                                          <p:spTgt spid="14"/>
                                        </p:tgtEl>
                                      </p:cBhvr>
                                      <p:to x="100000" y="100000"/>
                                    </p:animScale>
                                    <p:animScale>
                                      <p:cBhvr>
                                        <p:cTn id="61" dur="26">
                                          <p:stCondLst>
                                            <p:cond delay="1312"/>
                                          </p:stCondLst>
                                        </p:cTn>
                                        <p:tgtEl>
                                          <p:spTgt spid="14"/>
                                        </p:tgtEl>
                                      </p:cBhvr>
                                      <p:to x="100000" y="80000"/>
                                    </p:animScale>
                                    <p:animScale>
                                      <p:cBhvr>
                                        <p:cTn id="62" dur="166" decel="50000">
                                          <p:stCondLst>
                                            <p:cond delay="1338"/>
                                          </p:stCondLst>
                                        </p:cTn>
                                        <p:tgtEl>
                                          <p:spTgt spid="14"/>
                                        </p:tgtEl>
                                      </p:cBhvr>
                                      <p:to x="100000" y="100000"/>
                                    </p:animScale>
                                    <p:animScale>
                                      <p:cBhvr>
                                        <p:cTn id="63" dur="26">
                                          <p:stCondLst>
                                            <p:cond delay="1642"/>
                                          </p:stCondLst>
                                        </p:cTn>
                                        <p:tgtEl>
                                          <p:spTgt spid="14"/>
                                        </p:tgtEl>
                                      </p:cBhvr>
                                      <p:to x="100000" y="90000"/>
                                    </p:animScale>
                                    <p:animScale>
                                      <p:cBhvr>
                                        <p:cTn id="64" dur="166" decel="50000">
                                          <p:stCondLst>
                                            <p:cond delay="1668"/>
                                          </p:stCondLst>
                                        </p:cTn>
                                        <p:tgtEl>
                                          <p:spTgt spid="14"/>
                                        </p:tgtEl>
                                      </p:cBhvr>
                                      <p:to x="100000" y="100000"/>
                                    </p:animScale>
                                    <p:animScale>
                                      <p:cBhvr>
                                        <p:cTn id="65" dur="26">
                                          <p:stCondLst>
                                            <p:cond delay="1808"/>
                                          </p:stCondLst>
                                        </p:cTn>
                                        <p:tgtEl>
                                          <p:spTgt spid="14"/>
                                        </p:tgtEl>
                                      </p:cBhvr>
                                      <p:to x="100000" y="95000"/>
                                    </p:animScale>
                                    <p:animScale>
                                      <p:cBhvr>
                                        <p:cTn id="66"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8007069-EBF1-4627-A39C-ADBF8ED061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1836BE80-B547-46C8-8A88-BD965654A4EE}"/>
              </a:ext>
            </a:extLst>
          </p:cNvPr>
          <p:cNvSpPr>
            <a:spLocks noGrp="1"/>
          </p:cNvSpPr>
          <p:nvPr>
            <p:ph type="title"/>
          </p:nvPr>
        </p:nvSpPr>
        <p:spPr>
          <a:xfrm>
            <a:off x="1088571" y="246743"/>
            <a:ext cx="2438400" cy="1074058"/>
          </a:xfrm>
        </p:spPr>
        <p:txBody>
          <a:bodyPr/>
          <a:lstStyle/>
          <a:p>
            <a:r>
              <a:rPr lang="en-US" dirty="0" err="1"/>
              <a:t>Bài</a:t>
            </a:r>
            <a:r>
              <a:rPr lang="en-US" dirty="0"/>
              <a:t> </a:t>
            </a:r>
            <a:r>
              <a:rPr lang="en-US" dirty="0" err="1"/>
              <a:t>tập</a:t>
            </a:r>
            <a:r>
              <a:rPr lang="en-US" dirty="0"/>
              <a:t> 2</a:t>
            </a:r>
          </a:p>
        </p:txBody>
      </p:sp>
      <p:sp>
        <p:nvSpPr>
          <p:cNvPr id="6" name="Rectangle 5">
            <a:extLst>
              <a:ext uri="{FF2B5EF4-FFF2-40B4-BE49-F238E27FC236}">
                <a16:creationId xmlns:a16="http://schemas.microsoft.com/office/drawing/2014/main" id="{51D87551-54E1-4C00-A506-A8FC7BC93A7A}"/>
              </a:ext>
            </a:extLst>
          </p:cNvPr>
          <p:cNvSpPr/>
          <p:nvPr/>
        </p:nvSpPr>
        <p:spPr>
          <a:xfrm>
            <a:off x="2460171" y="928915"/>
            <a:ext cx="8788399" cy="82731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dirty="0" err="1">
                <a:latin typeface="Times New Roman" panose="02020603050405020304" pitchFamily="18" charset="0"/>
                <a:cs typeface="Times New Roman" panose="02020603050405020304" pitchFamily="18" charset="0"/>
              </a:rPr>
              <a:t>Đặt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endParaRPr lang="en-US" sz="36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AE2D0663-DDBE-4AFC-8448-124EDC5A7E6B}"/>
              </a:ext>
            </a:extLst>
          </p:cNvPr>
          <p:cNvSpPr/>
          <p:nvPr/>
        </p:nvSpPr>
        <p:spPr>
          <a:xfrm>
            <a:off x="0" y="2148114"/>
            <a:ext cx="2612572" cy="870860"/>
          </a:xfrm>
          <a:prstGeom prst="rect">
            <a:avLst/>
          </a:prstGeom>
          <a:ln w="57150">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err="1"/>
              <a:t>Đơn</a:t>
            </a:r>
            <a:r>
              <a:rPr lang="en-US" sz="2800" dirty="0"/>
              <a:t> </a:t>
            </a:r>
            <a:r>
              <a:rPr lang="en-US" sz="2800" dirty="0" err="1"/>
              <a:t>điệu</a:t>
            </a:r>
            <a:endParaRPr lang="en-US" sz="2800" dirty="0"/>
          </a:p>
        </p:txBody>
      </p:sp>
      <p:sp>
        <p:nvSpPr>
          <p:cNvPr id="8" name="Rectangle 7">
            <a:extLst>
              <a:ext uri="{FF2B5EF4-FFF2-40B4-BE49-F238E27FC236}">
                <a16:creationId xmlns:a16="http://schemas.microsoft.com/office/drawing/2014/main" id="{5D5465D3-B74C-425A-BABF-466381A49B2D}"/>
              </a:ext>
            </a:extLst>
          </p:cNvPr>
          <p:cNvSpPr/>
          <p:nvPr/>
        </p:nvSpPr>
        <p:spPr>
          <a:xfrm>
            <a:off x="3033486" y="2148114"/>
            <a:ext cx="9158514" cy="827314"/>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err="1"/>
              <a:t>Chiếc</a:t>
            </a:r>
            <a:r>
              <a:rPr lang="en-US" sz="2800" dirty="0"/>
              <a:t> </a:t>
            </a:r>
            <a:r>
              <a:rPr lang="en-US" sz="2800" dirty="0" err="1"/>
              <a:t>áo</a:t>
            </a:r>
            <a:r>
              <a:rPr lang="en-US" sz="2800" dirty="0"/>
              <a:t> </a:t>
            </a:r>
            <a:r>
              <a:rPr lang="en-US" sz="2800" dirty="0" err="1"/>
              <a:t>này</a:t>
            </a:r>
            <a:r>
              <a:rPr lang="en-US" sz="2800" dirty="0"/>
              <a:t>, </a:t>
            </a:r>
            <a:r>
              <a:rPr lang="en-US" sz="2800" dirty="0" err="1"/>
              <a:t>hoạ</a:t>
            </a:r>
            <a:r>
              <a:rPr lang="en-US" sz="2800" dirty="0"/>
              <a:t> </a:t>
            </a:r>
            <a:r>
              <a:rPr lang="en-US" sz="2800" dirty="0" err="1"/>
              <a:t>tiết</a:t>
            </a:r>
            <a:r>
              <a:rPr lang="en-US" sz="2800" dirty="0"/>
              <a:t> </a:t>
            </a:r>
            <a:r>
              <a:rPr lang="en-US" sz="2800" dirty="0" err="1"/>
              <a:t>thật</a:t>
            </a:r>
            <a:r>
              <a:rPr lang="en-US" sz="2800" dirty="0"/>
              <a:t> </a:t>
            </a:r>
            <a:r>
              <a:rPr lang="en-US" sz="2800" dirty="0" err="1"/>
              <a:t>đơn</a:t>
            </a:r>
            <a:r>
              <a:rPr lang="en-US" sz="2800" dirty="0"/>
              <a:t> </a:t>
            </a:r>
            <a:r>
              <a:rPr lang="en-US" sz="2800" dirty="0" err="1"/>
              <a:t>điệu</a:t>
            </a:r>
            <a:endParaRPr lang="en-US" sz="2800" dirty="0"/>
          </a:p>
        </p:txBody>
      </p:sp>
      <p:sp>
        <p:nvSpPr>
          <p:cNvPr id="11" name="Rectangle 10">
            <a:extLst>
              <a:ext uri="{FF2B5EF4-FFF2-40B4-BE49-F238E27FC236}">
                <a16:creationId xmlns:a16="http://schemas.microsoft.com/office/drawing/2014/main" id="{9418B69E-A63A-4E7F-A330-A2EF64AC8F69}"/>
              </a:ext>
            </a:extLst>
          </p:cNvPr>
          <p:cNvSpPr/>
          <p:nvPr/>
        </p:nvSpPr>
        <p:spPr>
          <a:xfrm>
            <a:off x="1" y="3323771"/>
            <a:ext cx="2612572" cy="94342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dirty="0" err="1"/>
              <a:t>Kiên</a:t>
            </a:r>
            <a:r>
              <a:rPr lang="en-US" sz="2800" dirty="0"/>
              <a:t> </a:t>
            </a:r>
            <a:r>
              <a:rPr lang="en-US" sz="2800" dirty="0" err="1"/>
              <a:t>nhẫn</a:t>
            </a:r>
            <a:endParaRPr lang="en-US" sz="2800" dirty="0"/>
          </a:p>
        </p:txBody>
      </p:sp>
      <p:sp>
        <p:nvSpPr>
          <p:cNvPr id="12" name="Rectangle 11" descr="n">
            <a:extLst>
              <a:ext uri="{FF2B5EF4-FFF2-40B4-BE49-F238E27FC236}">
                <a16:creationId xmlns:a16="http://schemas.microsoft.com/office/drawing/2014/main" id="{4DAEC2B2-5AF7-4F27-9A14-80C8F223BFF8}"/>
              </a:ext>
            </a:extLst>
          </p:cNvPr>
          <p:cNvSpPr/>
          <p:nvPr/>
        </p:nvSpPr>
        <p:spPr>
          <a:xfrm>
            <a:off x="3033486" y="3323771"/>
            <a:ext cx="9158513" cy="94342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a:t>Lan </a:t>
            </a:r>
            <a:r>
              <a:rPr lang="en-US" sz="2800" dirty="0" err="1"/>
              <a:t>kiên</a:t>
            </a:r>
            <a:r>
              <a:rPr lang="en-US" sz="2800" dirty="0"/>
              <a:t> </a:t>
            </a:r>
            <a:r>
              <a:rPr lang="en-US" sz="2800" dirty="0" err="1"/>
              <a:t>nhẫn</a:t>
            </a:r>
            <a:r>
              <a:rPr lang="en-US" sz="2800" dirty="0"/>
              <a:t> </a:t>
            </a:r>
            <a:r>
              <a:rPr lang="en-US" sz="2800" dirty="0" err="1"/>
              <a:t>bày</a:t>
            </a:r>
            <a:r>
              <a:rPr lang="en-US" sz="2800" dirty="0"/>
              <a:t> </a:t>
            </a:r>
            <a:r>
              <a:rPr lang="en-US" sz="2800" dirty="0" err="1"/>
              <a:t>cho</a:t>
            </a:r>
            <a:r>
              <a:rPr lang="en-US" sz="2800" dirty="0"/>
              <a:t> </a:t>
            </a:r>
            <a:r>
              <a:rPr lang="en-US" sz="2800" dirty="0" err="1"/>
              <a:t>em</a:t>
            </a:r>
            <a:r>
              <a:rPr lang="en-US" sz="2800" dirty="0"/>
              <a:t> </a:t>
            </a:r>
            <a:r>
              <a:rPr lang="en-US" sz="2800" dirty="0" err="1"/>
              <a:t>làm</a:t>
            </a:r>
            <a:r>
              <a:rPr lang="en-US" sz="2800" dirty="0"/>
              <a:t> </a:t>
            </a:r>
            <a:r>
              <a:rPr lang="en-US" sz="2800" dirty="0" err="1"/>
              <a:t>bài</a:t>
            </a:r>
            <a:r>
              <a:rPr lang="en-US" sz="2800" dirty="0"/>
              <a:t> </a:t>
            </a:r>
            <a:r>
              <a:rPr lang="en-US" sz="2800" dirty="0" err="1"/>
              <a:t>tập</a:t>
            </a:r>
            <a:r>
              <a:rPr lang="en-US" sz="2800" dirty="0"/>
              <a:t> </a:t>
            </a:r>
            <a:r>
              <a:rPr lang="en-US" sz="2800" dirty="0" err="1"/>
              <a:t>Tiếng</a:t>
            </a:r>
            <a:r>
              <a:rPr lang="en-US" sz="2800" dirty="0"/>
              <a:t> Anh</a:t>
            </a:r>
          </a:p>
        </p:txBody>
      </p:sp>
      <p:sp>
        <p:nvSpPr>
          <p:cNvPr id="13" name="Rectangle 12">
            <a:extLst>
              <a:ext uri="{FF2B5EF4-FFF2-40B4-BE49-F238E27FC236}">
                <a16:creationId xmlns:a16="http://schemas.microsoft.com/office/drawing/2014/main" id="{5D5A5352-C046-4AC2-8DDD-EB087FF6D118}"/>
              </a:ext>
            </a:extLst>
          </p:cNvPr>
          <p:cNvSpPr/>
          <p:nvPr/>
        </p:nvSpPr>
        <p:spPr>
          <a:xfrm>
            <a:off x="0" y="4731657"/>
            <a:ext cx="2612572" cy="119742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dirty="0" err="1"/>
              <a:t>Cốt</a:t>
            </a:r>
            <a:r>
              <a:rPr lang="en-US" sz="2800" dirty="0"/>
              <a:t> </a:t>
            </a:r>
            <a:r>
              <a:rPr lang="en-US" sz="2800" dirty="0" err="1"/>
              <a:t>lõi</a:t>
            </a:r>
            <a:endParaRPr lang="en-US" sz="2800" dirty="0"/>
          </a:p>
        </p:txBody>
      </p:sp>
      <p:sp>
        <p:nvSpPr>
          <p:cNvPr id="14" name="Rectangle 13">
            <a:extLst>
              <a:ext uri="{FF2B5EF4-FFF2-40B4-BE49-F238E27FC236}">
                <a16:creationId xmlns:a16="http://schemas.microsoft.com/office/drawing/2014/main" id="{19F65310-2F43-472E-95A9-721D8193CADC}"/>
              </a:ext>
            </a:extLst>
          </p:cNvPr>
          <p:cNvSpPr/>
          <p:nvPr/>
        </p:nvSpPr>
        <p:spPr>
          <a:xfrm>
            <a:off x="3033486" y="4731657"/>
            <a:ext cx="9158513" cy="11974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err="1"/>
              <a:t>Thật</a:t>
            </a:r>
            <a:r>
              <a:rPr lang="en-US" sz="2800" dirty="0"/>
              <a:t> </a:t>
            </a:r>
            <a:r>
              <a:rPr lang="en-US" sz="2800" dirty="0" err="1"/>
              <a:t>thà</a:t>
            </a:r>
            <a:r>
              <a:rPr lang="en-US" sz="2800" dirty="0"/>
              <a:t>, </a:t>
            </a:r>
            <a:r>
              <a:rPr lang="en-US" sz="2800" dirty="0" err="1"/>
              <a:t>ngay</a:t>
            </a:r>
            <a:r>
              <a:rPr lang="en-US" sz="2800" dirty="0"/>
              <a:t> </a:t>
            </a:r>
            <a:r>
              <a:rPr lang="en-US" sz="2800" dirty="0" err="1"/>
              <a:t>thẳng</a:t>
            </a:r>
            <a:r>
              <a:rPr lang="en-US" sz="2800" dirty="0"/>
              <a:t>, </a:t>
            </a:r>
            <a:r>
              <a:rPr lang="en-US" sz="2800" dirty="0" err="1"/>
              <a:t>nhân</a:t>
            </a:r>
            <a:r>
              <a:rPr lang="en-US" sz="2800" dirty="0"/>
              <a:t> </a:t>
            </a:r>
            <a:r>
              <a:rPr lang="en-US" sz="2800" dirty="0" err="1"/>
              <a:t>hậu</a:t>
            </a:r>
            <a:r>
              <a:rPr lang="en-US" sz="2800" dirty="0"/>
              <a:t> </a:t>
            </a:r>
            <a:r>
              <a:rPr lang="en-US" sz="2800" dirty="0" err="1"/>
              <a:t>là</a:t>
            </a:r>
            <a:r>
              <a:rPr lang="en-US" sz="2800" dirty="0"/>
              <a:t> </a:t>
            </a:r>
            <a:r>
              <a:rPr lang="en-US" sz="2800" dirty="0" err="1"/>
              <a:t>những</a:t>
            </a:r>
            <a:r>
              <a:rPr lang="en-US" sz="2800" dirty="0"/>
              <a:t> </a:t>
            </a:r>
            <a:r>
              <a:rPr lang="en-US" sz="2800" dirty="0" err="1"/>
              <a:t>điều</a:t>
            </a:r>
            <a:r>
              <a:rPr lang="en-US" sz="2800" dirty="0"/>
              <a:t> </a:t>
            </a:r>
            <a:r>
              <a:rPr lang="en-US" sz="2800" dirty="0" err="1"/>
              <a:t>cốt</a:t>
            </a:r>
            <a:r>
              <a:rPr lang="en-US" sz="2800" dirty="0"/>
              <a:t> </a:t>
            </a:r>
            <a:r>
              <a:rPr lang="en-US" sz="2800" dirty="0" err="1"/>
              <a:t>lõi</a:t>
            </a:r>
            <a:r>
              <a:rPr lang="en-US" sz="2800" dirty="0"/>
              <a:t> </a:t>
            </a:r>
            <a:r>
              <a:rPr lang="en-US" sz="2800" dirty="0" err="1"/>
              <a:t>của</a:t>
            </a:r>
            <a:r>
              <a:rPr lang="en-US" sz="2800" dirty="0"/>
              <a:t> con </a:t>
            </a:r>
            <a:r>
              <a:rPr lang="en-US" sz="2800" dirty="0" err="1"/>
              <a:t>người</a:t>
            </a:r>
            <a:endParaRPr lang="en-US" sz="2800" dirty="0"/>
          </a:p>
        </p:txBody>
      </p:sp>
    </p:spTree>
    <p:extLst>
      <p:ext uri="{BB962C8B-B14F-4D97-AF65-F5344CB8AC3E}">
        <p14:creationId xmlns:p14="http://schemas.microsoft.com/office/powerpoint/2010/main" val="153526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circle(in)">
                                      <p:cBhvr>
                                        <p:cTn id="36" dur="2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randombar(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80">
                                          <p:stCondLst>
                                            <p:cond delay="0"/>
                                          </p:stCondLst>
                                        </p:cTn>
                                        <p:tgtEl>
                                          <p:spTgt spid="14"/>
                                        </p:tgtEl>
                                      </p:cBhvr>
                                    </p:animEffect>
                                    <p:anim calcmode="lin" valueType="num">
                                      <p:cBhvr>
                                        <p:cTn id="5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9" dur="26">
                                          <p:stCondLst>
                                            <p:cond delay="650"/>
                                          </p:stCondLst>
                                        </p:cTn>
                                        <p:tgtEl>
                                          <p:spTgt spid="14"/>
                                        </p:tgtEl>
                                      </p:cBhvr>
                                      <p:to x="100000" y="60000"/>
                                    </p:animScale>
                                    <p:animScale>
                                      <p:cBhvr>
                                        <p:cTn id="60" dur="166" decel="50000">
                                          <p:stCondLst>
                                            <p:cond delay="676"/>
                                          </p:stCondLst>
                                        </p:cTn>
                                        <p:tgtEl>
                                          <p:spTgt spid="14"/>
                                        </p:tgtEl>
                                      </p:cBhvr>
                                      <p:to x="100000" y="100000"/>
                                    </p:animScale>
                                    <p:animScale>
                                      <p:cBhvr>
                                        <p:cTn id="61" dur="26">
                                          <p:stCondLst>
                                            <p:cond delay="1312"/>
                                          </p:stCondLst>
                                        </p:cTn>
                                        <p:tgtEl>
                                          <p:spTgt spid="14"/>
                                        </p:tgtEl>
                                      </p:cBhvr>
                                      <p:to x="100000" y="80000"/>
                                    </p:animScale>
                                    <p:animScale>
                                      <p:cBhvr>
                                        <p:cTn id="62" dur="166" decel="50000">
                                          <p:stCondLst>
                                            <p:cond delay="1338"/>
                                          </p:stCondLst>
                                        </p:cTn>
                                        <p:tgtEl>
                                          <p:spTgt spid="14"/>
                                        </p:tgtEl>
                                      </p:cBhvr>
                                      <p:to x="100000" y="100000"/>
                                    </p:animScale>
                                    <p:animScale>
                                      <p:cBhvr>
                                        <p:cTn id="63" dur="26">
                                          <p:stCondLst>
                                            <p:cond delay="1642"/>
                                          </p:stCondLst>
                                        </p:cTn>
                                        <p:tgtEl>
                                          <p:spTgt spid="14"/>
                                        </p:tgtEl>
                                      </p:cBhvr>
                                      <p:to x="100000" y="90000"/>
                                    </p:animScale>
                                    <p:animScale>
                                      <p:cBhvr>
                                        <p:cTn id="64" dur="166" decel="50000">
                                          <p:stCondLst>
                                            <p:cond delay="1668"/>
                                          </p:stCondLst>
                                        </p:cTn>
                                        <p:tgtEl>
                                          <p:spTgt spid="14"/>
                                        </p:tgtEl>
                                      </p:cBhvr>
                                      <p:to x="100000" y="100000"/>
                                    </p:animScale>
                                    <p:animScale>
                                      <p:cBhvr>
                                        <p:cTn id="65" dur="26">
                                          <p:stCondLst>
                                            <p:cond delay="1808"/>
                                          </p:stCondLst>
                                        </p:cTn>
                                        <p:tgtEl>
                                          <p:spTgt spid="14"/>
                                        </p:tgtEl>
                                      </p:cBhvr>
                                      <p:to x="100000" y="95000"/>
                                    </p:animScale>
                                    <p:animScale>
                                      <p:cBhvr>
                                        <p:cTn id="66"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8FCB087-CC8E-4088-A254-E943916EA0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F3C9C9AA-6CAE-4075-94DD-8308A433C1A0}"/>
              </a:ext>
            </a:extLst>
          </p:cNvPr>
          <p:cNvSpPr>
            <a:spLocks noGrp="1"/>
          </p:cNvSpPr>
          <p:nvPr>
            <p:ph type="title"/>
          </p:nvPr>
        </p:nvSpPr>
        <p:spPr>
          <a:xfrm>
            <a:off x="435429" y="902154"/>
            <a:ext cx="3991428" cy="1325563"/>
          </a:xfrm>
        </p:spPr>
        <p:txBody>
          <a:bodyPr/>
          <a:lstStyle/>
          <a:p>
            <a:r>
              <a:rPr lang="en-US" b="1" dirty="0">
                <a:solidFill>
                  <a:srgbClr val="FF0000"/>
                </a:solidFill>
              </a:rPr>
              <a:t>II. BIỆN PHÁP TU TỪ</a:t>
            </a:r>
          </a:p>
        </p:txBody>
      </p:sp>
      <p:sp>
        <p:nvSpPr>
          <p:cNvPr id="6" name="Cloud 5">
            <a:extLst>
              <a:ext uri="{FF2B5EF4-FFF2-40B4-BE49-F238E27FC236}">
                <a16:creationId xmlns:a16="http://schemas.microsoft.com/office/drawing/2014/main" id="{A42C8450-32F3-4225-8FA3-EE1699AD3F36}"/>
              </a:ext>
            </a:extLst>
          </p:cNvPr>
          <p:cNvSpPr/>
          <p:nvPr/>
        </p:nvSpPr>
        <p:spPr>
          <a:xfrm>
            <a:off x="5950855" y="769257"/>
            <a:ext cx="5588001" cy="5283200"/>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400" dirty="0" err="1"/>
              <a:t>Chỉ</a:t>
            </a:r>
            <a:r>
              <a:rPr lang="en-US" sz="4400" dirty="0"/>
              <a:t> ra </a:t>
            </a:r>
            <a:r>
              <a:rPr lang="en-US" sz="4400" dirty="0" err="1"/>
              <a:t>và</a:t>
            </a:r>
            <a:r>
              <a:rPr lang="en-US" sz="4400" dirty="0"/>
              <a:t> </a:t>
            </a:r>
            <a:r>
              <a:rPr lang="en-US" sz="4400" dirty="0" err="1"/>
              <a:t>nêu</a:t>
            </a:r>
            <a:r>
              <a:rPr lang="en-US" sz="4400" dirty="0"/>
              <a:t> </a:t>
            </a:r>
            <a:r>
              <a:rPr lang="en-US" sz="4400" dirty="0" err="1"/>
              <a:t>tác</a:t>
            </a:r>
            <a:r>
              <a:rPr lang="en-US" sz="4400" dirty="0"/>
              <a:t> </a:t>
            </a:r>
            <a:r>
              <a:rPr lang="en-US" sz="4400" dirty="0" err="1"/>
              <a:t>dụng</a:t>
            </a:r>
            <a:r>
              <a:rPr lang="en-US" sz="4400" dirty="0"/>
              <a:t> </a:t>
            </a:r>
            <a:r>
              <a:rPr lang="en-US" sz="4400" dirty="0" err="1"/>
              <a:t>của</a:t>
            </a:r>
            <a:r>
              <a:rPr lang="en-US" sz="4400" dirty="0"/>
              <a:t> </a:t>
            </a:r>
            <a:r>
              <a:rPr lang="en-US" sz="4400" dirty="0" err="1"/>
              <a:t>biện</a:t>
            </a:r>
            <a:r>
              <a:rPr lang="en-US" sz="4400" dirty="0"/>
              <a:t> </a:t>
            </a:r>
            <a:r>
              <a:rPr lang="en-US" sz="4400" dirty="0" err="1"/>
              <a:t>pháp</a:t>
            </a:r>
            <a:r>
              <a:rPr lang="en-US" sz="4400" dirty="0"/>
              <a:t> so </a:t>
            </a:r>
            <a:r>
              <a:rPr lang="en-US" sz="4400" dirty="0" err="1"/>
              <a:t>sánh</a:t>
            </a:r>
            <a:r>
              <a:rPr lang="en-US" sz="4400" dirty="0"/>
              <a:t> </a:t>
            </a:r>
            <a:r>
              <a:rPr lang="en-US" sz="4400" dirty="0" err="1"/>
              <a:t>trong</a:t>
            </a:r>
            <a:r>
              <a:rPr lang="en-US" sz="4400" dirty="0"/>
              <a:t> </a:t>
            </a:r>
            <a:r>
              <a:rPr lang="en-US" sz="4400" dirty="0" err="1"/>
              <a:t>đoạn</a:t>
            </a:r>
            <a:r>
              <a:rPr lang="en-US" sz="4400" dirty="0"/>
              <a:t> </a:t>
            </a:r>
            <a:r>
              <a:rPr lang="en-US" sz="4400" dirty="0" err="1"/>
              <a:t>văn</a:t>
            </a:r>
            <a:r>
              <a:rPr lang="en-US" sz="4400" dirty="0"/>
              <a:t> </a:t>
            </a:r>
            <a:r>
              <a:rPr lang="en-US" sz="4400" dirty="0" err="1"/>
              <a:t>sau</a:t>
            </a:r>
            <a:endParaRPr lang="en-US" sz="4400" dirty="0"/>
          </a:p>
        </p:txBody>
      </p:sp>
    </p:spTree>
    <p:extLst>
      <p:ext uri="{BB962C8B-B14F-4D97-AF65-F5344CB8AC3E}">
        <p14:creationId xmlns:p14="http://schemas.microsoft.com/office/powerpoint/2010/main" val="74315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8FCB087-CC8E-4088-A254-E943916EA0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F3C9C9AA-6CAE-4075-94DD-8308A433C1A0}"/>
              </a:ext>
            </a:extLst>
          </p:cNvPr>
          <p:cNvSpPr>
            <a:spLocks noGrp="1"/>
          </p:cNvSpPr>
          <p:nvPr>
            <p:ph type="title"/>
          </p:nvPr>
        </p:nvSpPr>
        <p:spPr>
          <a:xfrm>
            <a:off x="435428" y="203200"/>
            <a:ext cx="11335657" cy="6212114"/>
          </a:xfrm>
        </p:spPr>
        <p:txBody>
          <a:bodyPr>
            <a:normAutofit/>
          </a:bodyPr>
          <a:lstStyle/>
          <a:p>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Mình</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sẽ</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biết</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thêm</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một</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tiếng</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chân</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khác</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hẳn</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mọi</a:t>
            </a:r>
            <a:r>
              <a:rPr lang="en-US" sz="5400" dirty="0">
                <a:latin typeface="Times New Roman" panose="02020603050405020304" pitchFamily="18" charset="0"/>
                <a:cs typeface="Times New Roman" panose="02020603050405020304" pitchFamily="18" charset="0"/>
              </a:rPr>
              <a:t> b</a:t>
            </a:r>
            <a:r>
              <a:rPr lang="vi-VN" sz="5400" dirty="0">
                <a:latin typeface="Times New Roman" panose="02020603050405020304" pitchFamily="18" charset="0"/>
                <a:cs typeface="Times New Roman" panose="02020603050405020304" pitchFamily="18" charset="0"/>
              </a:rPr>
              <a:t>ư</a:t>
            </a:r>
            <a:r>
              <a:rPr lang="en-US" sz="5400" dirty="0" err="1">
                <a:latin typeface="Times New Roman" panose="02020603050405020304" pitchFamily="18" charset="0"/>
                <a:cs typeface="Times New Roman" panose="02020603050405020304" pitchFamily="18" charset="0"/>
              </a:rPr>
              <a:t>ớc</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chân</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khác</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Những</a:t>
            </a:r>
            <a:r>
              <a:rPr lang="en-US" sz="5400" dirty="0">
                <a:latin typeface="Times New Roman" panose="02020603050405020304" pitchFamily="18" charset="0"/>
                <a:cs typeface="Times New Roman" panose="02020603050405020304" pitchFamily="18" charset="0"/>
              </a:rPr>
              <a:t> b</a:t>
            </a:r>
            <a:r>
              <a:rPr lang="vi-VN" sz="5400" dirty="0">
                <a:latin typeface="Times New Roman" panose="02020603050405020304" pitchFamily="18" charset="0"/>
                <a:cs typeface="Times New Roman" panose="02020603050405020304" pitchFamily="18" charset="0"/>
              </a:rPr>
              <a:t>ư</a:t>
            </a:r>
            <a:r>
              <a:rPr lang="en-US" sz="5400" dirty="0" err="1">
                <a:latin typeface="Times New Roman" panose="02020603050405020304" pitchFamily="18" charset="0"/>
                <a:cs typeface="Times New Roman" panose="02020603050405020304" pitchFamily="18" charset="0"/>
              </a:rPr>
              <a:t>ớc</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chân</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khác</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chỉ</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khiến</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mình</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trốn</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vào</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lòng</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đất</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Còn</a:t>
            </a:r>
            <a:r>
              <a:rPr lang="en-US" sz="5400" dirty="0">
                <a:latin typeface="Times New Roman" panose="02020603050405020304" pitchFamily="18" charset="0"/>
                <a:cs typeface="Times New Roman" panose="02020603050405020304" pitchFamily="18" charset="0"/>
              </a:rPr>
              <a:t> b</a:t>
            </a:r>
            <a:r>
              <a:rPr lang="vi-VN" sz="5400" dirty="0">
                <a:latin typeface="Times New Roman" panose="02020603050405020304" pitchFamily="18" charset="0"/>
                <a:cs typeface="Times New Roman" panose="02020603050405020304" pitchFamily="18" charset="0"/>
              </a:rPr>
              <a:t>ư</a:t>
            </a:r>
            <a:r>
              <a:rPr lang="en-US" sz="5400" dirty="0" err="1">
                <a:latin typeface="Times New Roman" panose="02020603050405020304" pitchFamily="18" charset="0"/>
                <a:cs typeface="Times New Roman" panose="02020603050405020304" pitchFamily="18" charset="0"/>
              </a:rPr>
              <a:t>ớc</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chân</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của</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bạn</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sẽ</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gọi</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mình</a:t>
            </a:r>
            <a:r>
              <a:rPr lang="en-US" sz="5400" dirty="0">
                <a:latin typeface="Times New Roman" panose="02020603050405020304" pitchFamily="18" charset="0"/>
                <a:cs typeface="Times New Roman" panose="02020603050405020304" pitchFamily="18" charset="0"/>
              </a:rPr>
              <a:t> ra </a:t>
            </a:r>
            <a:r>
              <a:rPr lang="en-US" sz="5400" dirty="0" err="1">
                <a:latin typeface="Times New Roman" panose="02020603050405020304" pitchFamily="18" charset="0"/>
                <a:cs typeface="Times New Roman" panose="02020603050405020304" pitchFamily="18" charset="0"/>
              </a:rPr>
              <a:t>khỏi</a:t>
            </a:r>
            <a:r>
              <a:rPr lang="en-US" sz="5400" dirty="0">
                <a:latin typeface="Times New Roman" panose="02020603050405020304" pitchFamily="18" charset="0"/>
                <a:cs typeface="Times New Roman" panose="02020603050405020304" pitchFamily="18" charset="0"/>
              </a:rPr>
              <a:t> hang, </a:t>
            </a:r>
            <a:r>
              <a:rPr lang="en-US" sz="5400" dirty="0" err="1">
                <a:latin typeface="Times New Roman" panose="02020603050405020304" pitchFamily="18" charset="0"/>
                <a:cs typeface="Times New Roman" panose="02020603050405020304" pitchFamily="18" charset="0"/>
              </a:rPr>
              <a:t>nh</a:t>
            </a:r>
            <a:r>
              <a:rPr lang="vi-VN" sz="5400" dirty="0">
                <a:latin typeface="Times New Roman" panose="02020603050405020304" pitchFamily="18" charset="0"/>
                <a:cs typeface="Times New Roman" panose="02020603050405020304" pitchFamily="18" charset="0"/>
              </a:rPr>
              <a:t>ư</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là</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tiếng</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nhạc</a:t>
            </a:r>
            <a:endParaRPr lang="en-US" sz="54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23323B33-5144-42C8-8DFC-B9A5BD983773}"/>
              </a:ext>
            </a:extLst>
          </p:cNvPr>
          <p:cNvSpPr/>
          <p:nvPr/>
        </p:nvSpPr>
        <p:spPr>
          <a:xfrm>
            <a:off x="4412342" y="3592289"/>
            <a:ext cx="5326744" cy="812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5400" dirty="0">
                <a:solidFill>
                  <a:srgbClr val="FF0000"/>
                </a:solidFill>
                <a:latin typeface="Times New Roman" panose="02020603050405020304" pitchFamily="18" charset="0"/>
                <a:cs typeface="Times New Roman" panose="02020603050405020304" pitchFamily="18" charset="0"/>
              </a:rPr>
              <a:t>b</a:t>
            </a:r>
            <a:r>
              <a:rPr lang="vi-VN" sz="5400" dirty="0">
                <a:solidFill>
                  <a:srgbClr val="FF0000"/>
                </a:solidFill>
                <a:latin typeface="Times New Roman" panose="02020603050405020304" pitchFamily="18" charset="0"/>
                <a:cs typeface="Times New Roman" panose="02020603050405020304" pitchFamily="18" charset="0"/>
              </a:rPr>
              <a:t>ư</a:t>
            </a:r>
            <a:r>
              <a:rPr lang="en-US" sz="5400" dirty="0" err="1">
                <a:solidFill>
                  <a:srgbClr val="FF0000"/>
                </a:solidFill>
                <a:latin typeface="Times New Roman" panose="02020603050405020304" pitchFamily="18" charset="0"/>
                <a:cs typeface="Times New Roman" panose="02020603050405020304" pitchFamily="18" charset="0"/>
              </a:rPr>
              <a:t>ớc</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chân</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của</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bạn</a:t>
            </a:r>
            <a:endParaRPr lang="en-US" sz="5400" dirty="0">
              <a:solidFill>
                <a:srgbClr val="FF0000"/>
              </a:solidFill>
            </a:endParaRPr>
          </a:p>
        </p:txBody>
      </p:sp>
      <p:sp>
        <p:nvSpPr>
          <p:cNvPr id="4" name="Rectangle 3">
            <a:extLst>
              <a:ext uri="{FF2B5EF4-FFF2-40B4-BE49-F238E27FC236}">
                <a16:creationId xmlns:a16="http://schemas.microsoft.com/office/drawing/2014/main" id="{E315B9FA-0B2A-4C4F-A18D-07A6143BE8C2}"/>
              </a:ext>
            </a:extLst>
          </p:cNvPr>
          <p:cNvSpPr/>
          <p:nvPr/>
        </p:nvSpPr>
        <p:spPr>
          <a:xfrm>
            <a:off x="5841998" y="4386944"/>
            <a:ext cx="5181601" cy="8127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5400" dirty="0" err="1">
                <a:solidFill>
                  <a:srgbClr val="FF0000"/>
                </a:solidFill>
                <a:latin typeface="Times New Roman" panose="02020603050405020304" pitchFamily="18" charset="0"/>
                <a:cs typeface="Times New Roman" panose="02020603050405020304" pitchFamily="18" charset="0"/>
              </a:rPr>
              <a:t>nh</a:t>
            </a:r>
            <a:r>
              <a:rPr lang="vi-VN" sz="5400" dirty="0">
                <a:solidFill>
                  <a:srgbClr val="FF0000"/>
                </a:solidFill>
                <a:latin typeface="Times New Roman" panose="02020603050405020304" pitchFamily="18" charset="0"/>
                <a:cs typeface="Times New Roman" panose="02020603050405020304" pitchFamily="18" charset="0"/>
              </a:rPr>
              <a:t>ư</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là</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tiếng</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nhạc</a:t>
            </a:r>
            <a:endParaRPr lang="en-US" sz="5400" dirty="0">
              <a:solidFill>
                <a:srgbClr val="FF0000"/>
              </a:solidFill>
            </a:endParaRPr>
          </a:p>
        </p:txBody>
      </p:sp>
      <p:sp>
        <p:nvSpPr>
          <p:cNvPr id="7" name="Rectangle 6">
            <a:extLst>
              <a:ext uri="{FF2B5EF4-FFF2-40B4-BE49-F238E27FC236}">
                <a16:creationId xmlns:a16="http://schemas.microsoft.com/office/drawing/2014/main" id="{58E8010D-9028-4430-BACF-E4B02E8E914B}"/>
              </a:ext>
            </a:extLst>
          </p:cNvPr>
          <p:cNvSpPr/>
          <p:nvPr/>
        </p:nvSpPr>
        <p:spPr>
          <a:xfrm>
            <a:off x="319314" y="442686"/>
            <a:ext cx="11451771" cy="56678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5400" dirty="0" err="1">
                <a:solidFill>
                  <a:schemeClr val="tx1"/>
                </a:solidFill>
                <a:latin typeface="Times New Roman" panose="02020603050405020304" pitchFamily="18" charset="0"/>
                <a:cs typeface="Times New Roman" panose="02020603050405020304" pitchFamily="18" charset="0"/>
              </a:rPr>
              <a:t>Tác</a:t>
            </a:r>
            <a:r>
              <a:rPr lang="en-US" sz="5400" dirty="0">
                <a:solidFill>
                  <a:schemeClr val="tx1"/>
                </a:solidFill>
                <a:latin typeface="Times New Roman" panose="02020603050405020304" pitchFamily="18" charset="0"/>
                <a:cs typeface="Times New Roman" panose="02020603050405020304" pitchFamily="18" charset="0"/>
              </a:rPr>
              <a:t> </a:t>
            </a:r>
            <a:r>
              <a:rPr lang="en-US" sz="5400" dirty="0" err="1">
                <a:solidFill>
                  <a:schemeClr val="tx1"/>
                </a:solidFill>
                <a:latin typeface="Times New Roman" panose="02020603050405020304" pitchFamily="18" charset="0"/>
                <a:cs typeface="Times New Roman" panose="02020603050405020304" pitchFamily="18" charset="0"/>
              </a:rPr>
              <a:t>dụng</a:t>
            </a:r>
            <a:r>
              <a:rPr lang="en-US" sz="5400" dirty="0">
                <a:solidFill>
                  <a:schemeClr val="tx1"/>
                </a:solidFill>
                <a:latin typeface="Times New Roman" panose="02020603050405020304" pitchFamily="18" charset="0"/>
                <a:cs typeface="Times New Roman" panose="02020603050405020304" pitchFamily="18" charset="0"/>
              </a:rPr>
              <a:t>:  So </a:t>
            </a:r>
            <a:r>
              <a:rPr lang="en-US" sz="5400" dirty="0" err="1">
                <a:solidFill>
                  <a:schemeClr val="tx1"/>
                </a:solidFill>
                <a:latin typeface="Times New Roman" panose="02020603050405020304" pitchFamily="18" charset="0"/>
                <a:cs typeface="Times New Roman" panose="02020603050405020304" pitchFamily="18" charset="0"/>
              </a:rPr>
              <a:t>sánh</a:t>
            </a:r>
            <a:r>
              <a:rPr lang="en-US" sz="5400" dirty="0">
                <a:solidFill>
                  <a:schemeClr val="tx1"/>
                </a:solidFill>
                <a:latin typeface="Times New Roman" panose="02020603050405020304" pitchFamily="18" charset="0"/>
                <a:cs typeface="Times New Roman" panose="02020603050405020304" pitchFamily="18" charset="0"/>
              </a:rPr>
              <a:t> </a:t>
            </a:r>
            <a:r>
              <a:rPr lang="en-US" sz="5400" dirty="0">
                <a:solidFill>
                  <a:srgbClr val="FF0000"/>
                </a:solidFill>
                <a:latin typeface="Times New Roman" panose="02020603050405020304" pitchFamily="18" charset="0"/>
                <a:cs typeface="Times New Roman" panose="02020603050405020304" pitchFamily="18" charset="0"/>
              </a:rPr>
              <a:t>b</a:t>
            </a:r>
            <a:r>
              <a:rPr lang="vi-VN" sz="5400" dirty="0">
                <a:solidFill>
                  <a:srgbClr val="FF0000"/>
                </a:solidFill>
                <a:latin typeface="Times New Roman" panose="02020603050405020304" pitchFamily="18" charset="0"/>
                <a:cs typeface="Times New Roman" panose="02020603050405020304" pitchFamily="18" charset="0"/>
              </a:rPr>
              <a:t>ư</a:t>
            </a:r>
            <a:r>
              <a:rPr lang="en-US" sz="5400" dirty="0" err="1">
                <a:solidFill>
                  <a:srgbClr val="FF0000"/>
                </a:solidFill>
                <a:latin typeface="Times New Roman" panose="02020603050405020304" pitchFamily="18" charset="0"/>
                <a:cs typeface="Times New Roman" panose="02020603050405020304" pitchFamily="18" charset="0"/>
              </a:rPr>
              <a:t>ớc</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chân</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của</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hoàng</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tử</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chemeClr val="tx1"/>
                </a:solidFill>
                <a:latin typeface="Times New Roman" panose="02020603050405020304" pitchFamily="18" charset="0"/>
                <a:cs typeface="Times New Roman" panose="02020603050405020304" pitchFamily="18" charset="0"/>
              </a:rPr>
              <a:t>với</a:t>
            </a:r>
            <a:r>
              <a:rPr lang="en-US" sz="5400" dirty="0">
                <a:solidFill>
                  <a:schemeClr val="tx1"/>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tiếng</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rgbClr val="FF0000"/>
                </a:solidFill>
                <a:latin typeface="Times New Roman" panose="02020603050405020304" pitchFamily="18" charset="0"/>
                <a:cs typeface="Times New Roman" panose="02020603050405020304" pitchFamily="18" charset="0"/>
              </a:rPr>
              <a:t>nhạc</a:t>
            </a:r>
            <a:r>
              <a:rPr lang="en-US" sz="5400" dirty="0">
                <a:solidFill>
                  <a:srgbClr val="FF0000"/>
                </a:solidFill>
                <a:latin typeface="Times New Roman" panose="02020603050405020304" pitchFamily="18" charset="0"/>
                <a:cs typeface="Times New Roman" panose="02020603050405020304" pitchFamily="18" charset="0"/>
              </a:rPr>
              <a:t> </a:t>
            </a:r>
            <a:r>
              <a:rPr lang="en-US" sz="5400" dirty="0" err="1">
                <a:solidFill>
                  <a:schemeClr val="tx1"/>
                </a:solidFill>
                <a:latin typeface="Times New Roman" panose="02020603050405020304" pitchFamily="18" charset="0"/>
                <a:cs typeface="Times New Roman" panose="02020603050405020304" pitchFamily="18" charset="0"/>
              </a:rPr>
              <a:t>nhằm</a:t>
            </a:r>
            <a:r>
              <a:rPr lang="en-US" sz="5400" dirty="0">
                <a:solidFill>
                  <a:schemeClr val="tx1"/>
                </a:solidFill>
                <a:latin typeface="Times New Roman" panose="02020603050405020304" pitchFamily="18" charset="0"/>
                <a:cs typeface="Times New Roman" panose="02020603050405020304" pitchFamily="18" charset="0"/>
              </a:rPr>
              <a:t> </a:t>
            </a:r>
            <a:r>
              <a:rPr lang="en-US" sz="5400" dirty="0" err="1">
                <a:solidFill>
                  <a:schemeClr val="tx1"/>
                </a:solidFill>
                <a:latin typeface="Times New Roman" panose="02020603050405020304" pitchFamily="18" charset="0"/>
                <a:cs typeface="Times New Roman" panose="02020603050405020304" pitchFamily="18" charset="0"/>
              </a:rPr>
              <a:t>mang</a:t>
            </a:r>
            <a:r>
              <a:rPr lang="en-US" sz="5400" dirty="0">
                <a:solidFill>
                  <a:schemeClr val="tx1"/>
                </a:solidFill>
                <a:latin typeface="Times New Roman" panose="02020603050405020304" pitchFamily="18" charset="0"/>
                <a:cs typeface="Times New Roman" panose="02020603050405020304" pitchFamily="18" charset="0"/>
              </a:rPr>
              <a:t> </a:t>
            </a:r>
            <a:r>
              <a:rPr lang="en-US" sz="5400" dirty="0" err="1">
                <a:solidFill>
                  <a:schemeClr val="accent1">
                    <a:lumMod val="75000"/>
                  </a:schemeClr>
                </a:solidFill>
                <a:latin typeface="Times New Roman" panose="02020603050405020304" pitchFamily="18" charset="0"/>
                <a:cs typeface="Times New Roman" panose="02020603050405020304" pitchFamily="18" charset="0"/>
              </a:rPr>
              <a:t>cảm</a:t>
            </a:r>
            <a:r>
              <a:rPr lang="en-US" sz="5400" dirty="0">
                <a:solidFill>
                  <a:schemeClr val="accent1">
                    <a:lumMod val="75000"/>
                  </a:schemeClr>
                </a:solidFill>
                <a:latin typeface="Times New Roman" panose="02020603050405020304" pitchFamily="18" charset="0"/>
                <a:cs typeface="Times New Roman" panose="02020603050405020304" pitchFamily="18" charset="0"/>
              </a:rPr>
              <a:t> </a:t>
            </a:r>
            <a:r>
              <a:rPr lang="en-US" sz="5400" dirty="0" err="1">
                <a:solidFill>
                  <a:schemeClr val="accent1">
                    <a:lumMod val="75000"/>
                  </a:schemeClr>
                </a:solidFill>
                <a:latin typeface="Times New Roman" panose="02020603050405020304" pitchFamily="18" charset="0"/>
                <a:cs typeface="Times New Roman" panose="02020603050405020304" pitchFamily="18" charset="0"/>
              </a:rPr>
              <a:t>xúc</a:t>
            </a:r>
            <a:r>
              <a:rPr lang="en-US" sz="5400" dirty="0">
                <a:solidFill>
                  <a:schemeClr val="tx1"/>
                </a:solidFill>
                <a:latin typeface="Times New Roman" panose="02020603050405020304" pitchFamily="18" charset="0"/>
                <a:cs typeface="Times New Roman" panose="02020603050405020304" pitchFamily="18" charset="0"/>
              </a:rPr>
              <a:t>, </a:t>
            </a:r>
            <a:r>
              <a:rPr lang="en-US" sz="5400" dirty="0" err="1">
                <a:solidFill>
                  <a:schemeClr val="tx1"/>
                </a:solidFill>
                <a:latin typeface="Times New Roman" panose="02020603050405020304" pitchFamily="18" charset="0"/>
                <a:cs typeface="Times New Roman" panose="02020603050405020304" pitchFamily="18" charset="0"/>
              </a:rPr>
              <a:t>gợi</a:t>
            </a:r>
            <a:r>
              <a:rPr lang="en-US" sz="5400" dirty="0">
                <a:solidFill>
                  <a:schemeClr val="tx1"/>
                </a:solidFill>
                <a:latin typeface="Times New Roman" panose="02020603050405020304" pitchFamily="18" charset="0"/>
                <a:cs typeface="Times New Roman" panose="02020603050405020304" pitchFamily="18" charset="0"/>
              </a:rPr>
              <a:t> ra </a:t>
            </a:r>
            <a:r>
              <a:rPr lang="en-US" sz="5400" dirty="0" err="1">
                <a:solidFill>
                  <a:schemeClr val="accent1"/>
                </a:solidFill>
                <a:latin typeface="Times New Roman" panose="02020603050405020304" pitchFamily="18" charset="0"/>
                <a:cs typeface="Times New Roman" panose="02020603050405020304" pitchFamily="18" charset="0"/>
              </a:rPr>
              <a:t>sự</a:t>
            </a:r>
            <a:r>
              <a:rPr lang="en-US" sz="5400" dirty="0">
                <a:solidFill>
                  <a:schemeClr val="accent1"/>
                </a:solidFill>
                <a:latin typeface="Times New Roman" panose="02020603050405020304" pitchFamily="18" charset="0"/>
                <a:cs typeface="Times New Roman" panose="02020603050405020304" pitchFamily="18" charset="0"/>
              </a:rPr>
              <a:t> </a:t>
            </a:r>
            <a:r>
              <a:rPr lang="en-US" sz="5400" dirty="0" err="1">
                <a:solidFill>
                  <a:schemeClr val="accent1"/>
                </a:solidFill>
                <a:latin typeface="Times New Roman" panose="02020603050405020304" pitchFamily="18" charset="0"/>
                <a:cs typeface="Times New Roman" panose="02020603050405020304" pitchFamily="18" charset="0"/>
              </a:rPr>
              <a:t>gần</a:t>
            </a:r>
            <a:r>
              <a:rPr lang="en-US" sz="5400" dirty="0">
                <a:solidFill>
                  <a:schemeClr val="accent1"/>
                </a:solidFill>
                <a:latin typeface="Times New Roman" panose="02020603050405020304" pitchFamily="18" charset="0"/>
                <a:cs typeface="Times New Roman" panose="02020603050405020304" pitchFamily="18" charset="0"/>
              </a:rPr>
              <a:t> </a:t>
            </a:r>
            <a:r>
              <a:rPr lang="en-US" sz="5400" dirty="0" err="1">
                <a:solidFill>
                  <a:schemeClr val="accent1"/>
                </a:solidFill>
                <a:latin typeface="Times New Roman" panose="02020603050405020304" pitchFamily="18" charset="0"/>
                <a:cs typeface="Times New Roman" panose="02020603050405020304" pitchFamily="18" charset="0"/>
              </a:rPr>
              <a:t>gũi</a:t>
            </a:r>
            <a:r>
              <a:rPr lang="en-US" sz="5400" dirty="0">
                <a:solidFill>
                  <a:schemeClr val="accent1"/>
                </a:solidFill>
                <a:latin typeface="Times New Roman" panose="02020603050405020304" pitchFamily="18" charset="0"/>
                <a:cs typeface="Times New Roman" panose="02020603050405020304" pitchFamily="18" charset="0"/>
              </a:rPr>
              <a:t>, </a:t>
            </a:r>
            <a:r>
              <a:rPr lang="en-US" sz="5400" dirty="0" err="1">
                <a:solidFill>
                  <a:schemeClr val="accent1"/>
                </a:solidFill>
                <a:latin typeface="Times New Roman" panose="02020603050405020304" pitchFamily="18" charset="0"/>
                <a:cs typeface="Times New Roman" panose="02020603050405020304" pitchFamily="18" charset="0"/>
              </a:rPr>
              <a:t>quen</a:t>
            </a:r>
            <a:r>
              <a:rPr lang="en-US" sz="5400" dirty="0">
                <a:solidFill>
                  <a:schemeClr val="accent1"/>
                </a:solidFill>
                <a:latin typeface="Times New Roman" panose="02020603050405020304" pitchFamily="18" charset="0"/>
                <a:cs typeface="Times New Roman" panose="02020603050405020304" pitchFamily="18" charset="0"/>
              </a:rPr>
              <a:t> </a:t>
            </a:r>
            <a:r>
              <a:rPr lang="en-US" sz="5400" dirty="0" err="1">
                <a:solidFill>
                  <a:schemeClr val="accent1"/>
                </a:solidFill>
                <a:latin typeface="Times New Roman" panose="02020603050405020304" pitchFamily="18" charset="0"/>
                <a:cs typeface="Times New Roman" panose="02020603050405020304" pitchFamily="18" charset="0"/>
              </a:rPr>
              <a:t>thuộc</a:t>
            </a:r>
            <a:r>
              <a:rPr lang="en-US" sz="5400" dirty="0">
                <a:solidFill>
                  <a:schemeClr val="accent1"/>
                </a:solidFill>
                <a:latin typeface="Times New Roman" panose="02020603050405020304" pitchFamily="18" charset="0"/>
                <a:cs typeface="Times New Roman" panose="02020603050405020304" pitchFamily="18" charset="0"/>
              </a:rPr>
              <a:t>, </a:t>
            </a:r>
            <a:r>
              <a:rPr lang="en-US" sz="5400" dirty="0" err="1">
                <a:solidFill>
                  <a:schemeClr val="accent1"/>
                </a:solidFill>
                <a:latin typeface="Times New Roman" panose="02020603050405020304" pitchFamily="18" charset="0"/>
                <a:cs typeface="Times New Roman" panose="02020603050405020304" pitchFamily="18" charset="0"/>
              </a:rPr>
              <a:t>ấm</a:t>
            </a:r>
            <a:r>
              <a:rPr lang="en-US" sz="5400" dirty="0">
                <a:solidFill>
                  <a:schemeClr val="accent1"/>
                </a:solidFill>
                <a:latin typeface="Times New Roman" panose="02020603050405020304" pitchFamily="18" charset="0"/>
                <a:cs typeface="Times New Roman" panose="02020603050405020304" pitchFamily="18" charset="0"/>
              </a:rPr>
              <a:t> </a:t>
            </a:r>
            <a:r>
              <a:rPr lang="en-US" sz="5400" dirty="0" err="1">
                <a:solidFill>
                  <a:schemeClr val="accent1"/>
                </a:solidFill>
                <a:latin typeface="Times New Roman" panose="02020603050405020304" pitchFamily="18" charset="0"/>
                <a:cs typeface="Times New Roman" panose="02020603050405020304" pitchFamily="18" charset="0"/>
              </a:rPr>
              <a:t>áp</a:t>
            </a:r>
            <a:r>
              <a:rPr lang="en-US" sz="5400" dirty="0">
                <a:solidFill>
                  <a:schemeClr val="accent1"/>
                </a:solidFill>
                <a:latin typeface="Times New Roman" panose="02020603050405020304" pitchFamily="18" charset="0"/>
                <a:cs typeface="Times New Roman" panose="02020603050405020304" pitchFamily="18" charset="0"/>
              </a:rPr>
              <a:t> </a:t>
            </a:r>
            <a:r>
              <a:rPr lang="en-US" sz="5400" dirty="0" err="1">
                <a:solidFill>
                  <a:schemeClr val="tx1"/>
                </a:solidFill>
                <a:latin typeface="Times New Roman" panose="02020603050405020304" pitchFamily="18" charset="0"/>
                <a:cs typeface="Times New Roman" panose="02020603050405020304" pitchFamily="18" charset="0"/>
              </a:rPr>
              <a:t>với</a:t>
            </a:r>
            <a:r>
              <a:rPr lang="en-US" sz="5400" dirty="0">
                <a:solidFill>
                  <a:schemeClr val="tx1"/>
                </a:solidFill>
                <a:latin typeface="Times New Roman" panose="02020603050405020304" pitchFamily="18" charset="0"/>
                <a:cs typeface="Times New Roman" panose="02020603050405020304" pitchFamily="18" charset="0"/>
              </a:rPr>
              <a:t> </a:t>
            </a:r>
            <a:r>
              <a:rPr lang="en-US" sz="5400" dirty="0" err="1">
                <a:solidFill>
                  <a:schemeClr val="tx1"/>
                </a:solidFill>
                <a:latin typeface="Times New Roman" panose="02020603050405020304" pitchFamily="18" charset="0"/>
                <a:cs typeface="Times New Roman" panose="02020603050405020304" pitchFamily="18" charset="0"/>
              </a:rPr>
              <a:t>cáo</a:t>
            </a:r>
            <a:endParaRPr lang="en-US" sz="5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66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8FCB087-CC8E-4088-A254-E943916EA0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F3C9C9AA-6CAE-4075-94DD-8308A433C1A0}"/>
              </a:ext>
            </a:extLst>
          </p:cNvPr>
          <p:cNvSpPr>
            <a:spLocks noGrp="1"/>
          </p:cNvSpPr>
          <p:nvPr>
            <p:ph type="title"/>
          </p:nvPr>
        </p:nvSpPr>
        <p:spPr>
          <a:xfrm>
            <a:off x="1524000" y="142760"/>
            <a:ext cx="5834742" cy="1325563"/>
          </a:xfrm>
        </p:spPr>
        <p:txBody>
          <a:bodyPr/>
          <a:lstStyle/>
          <a:p>
            <a:r>
              <a:rPr lang="en-US" b="1" dirty="0">
                <a:solidFill>
                  <a:srgbClr val="FF0000"/>
                </a:solidFill>
              </a:rPr>
              <a:t>III. TỪ GHÉP VÀ TỪ LÁY</a:t>
            </a:r>
          </a:p>
        </p:txBody>
      </p:sp>
      <p:sp>
        <p:nvSpPr>
          <p:cNvPr id="6" name="Cloud 5">
            <a:extLst>
              <a:ext uri="{FF2B5EF4-FFF2-40B4-BE49-F238E27FC236}">
                <a16:creationId xmlns:a16="http://schemas.microsoft.com/office/drawing/2014/main" id="{A42C8450-32F3-4225-8FA3-EE1699AD3F36}"/>
              </a:ext>
            </a:extLst>
          </p:cNvPr>
          <p:cNvSpPr/>
          <p:nvPr/>
        </p:nvSpPr>
        <p:spPr>
          <a:xfrm>
            <a:off x="435429" y="696685"/>
            <a:ext cx="11567885" cy="5558971"/>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4400" dirty="0" err="1">
                <a:latin typeface="Times New Roman" panose="02020603050405020304" pitchFamily="18" charset="0"/>
                <a:cs typeface="Times New Roman" panose="02020603050405020304" pitchFamily="18" charset="0"/>
              </a:rPr>
              <a:t>Viết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đoạn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văn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khoảng</a:t>
            </a:r>
            <a:r>
              <a:rPr lang="en-US" sz="4400" dirty="0">
                <a:latin typeface="Times New Roman" panose="02020603050405020304" pitchFamily="18" charset="0"/>
                <a:cs typeface="Times New Roman" panose="02020603050405020304" pitchFamily="18" charset="0"/>
              </a:rPr>
              <a:t> 5-7 </a:t>
            </a:r>
            <a:r>
              <a:rPr lang="en-US" sz="4400" dirty="0" err="1">
                <a:latin typeface="Times New Roman" panose="02020603050405020304" pitchFamily="18" charset="0"/>
                <a:cs typeface="Times New Roman" panose="02020603050405020304" pitchFamily="18" charset="0"/>
              </a:rPr>
              <a:t>câu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trình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bày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cảm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nhận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em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về</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vật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hoàng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tử</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bé</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hoặc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vật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cáo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trong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đoạn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văn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có</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sử</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dụng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ít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nhất</a:t>
            </a:r>
            <a:r>
              <a:rPr lang="en-US" sz="4400" dirty="0">
                <a:latin typeface="Times New Roman" panose="02020603050405020304" pitchFamily="18" charset="0"/>
                <a:cs typeface="Times New Roman" panose="02020603050405020304" pitchFamily="18" charset="0"/>
              </a:rPr>
              <a:t> 2 </a:t>
            </a:r>
            <a:r>
              <a:rPr lang="en-US" sz="4400" dirty="0" err="1">
                <a:latin typeface="Times New Roman" panose="02020603050405020304" pitchFamily="18" charset="0"/>
                <a:cs typeface="Times New Roman" panose="02020603050405020304" pitchFamily="18" charset="0"/>
              </a:rPr>
              <a:t>từ</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ghép</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và</a:t>
            </a:r>
            <a:r>
              <a:rPr lang="en-US" sz="4400" dirty="0">
                <a:latin typeface="Times New Roman" panose="02020603050405020304" pitchFamily="18" charset="0"/>
                <a:cs typeface="Times New Roman" panose="02020603050405020304" pitchFamily="18" charset="0"/>
              </a:rPr>
              <a:t> 2 </a:t>
            </a:r>
            <a:r>
              <a:rPr lang="en-US" sz="4400" dirty="0" err="1">
                <a:latin typeface="Times New Roman" panose="02020603050405020304" pitchFamily="18" charset="0"/>
                <a:cs typeface="Times New Roman" panose="02020603050405020304" pitchFamily="18" charset="0"/>
              </a:rPr>
              <a:t>từ</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láy</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24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383</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THỰC HÀNH TIẾNG VIỆT</vt:lpstr>
      <vt:lpstr>I. NGHĨA CỦA TỪ</vt:lpstr>
      <vt:lpstr>PowerPoint Presentation</vt:lpstr>
      <vt:lpstr>Bài tập 1</vt:lpstr>
      <vt:lpstr>Bài tập 2</vt:lpstr>
      <vt:lpstr>II. BIỆN PHÁP TU TỪ</vt:lpstr>
      <vt:lpstr>        Mình sẽ biết thêm một tiếng chân khác hẳn mọi bước chân khác. Những bước chân khác chỉ khiến mình trốn vào lòng đất. Còn bước chân của bạn sẽ gọi mình ra khỏi hang, như là tiếng nhạc</vt:lpstr>
      <vt:lpstr>III. TỪ GHÉP VÀ TỪ LÁY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THỰC HÀNH TIẾNG VIỆT</dc:title>
  <dc:creator>Administrator</dc:creator>
  <cp:lastModifiedBy>Administrator</cp:lastModifiedBy>
  <cp:revision>9</cp:revision>
  <dcterms:created xsi:type="dcterms:W3CDTF">2022-09-23T14:59:10Z</dcterms:created>
  <dcterms:modified xsi:type="dcterms:W3CDTF">2022-09-23T17:07:39Z</dcterms:modified>
</cp:coreProperties>
</file>