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60" r:id="rId4"/>
    <p:sldId id="257" r:id="rId5"/>
    <p:sldId id="259" r:id="rId6"/>
    <p:sldId id="261" r:id="rId7"/>
    <p:sldId id="285" r:id="rId8"/>
    <p:sldId id="263" r:id="rId9"/>
    <p:sldId id="281" r:id="rId10"/>
    <p:sldId id="280" r:id="rId11"/>
    <p:sldId id="282" r:id="rId12"/>
    <p:sldId id="286" r:id="rId13"/>
    <p:sldId id="287" r:id="rId14"/>
    <p:sldId id="28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E1B5"/>
    <a:srgbClr val="B3FA5C"/>
    <a:srgbClr val="33FD63"/>
    <a:srgbClr val="4DF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8" autoAdjust="0"/>
    <p:restoredTop sz="94660"/>
  </p:normalViewPr>
  <p:slideViewPr>
    <p:cSldViewPr snapToGrid="0">
      <p:cViewPr>
        <p:scale>
          <a:sx n="76" d="100"/>
          <a:sy n="76" d="100"/>
        </p:scale>
        <p:origin x="-90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18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0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4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0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15/07/2022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15/07/2022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29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15/07/2022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2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15/07/2022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0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15/07/2022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67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CE63-EAB9-47B4-A819-77CAE49B2569}" type="datetimeFigureOut">
              <a:rPr lang="en-US" smtClean="0"/>
              <a:t>15/07/2022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54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BCE63-EAB9-47B4-A819-77CAE49B2569}" type="datetimeFigureOut">
              <a:rPr lang="en-US" smtClean="0"/>
              <a:t>15/07/2022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771B1-5CC2-4E9D-A37A-9DB93DE9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4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âm nhạc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86" y="0"/>
            <a:ext cx="12192000" cy="6964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42255" y="0"/>
            <a:ext cx="679840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ÔN TẬP CHỦ ĐỀ </a:t>
            </a:r>
            <a:r>
              <a:rPr lang="en-US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5</a:t>
            </a:r>
            <a:endParaRPr lang="en-US" sz="6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519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0173" y="-3948"/>
            <a:ext cx="738971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CÂU HỎI 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 BÀI TẬP: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8968" y="664056"/>
            <a:ext cx="98459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69" y="1199709"/>
            <a:ext cx="10716060" cy="35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78968" y="4934635"/>
            <a:ext cx="105562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A. </a:t>
            </a:r>
            <a:r>
              <a:rPr lang="en-US" sz="3200" dirty="0" err="1"/>
              <a:t>Hình</a:t>
            </a:r>
            <a:r>
              <a:rPr lang="en-US" sz="3200" dirty="0"/>
              <a:t> (1).	B. </a:t>
            </a:r>
            <a:r>
              <a:rPr lang="en-US" sz="3200" dirty="0" err="1"/>
              <a:t>Hình</a:t>
            </a:r>
            <a:r>
              <a:rPr lang="en-US" sz="3200" dirty="0"/>
              <a:t> (2).	C. </a:t>
            </a:r>
            <a:r>
              <a:rPr lang="en-US" sz="3200" dirty="0" err="1"/>
              <a:t>Hình</a:t>
            </a:r>
            <a:r>
              <a:rPr lang="en-US" sz="3200" dirty="0"/>
              <a:t> (3).	D. </a:t>
            </a:r>
            <a:r>
              <a:rPr lang="en-US" sz="3200" dirty="0" err="1"/>
              <a:t>Hình</a:t>
            </a:r>
            <a:r>
              <a:rPr lang="en-US" sz="3200" dirty="0"/>
              <a:t> (4).</a:t>
            </a:r>
          </a:p>
        </p:txBody>
      </p:sp>
      <p:sp>
        <p:nvSpPr>
          <p:cNvPr id="7" name="Oval 6"/>
          <p:cNvSpPr/>
          <p:nvPr/>
        </p:nvSpPr>
        <p:spPr>
          <a:xfrm>
            <a:off x="8605381" y="4934635"/>
            <a:ext cx="513567" cy="58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3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567846" y="1727972"/>
            <a:ext cx="513567" cy="58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55320" y="256721"/>
            <a:ext cx="102045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2.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khuếch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gợn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5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4904" y="397360"/>
            <a:ext cx="1158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17.6.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617950" y="2690336"/>
            <a:ext cx="111690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m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4904" y="2091847"/>
            <a:ext cx="2288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9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43418" y="265403"/>
            <a:ext cx="1098115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17.7.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(1) …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…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(3) …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(4) …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6242135" y="751654"/>
            <a:ext cx="14734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xạ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86379" y="1198643"/>
            <a:ext cx="1040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7372412" y="1742730"/>
            <a:ext cx="6864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15614" y="2643085"/>
            <a:ext cx="5725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ảo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79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781904" y="0"/>
            <a:ext cx="46281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u="sng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BÀI</a:t>
            </a:r>
            <a:endParaRPr lang="en-US" sz="3200" b="1" u="sng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6" descr="Learn premium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91" y="1203019"/>
            <a:ext cx="487534" cy="487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78997" y="1262120"/>
            <a:ext cx="5545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noProof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Ôn lại toàn bộ kiến thức đã học.</a:t>
            </a:r>
            <a:endParaRPr lang="vi-VN" sz="2400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Learn premium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78" y="2016600"/>
            <a:ext cx="487534" cy="487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78997" y="2088635"/>
            <a:ext cx="101099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noProof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Đọc trước bài 18: tìm hiểu thông tin về cơ thể đơn bào và cơ thể đa bào.</a:t>
            </a:r>
          </a:p>
          <a:p>
            <a:r>
              <a:rPr lang="en-US" sz="2400" noProof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Nghiên cứu thông tin SGK, trả lời các câu hỏi.</a:t>
            </a:r>
            <a:endParaRPr lang="vi-VN" sz="2400" noProof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521969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I. HỆ THỐNG KIẾN THỨC: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729" y="886123"/>
            <a:ext cx="398327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ÁNH SÁNG LÀ MỘT DẠNG NĂNG LƯỢNG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0729" y="1716066"/>
            <a:ext cx="384549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luật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xạ</a:t>
            </a:r>
            <a:r>
              <a:rPr lang="en-US" dirty="0" smtClean="0"/>
              <a:t> </a:t>
            </a:r>
            <a:r>
              <a:rPr lang="en-US" dirty="0" err="1" smtClean="0"/>
              <a:t>ánh</a:t>
            </a:r>
            <a:r>
              <a:rPr lang="en-US" dirty="0" smtClean="0"/>
              <a:t> </a:t>
            </a:r>
            <a:r>
              <a:rPr lang="en-US" dirty="0" err="1" smtClean="0"/>
              <a:t>sáng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Tia </a:t>
            </a:r>
            <a:r>
              <a:rPr lang="en-US" dirty="0" err="1" smtClean="0"/>
              <a:t>sáng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xạ</a:t>
            </a:r>
            <a:r>
              <a:rPr lang="en-US" dirty="0" smtClean="0"/>
              <a:t> </a:t>
            </a:r>
            <a:r>
              <a:rPr lang="en-US" dirty="0" err="1" smtClean="0"/>
              <a:t>nằm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phẳng</a:t>
            </a:r>
            <a:r>
              <a:rPr lang="en-US" dirty="0" smtClean="0"/>
              <a:t> </a:t>
            </a:r>
            <a:r>
              <a:rPr lang="en-US" dirty="0" err="1" smtClean="0"/>
              <a:t>tới</a:t>
            </a:r>
            <a:r>
              <a:rPr lang="en-US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en-US" dirty="0" err="1" smtClean="0"/>
              <a:t>Góc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xạ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góc</a:t>
            </a:r>
            <a:r>
              <a:rPr lang="en-US" dirty="0" smtClean="0"/>
              <a:t> </a:t>
            </a:r>
            <a:r>
              <a:rPr lang="en-US" dirty="0" err="1" smtClean="0"/>
              <a:t>tới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778696" y="1255455"/>
            <a:ext cx="0" cy="46061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196219" y="1900732"/>
            <a:ext cx="10234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196219" y="2414299"/>
            <a:ext cx="10234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73873" y="2229633"/>
            <a:ext cx="210437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xạ</a:t>
            </a:r>
            <a:r>
              <a:rPr lang="en-US" dirty="0" smtClean="0"/>
              <a:t> </a:t>
            </a:r>
            <a:r>
              <a:rPr lang="en-US" dirty="0" err="1" smtClean="0"/>
              <a:t>khuếch</a:t>
            </a:r>
            <a:r>
              <a:rPr lang="en-US" dirty="0" smtClean="0"/>
              <a:t> </a:t>
            </a:r>
            <a:r>
              <a:rPr lang="en-US" dirty="0" err="1" smtClean="0"/>
              <a:t>tán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73874" y="1716066"/>
            <a:ext cx="177869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xạ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402882" y="1956914"/>
            <a:ext cx="80166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392439" y="1722143"/>
            <a:ext cx="177869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Gương</a:t>
            </a:r>
            <a:r>
              <a:rPr lang="en-US" dirty="0" smtClean="0"/>
              <a:t> </a:t>
            </a:r>
            <a:r>
              <a:rPr lang="en-US" dirty="0" err="1" smtClean="0"/>
              <a:t>phẳng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378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8474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71938" y="29448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8602" y="167864"/>
            <a:ext cx="26257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600" b="1" u="sng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II. BÀI TẬP</a:t>
            </a:r>
            <a:endParaRPr lang="en-US" sz="3600" b="1" u="sng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9642" y="2198794"/>
            <a:ext cx="429081" cy="4783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59642" y="1153602"/>
            <a:ext cx="827037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err="1"/>
              <a:t>Câu</a:t>
            </a:r>
            <a:r>
              <a:rPr lang="fr-FR" sz="3200" b="1" dirty="0"/>
              <a:t> 1 : </a:t>
            </a:r>
            <a:r>
              <a:rPr lang="en-US" sz="3200" dirty="0" err="1"/>
              <a:t>Hiện</a:t>
            </a:r>
            <a:r>
              <a:rPr lang="en-US" sz="3200" dirty="0"/>
              <a:t> </a:t>
            </a:r>
            <a:r>
              <a:rPr lang="en-US" sz="3200" dirty="0" err="1"/>
              <a:t>tượng</a:t>
            </a:r>
            <a:r>
              <a:rPr lang="en-US" sz="3200" dirty="0"/>
              <a:t> </a:t>
            </a:r>
            <a:r>
              <a:rPr lang="en-US" sz="3200" dirty="0" err="1"/>
              <a:t>nào</a:t>
            </a:r>
            <a:r>
              <a:rPr lang="en-US" sz="3200" dirty="0"/>
              <a:t> </a:t>
            </a:r>
            <a:r>
              <a:rPr lang="en-US" sz="3200" dirty="0" err="1"/>
              <a:t>sau</a:t>
            </a:r>
            <a:r>
              <a:rPr lang="en-US" sz="3200" dirty="0"/>
              <a:t> </a:t>
            </a:r>
            <a:r>
              <a:rPr lang="en-US" sz="3200" dirty="0" err="1"/>
              <a:t>đây</a:t>
            </a:r>
            <a:r>
              <a:rPr lang="en-US" sz="3200" dirty="0"/>
              <a:t> </a:t>
            </a:r>
            <a:r>
              <a:rPr lang="en-US" sz="3200" b="1" dirty="0" err="1"/>
              <a:t>không</a:t>
            </a:r>
            <a:r>
              <a:rPr lang="en-US" sz="3200" b="1" dirty="0"/>
              <a:t> </a:t>
            </a:r>
            <a:r>
              <a:rPr lang="en-US" sz="3200" dirty="0" err="1"/>
              <a:t>liên</a:t>
            </a:r>
            <a:r>
              <a:rPr lang="en-US" sz="3200" dirty="0"/>
              <a:t> </a:t>
            </a:r>
            <a:r>
              <a:rPr lang="en-US" sz="3200" dirty="0" err="1"/>
              <a:t>quan</a:t>
            </a:r>
            <a:r>
              <a:rPr lang="en-US" sz="3200" dirty="0"/>
              <a:t> </a:t>
            </a:r>
            <a:r>
              <a:rPr lang="en-US" sz="3200" dirty="0" err="1"/>
              <a:t>đến</a:t>
            </a:r>
            <a:r>
              <a:rPr lang="en-US" sz="3200" dirty="0"/>
              <a:t> </a:t>
            </a:r>
            <a:r>
              <a:rPr lang="en-US" sz="3200" dirty="0" err="1"/>
              <a:t>năng</a:t>
            </a:r>
            <a:r>
              <a:rPr lang="en-US" sz="3200" dirty="0"/>
              <a:t> </a:t>
            </a:r>
            <a:r>
              <a:rPr lang="en-US" sz="3200" dirty="0" err="1"/>
              <a:t>lượng</a:t>
            </a:r>
            <a:r>
              <a:rPr lang="en-US" sz="3200" dirty="0"/>
              <a:t> </a:t>
            </a:r>
            <a:r>
              <a:rPr lang="en-US" sz="3200" dirty="0" err="1"/>
              <a:t>ánh</a:t>
            </a:r>
            <a:r>
              <a:rPr lang="en-US" sz="3200" dirty="0"/>
              <a:t> </a:t>
            </a:r>
            <a:r>
              <a:rPr lang="en-US" sz="3200" dirty="0" err="1"/>
              <a:t>sáng</a:t>
            </a:r>
            <a:r>
              <a:rPr lang="en-US" sz="3200" dirty="0"/>
              <a:t>?</a:t>
            </a:r>
          </a:p>
          <a:p>
            <a:pPr lvl="0"/>
            <a:r>
              <a:rPr lang="en-US" sz="3200" dirty="0" smtClean="0"/>
              <a:t>A. </a:t>
            </a:r>
            <a:r>
              <a:rPr lang="en-US" sz="3200" dirty="0" err="1" smtClean="0"/>
              <a:t>Ánh</a:t>
            </a:r>
            <a:r>
              <a:rPr lang="en-US" sz="3200" dirty="0" smtClean="0"/>
              <a:t> </a:t>
            </a:r>
            <a:r>
              <a:rPr lang="en-US" sz="3200" dirty="0" err="1"/>
              <a:t>sáng</a:t>
            </a:r>
            <a:r>
              <a:rPr lang="en-US" sz="3200" dirty="0"/>
              <a:t> </a:t>
            </a:r>
            <a:r>
              <a:rPr lang="en-US" sz="3200" dirty="0" err="1"/>
              <a:t>mặt</a:t>
            </a:r>
            <a:r>
              <a:rPr lang="en-US" sz="3200" dirty="0"/>
              <a:t> </a:t>
            </a:r>
            <a:r>
              <a:rPr lang="en-US" sz="3200" dirty="0" err="1"/>
              <a:t>trời</a:t>
            </a:r>
            <a:r>
              <a:rPr lang="en-US" sz="3200" dirty="0"/>
              <a:t> </a:t>
            </a:r>
            <a:r>
              <a:rPr lang="en-US" sz="3200" dirty="0" err="1"/>
              <a:t>phản</a:t>
            </a:r>
            <a:r>
              <a:rPr lang="en-US" sz="3200" dirty="0"/>
              <a:t> </a:t>
            </a:r>
            <a:r>
              <a:rPr lang="en-US" sz="3200" dirty="0" err="1"/>
              <a:t>chiếu</a:t>
            </a:r>
            <a:r>
              <a:rPr lang="en-US" sz="3200" dirty="0"/>
              <a:t> </a:t>
            </a:r>
            <a:r>
              <a:rPr lang="en-US" sz="3200" dirty="0" err="1"/>
              <a:t>trên</a:t>
            </a:r>
            <a:r>
              <a:rPr lang="en-US" sz="3200" dirty="0"/>
              <a:t> </a:t>
            </a:r>
            <a:r>
              <a:rPr lang="en-US" sz="3200" dirty="0" err="1"/>
              <a:t>mặt</a:t>
            </a:r>
            <a:r>
              <a:rPr lang="en-US" sz="3200" dirty="0"/>
              <a:t> </a:t>
            </a:r>
            <a:r>
              <a:rPr lang="en-US" sz="3200" dirty="0" err="1"/>
              <a:t>nước</a:t>
            </a:r>
            <a:r>
              <a:rPr lang="en-US" sz="3200" dirty="0"/>
              <a:t>.</a:t>
            </a:r>
          </a:p>
          <a:p>
            <a:pPr lvl="0"/>
            <a:r>
              <a:rPr lang="en-US" sz="3200" dirty="0" smtClean="0"/>
              <a:t>B. </a:t>
            </a:r>
            <a:r>
              <a:rPr lang="en-US" sz="3200" dirty="0" err="1" smtClean="0"/>
              <a:t>Ánh</a:t>
            </a:r>
            <a:r>
              <a:rPr lang="en-US" sz="3200" dirty="0" smtClean="0"/>
              <a:t> </a:t>
            </a:r>
            <a:r>
              <a:rPr lang="en-US" sz="3200" dirty="0" err="1"/>
              <a:t>sáng</a:t>
            </a:r>
            <a:r>
              <a:rPr lang="en-US" sz="3200" dirty="0"/>
              <a:t> </a:t>
            </a:r>
            <a:r>
              <a:rPr lang="en-US" sz="3200" dirty="0" err="1"/>
              <a:t>mặt</a:t>
            </a:r>
            <a:r>
              <a:rPr lang="en-US" sz="3200" dirty="0"/>
              <a:t> </a:t>
            </a:r>
            <a:r>
              <a:rPr lang="en-US" sz="3200" dirty="0" err="1"/>
              <a:t>trời</a:t>
            </a:r>
            <a:r>
              <a:rPr lang="en-US" sz="3200" dirty="0"/>
              <a:t>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cháy</a:t>
            </a:r>
            <a:r>
              <a:rPr lang="en-US" sz="3200" dirty="0"/>
              <a:t> </a:t>
            </a:r>
            <a:r>
              <a:rPr lang="en-US" sz="3200" dirty="0" err="1"/>
              <a:t>bỏng</a:t>
            </a:r>
            <a:r>
              <a:rPr lang="en-US" sz="3200" dirty="0"/>
              <a:t> da.</a:t>
            </a:r>
          </a:p>
          <a:p>
            <a:pPr lvl="0"/>
            <a:r>
              <a:rPr lang="en-US" sz="3200" dirty="0" smtClean="0"/>
              <a:t>C. </a:t>
            </a:r>
            <a:r>
              <a:rPr lang="en-US" sz="3200" dirty="0" err="1" smtClean="0"/>
              <a:t>Bếp</a:t>
            </a:r>
            <a:r>
              <a:rPr lang="en-US" sz="3200" dirty="0" smtClean="0"/>
              <a:t> </a:t>
            </a:r>
            <a:r>
              <a:rPr lang="en-US" sz="3200" dirty="0" err="1"/>
              <a:t>mặt</a:t>
            </a:r>
            <a:r>
              <a:rPr lang="en-US" sz="3200" dirty="0"/>
              <a:t> </a:t>
            </a:r>
            <a:r>
              <a:rPr lang="en-US" sz="3200" dirty="0" err="1"/>
              <a:t>trời</a:t>
            </a:r>
            <a:r>
              <a:rPr lang="en-US" sz="3200" dirty="0"/>
              <a:t> </a:t>
            </a:r>
            <a:r>
              <a:rPr lang="en-US" sz="3200" dirty="0" err="1"/>
              <a:t>nóng</a:t>
            </a:r>
            <a:r>
              <a:rPr lang="en-US" sz="3200" dirty="0"/>
              <a:t> </a:t>
            </a:r>
            <a:r>
              <a:rPr lang="en-US" sz="3200" dirty="0" err="1"/>
              <a:t>lên</a:t>
            </a:r>
            <a:r>
              <a:rPr lang="en-US" sz="3200" dirty="0"/>
              <a:t> </a:t>
            </a:r>
            <a:r>
              <a:rPr lang="en-US" sz="3200" dirty="0" err="1"/>
              <a:t>nhờ</a:t>
            </a:r>
            <a:r>
              <a:rPr lang="en-US" sz="3200" dirty="0"/>
              <a:t> </a:t>
            </a:r>
            <a:r>
              <a:rPr lang="en-US" sz="3200" dirty="0" err="1"/>
              <a:t>ánh</a:t>
            </a:r>
            <a:r>
              <a:rPr lang="en-US" sz="3200" dirty="0"/>
              <a:t> </a:t>
            </a:r>
            <a:r>
              <a:rPr lang="en-US" sz="3200" dirty="0" err="1"/>
              <a:t>sáng</a:t>
            </a:r>
            <a:r>
              <a:rPr lang="en-US" sz="3200" dirty="0"/>
              <a:t> </a:t>
            </a:r>
            <a:r>
              <a:rPr lang="en-US" sz="3200" dirty="0" err="1"/>
              <a:t>mặt</a:t>
            </a:r>
            <a:r>
              <a:rPr lang="en-US" sz="3200" dirty="0"/>
              <a:t> </a:t>
            </a:r>
            <a:r>
              <a:rPr lang="en-US" sz="3200" dirty="0" err="1"/>
              <a:t>trời</a:t>
            </a:r>
            <a:r>
              <a:rPr lang="en-US" sz="3200" dirty="0"/>
              <a:t>.</a:t>
            </a:r>
          </a:p>
          <a:p>
            <a:r>
              <a:rPr lang="en-US" sz="3200" dirty="0" smtClean="0"/>
              <a:t>D. </a:t>
            </a:r>
            <a:r>
              <a:rPr lang="en-US" sz="3200" dirty="0" err="1" smtClean="0"/>
              <a:t>Ánh</a:t>
            </a:r>
            <a:r>
              <a:rPr lang="en-US" sz="3200" dirty="0" smtClean="0"/>
              <a:t> </a:t>
            </a:r>
            <a:r>
              <a:rPr lang="en-US" sz="3200" dirty="0" err="1"/>
              <a:t>sáng</a:t>
            </a:r>
            <a:r>
              <a:rPr lang="en-US" sz="3200" dirty="0"/>
              <a:t> </a:t>
            </a:r>
            <a:r>
              <a:rPr lang="en-US" sz="3200" dirty="0" err="1"/>
              <a:t>mặt</a:t>
            </a:r>
            <a:r>
              <a:rPr lang="en-US" sz="3200" dirty="0"/>
              <a:t> </a:t>
            </a:r>
            <a:r>
              <a:rPr lang="en-US" sz="3200" dirty="0" err="1"/>
              <a:t>trời</a:t>
            </a:r>
            <a:r>
              <a:rPr lang="en-US" sz="3200" dirty="0"/>
              <a:t> </a:t>
            </a:r>
            <a:r>
              <a:rPr lang="en-US" sz="3200" dirty="0" err="1"/>
              <a:t>dùng</a:t>
            </a:r>
            <a:r>
              <a:rPr lang="en-US" sz="3200" dirty="0"/>
              <a:t>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sáng</a:t>
            </a:r>
            <a:r>
              <a:rPr lang="en-US" sz="3200" dirty="0"/>
              <a:t> </a:t>
            </a:r>
            <a:r>
              <a:rPr lang="en-US" sz="3200" dirty="0" err="1"/>
              <a:t>bóng</a:t>
            </a:r>
            <a:r>
              <a:rPr lang="en-US" sz="3200" dirty="0"/>
              <a:t> </a:t>
            </a:r>
            <a:r>
              <a:rPr lang="en-US" sz="3200" dirty="0" err="1"/>
              <a:t>đèn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693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8474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al 14"/>
          <p:cNvSpPr/>
          <p:nvPr/>
        </p:nvSpPr>
        <p:spPr>
          <a:xfrm>
            <a:off x="214305" y="1993747"/>
            <a:ext cx="429081" cy="4783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14305" y="416522"/>
            <a:ext cx="82978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err="1">
                <a:solidFill>
                  <a:schemeClr val="dk1"/>
                </a:solidFill>
              </a:rPr>
              <a:t>Câu</a:t>
            </a:r>
            <a:r>
              <a:rPr lang="fr-FR" sz="3200" b="1" dirty="0">
                <a:solidFill>
                  <a:schemeClr val="dk1"/>
                </a:solidFill>
              </a:rPr>
              <a:t> 2 :</a:t>
            </a:r>
            <a:r>
              <a:rPr lang="fr-FR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Phát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biểu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nào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sau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đày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là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đúng</a:t>
            </a:r>
            <a:r>
              <a:rPr lang="en-US" sz="3200" dirty="0">
                <a:solidFill>
                  <a:schemeClr val="dk1"/>
                </a:solidFill>
              </a:rPr>
              <a:t>?</a:t>
            </a:r>
          </a:p>
          <a:p>
            <a:pPr lvl="0"/>
            <a:r>
              <a:rPr lang="en-US" sz="3200" dirty="0">
                <a:solidFill>
                  <a:schemeClr val="dk1"/>
                </a:solidFill>
              </a:rPr>
              <a:t>A. </a:t>
            </a:r>
            <a:r>
              <a:rPr lang="en-US" sz="3200" dirty="0" err="1">
                <a:solidFill>
                  <a:schemeClr val="dk1"/>
                </a:solidFill>
              </a:rPr>
              <a:t>Ánh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sáng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có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năng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lượng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lớn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thì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biểu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diễn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bằng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tia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sáng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dài</a:t>
            </a:r>
            <a:r>
              <a:rPr lang="en-US" sz="3200" dirty="0">
                <a:solidFill>
                  <a:schemeClr val="dk1"/>
                </a:solidFill>
              </a:rPr>
              <a:t>.</a:t>
            </a:r>
          </a:p>
          <a:p>
            <a:pPr lvl="0"/>
            <a:r>
              <a:rPr lang="en-US" sz="3200" dirty="0">
                <a:solidFill>
                  <a:schemeClr val="dk1"/>
                </a:solidFill>
              </a:rPr>
              <a:t>B. </a:t>
            </a:r>
            <a:r>
              <a:rPr lang="en-US" sz="3200" dirty="0" err="1">
                <a:solidFill>
                  <a:schemeClr val="dk1"/>
                </a:solidFill>
              </a:rPr>
              <a:t>Đường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truyền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của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ánh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sáng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được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biểu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diễn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bằng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mô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hình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là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một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đường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thẳng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có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hướng</a:t>
            </a:r>
            <a:r>
              <a:rPr lang="en-US" sz="3200" dirty="0">
                <a:solidFill>
                  <a:schemeClr val="dk1"/>
                </a:solidFill>
              </a:rPr>
              <a:t>, </a:t>
            </a:r>
            <a:r>
              <a:rPr lang="en-US" sz="3200" dirty="0" err="1">
                <a:solidFill>
                  <a:schemeClr val="dk1"/>
                </a:solidFill>
              </a:rPr>
              <a:t>gọi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là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tia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sáng</a:t>
            </a:r>
            <a:r>
              <a:rPr lang="en-US" sz="3200" dirty="0">
                <a:solidFill>
                  <a:schemeClr val="dk1"/>
                </a:solidFill>
              </a:rPr>
              <a:t>.</a:t>
            </a:r>
          </a:p>
          <a:p>
            <a:pPr lvl="0"/>
            <a:r>
              <a:rPr lang="en-US" sz="3200" dirty="0">
                <a:solidFill>
                  <a:schemeClr val="dk1"/>
                </a:solidFill>
              </a:rPr>
              <a:t>C. </a:t>
            </a:r>
            <a:r>
              <a:rPr lang="en-US" sz="3200" dirty="0" err="1">
                <a:solidFill>
                  <a:schemeClr val="dk1"/>
                </a:solidFill>
              </a:rPr>
              <a:t>Các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tia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sáng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luôn</a:t>
            </a:r>
            <a:r>
              <a:rPr lang="en-US" sz="3200" dirty="0">
                <a:solidFill>
                  <a:schemeClr val="dk1"/>
                </a:solidFill>
              </a:rPr>
              <a:t> song </a:t>
            </a:r>
            <a:r>
              <a:rPr lang="en-US" sz="3200" dirty="0" err="1">
                <a:solidFill>
                  <a:schemeClr val="dk1"/>
                </a:solidFill>
              </a:rPr>
              <a:t>song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nhau</a:t>
            </a:r>
            <a:r>
              <a:rPr lang="en-US" sz="3200" dirty="0">
                <a:solidFill>
                  <a:schemeClr val="dk1"/>
                </a:solidFill>
              </a:rPr>
              <a:t>.</a:t>
            </a:r>
          </a:p>
          <a:p>
            <a:pPr lvl="0"/>
            <a:r>
              <a:rPr lang="en-US" sz="3200" dirty="0">
                <a:solidFill>
                  <a:schemeClr val="dk1"/>
                </a:solidFill>
              </a:rPr>
              <a:t>D. </a:t>
            </a:r>
            <a:r>
              <a:rPr lang="en-US" sz="3200" dirty="0" err="1">
                <a:solidFill>
                  <a:schemeClr val="dk1"/>
                </a:solidFill>
              </a:rPr>
              <a:t>Các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tia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sáng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cho</a:t>
            </a:r>
            <a:r>
              <a:rPr lang="en-US" sz="3200" dirty="0">
                <a:solidFill>
                  <a:schemeClr val="dk1"/>
                </a:solidFill>
              </a:rPr>
              <a:t> ta </a:t>
            </a:r>
            <a:r>
              <a:rPr lang="en-US" sz="3200" dirty="0" err="1">
                <a:solidFill>
                  <a:schemeClr val="dk1"/>
                </a:solidFill>
              </a:rPr>
              <a:t>biết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ánh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sáng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truyền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nhanh</a:t>
            </a:r>
            <a:r>
              <a:rPr lang="en-US" sz="3200" dirty="0">
                <a:solidFill>
                  <a:schemeClr val="dk1"/>
                </a:solidFill>
              </a:rPr>
              <a:t> hay </a:t>
            </a:r>
            <a:r>
              <a:rPr lang="en-US" sz="3200" dirty="0" err="1">
                <a:solidFill>
                  <a:schemeClr val="dk1"/>
                </a:solidFill>
              </a:rPr>
              <a:t>chậm</a:t>
            </a:r>
            <a:r>
              <a:rPr lang="en-US" sz="3200" dirty="0">
                <a:solidFill>
                  <a:schemeClr val="dk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206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8474"/>
            <a:ext cx="12192000" cy="6956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/>
          <p:cNvSpPr/>
          <p:nvPr/>
        </p:nvSpPr>
        <p:spPr>
          <a:xfrm>
            <a:off x="292273" y="3463923"/>
            <a:ext cx="429081" cy="4783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92273" y="522621"/>
            <a:ext cx="842584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err="1">
                <a:solidFill>
                  <a:schemeClr val="dk1"/>
                </a:solidFill>
              </a:rPr>
              <a:t>Câu</a:t>
            </a:r>
            <a:r>
              <a:rPr lang="fr-FR" sz="3200" b="1" dirty="0">
                <a:solidFill>
                  <a:schemeClr val="dk1"/>
                </a:solidFill>
              </a:rPr>
              <a:t> 3 :</a:t>
            </a:r>
            <a:r>
              <a:rPr lang="fr-FR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Chọn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phát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biểu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đúng</a:t>
            </a:r>
            <a:r>
              <a:rPr lang="en-US" sz="3200" dirty="0">
                <a:solidFill>
                  <a:schemeClr val="dk1"/>
                </a:solidFill>
              </a:rPr>
              <a:t>: </a:t>
            </a:r>
            <a:r>
              <a:rPr lang="en-US" sz="3200" dirty="0" err="1">
                <a:solidFill>
                  <a:schemeClr val="dk1"/>
                </a:solidFill>
              </a:rPr>
              <a:t>Bóng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tối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nằm</a:t>
            </a:r>
            <a:r>
              <a:rPr lang="en-US" sz="3200" dirty="0">
                <a:solidFill>
                  <a:schemeClr val="dk1"/>
                </a:solidFill>
              </a:rPr>
              <a:t> ở </a:t>
            </a:r>
            <a:r>
              <a:rPr lang="en-US" sz="3200" dirty="0" err="1">
                <a:solidFill>
                  <a:schemeClr val="dk1"/>
                </a:solidFill>
              </a:rPr>
              <a:t>phía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sau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vật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cản</a:t>
            </a:r>
            <a:endParaRPr lang="en-US" sz="3200" dirty="0">
              <a:solidFill>
                <a:schemeClr val="dk1"/>
              </a:solidFill>
            </a:endParaRPr>
          </a:p>
          <a:p>
            <a:pPr lvl="0"/>
            <a:r>
              <a:rPr lang="en-US" sz="3200" dirty="0">
                <a:solidFill>
                  <a:schemeClr val="dk1"/>
                </a:solidFill>
              </a:rPr>
              <a:t>A. </a:t>
            </a:r>
            <a:r>
              <a:rPr lang="en-US" sz="3200" dirty="0" err="1">
                <a:solidFill>
                  <a:schemeClr val="dk1"/>
                </a:solidFill>
              </a:rPr>
              <a:t>chỉ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nhận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được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ánh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sáng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từ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một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phẩn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của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nguồn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sáng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truyền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tới</a:t>
            </a:r>
            <a:r>
              <a:rPr lang="en-US" sz="3200" dirty="0">
                <a:solidFill>
                  <a:schemeClr val="dk1"/>
                </a:solidFill>
              </a:rPr>
              <a:t>.</a:t>
            </a:r>
          </a:p>
          <a:p>
            <a:pPr lvl="0"/>
            <a:r>
              <a:rPr lang="en-US" sz="3200" dirty="0">
                <a:solidFill>
                  <a:schemeClr val="dk1"/>
                </a:solidFill>
              </a:rPr>
              <a:t>B. </a:t>
            </a:r>
            <a:r>
              <a:rPr lang="en-US" sz="3200" dirty="0" err="1">
                <a:solidFill>
                  <a:schemeClr val="dk1"/>
                </a:solidFill>
              </a:rPr>
              <a:t>nhận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được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toàn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bộ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ánh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sáng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từ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nguổn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sáng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truyền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tới</a:t>
            </a:r>
            <a:r>
              <a:rPr lang="en-US" sz="3200" dirty="0">
                <a:solidFill>
                  <a:schemeClr val="dk1"/>
                </a:solidFill>
              </a:rPr>
              <a:t>.</a:t>
            </a:r>
          </a:p>
          <a:p>
            <a:pPr lvl="0"/>
            <a:r>
              <a:rPr lang="en-US" sz="3200" dirty="0">
                <a:solidFill>
                  <a:schemeClr val="dk1"/>
                </a:solidFill>
              </a:rPr>
              <a:t>C. </a:t>
            </a:r>
            <a:r>
              <a:rPr lang="en-US" sz="3200" dirty="0" err="1">
                <a:solidFill>
                  <a:schemeClr val="dk1"/>
                </a:solidFill>
              </a:rPr>
              <a:t>không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nhận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được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ánh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sáng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từ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nguồn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sáng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truyền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tới</a:t>
            </a:r>
            <a:r>
              <a:rPr lang="en-US" sz="3200" dirty="0">
                <a:solidFill>
                  <a:schemeClr val="dk1"/>
                </a:solidFill>
              </a:rPr>
              <a:t>.</a:t>
            </a:r>
          </a:p>
          <a:p>
            <a:pPr lvl="0"/>
            <a:r>
              <a:rPr lang="en-US" sz="3200" dirty="0">
                <a:solidFill>
                  <a:schemeClr val="dk1"/>
                </a:solidFill>
              </a:rPr>
              <a:t>D. </a:t>
            </a:r>
            <a:r>
              <a:rPr lang="en-US" sz="3200" dirty="0" err="1">
                <a:solidFill>
                  <a:schemeClr val="dk1"/>
                </a:solidFill>
              </a:rPr>
              <a:t>không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nhận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được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nhiều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ánh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sáng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từ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nguồn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sáng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truyền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tới</a:t>
            </a:r>
            <a:r>
              <a:rPr lang="en-US" sz="3200" dirty="0">
                <a:solidFill>
                  <a:schemeClr val="dk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930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8474"/>
            <a:ext cx="12192000" cy="6956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/>
          <p:cNvSpPr/>
          <p:nvPr/>
        </p:nvSpPr>
        <p:spPr>
          <a:xfrm>
            <a:off x="374182" y="3263506"/>
            <a:ext cx="429081" cy="4783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42377" y="308252"/>
            <a:ext cx="841331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err="1">
                <a:solidFill>
                  <a:schemeClr val="dk1"/>
                </a:solidFill>
              </a:rPr>
              <a:t>Câu</a:t>
            </a:r>
            <a:r>
              <a:rPr lang="fr-FR" sz="3200" b="1" dirty="0">
                <a:solidFill>
                  <a:schemeClr val="dk1"/>
                </a:solidFill>
              </a:rPr>
              <a:t> 4 : </a:t>
            </a:r>
            <a:r>
              <a:rPr lang="en-US" sz="3200" dirty="0" err="1">
                <a:solidFill>
                  <a:schemeClr val="dk1"/>
                </a:solidFill>
              </a:rPr>
              <a:t>Đặt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một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bóng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đèn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điện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dây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tóc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đang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sáng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trước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một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màn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chắn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có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đinh</a:t>
            </a:r>
            <a:r>
              <a:rPr lang="en-US" sz="3200" dirty="0">
                <a:solidFill>
                  <a:schemeClr val="dk1"/>
                </a:solidFill>
              </a:rPr>
              <a:t>. </a:t>
            </a:r>
            <a:r>
              <a:rPr lang="en-US" sz="3200" dirty="0" err="1">
                <a:solidFill>
                  <a:schemeClr val="dk1"/>
                </a:solidFill>
              </a:rPr>
              <a:t>Một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vật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cản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được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đặt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trong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khoảng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giữa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bóng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đèn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và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màn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chắn</a:t>
            </a:r>
            <a:r>
              <a:rPr lang="en-US" sz="3200" dirty="0">
                <a:solidFill>
                  <a:schemeClr val="dk1"/>
                </a:solidFill>
              </a:rPr>
              <a:t>. </a:t>
            </a:r>
            <a:r>
              <a:rPr lang="en-US" sz="3200" dirty="0" err="1">
                <a:solidFill>
                  <a:schemeClr val="dk1"/>
                </a:solidFill>
              </a:rPr>
              <a:t>Khi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đưa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vật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cản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lại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gần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màn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chắn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hơn</a:t>
            </a:r>
            <a:r>
              <a:rPr lang="en-US" sz="3200" dirty="0">
                <a:solidFill>
                  <a:schemeClr val="dk1"/>
                </a:solidFill>
              </a:rPr>
              <a:t>, </a:t>
            </a:r>
            <a:r>
              <a:rPr lang="en-US" sz="3200" dirty="0" err="1">
                <a:solidFill>
                  <a:schemeClr val="dk1"/>
                </a:solidFill>
              </a:rPr>
              <a:t>kích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thước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của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bóng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tối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trên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màn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chắn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sẽ</a:t>
            </a:r>
            <a:endParaRPr lang="en-US" sz="3200" dirty="0">
              <a:solidFill>
                <a:schemeClr val="dk1"/>
              </a:solidFill>
            </a:endParaRPr>
          </a:p>
          <a:p>
            <a:pPr marL="514350" indent="-514350">
              <a:buAutoNum type="alphaUcPeriod"/>
            </a:pPr>
            <a:r>
              <a:rPr lang="en-US" sz="3200" dirty="0" err="1">
                <a:solidFill>
                  <a:schemeClr val="dk1"/>
                </a:solidFill>
              </a:rPr>
              <a:t>tăng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lên</a:t>
            </a:r>
            <a:r>
              <a:rPr lang="en-US" sz="3200" dirty="0">
                <a:solidFill>
                  <a:schemeClr val="dk1"/>
                </a:solidFill>
              </a:rPr>
              <a:t>.	</a:t>
            </a:r>
          </a:p>
          <a:p>
            <a:pPr marL="514350" indent="-514350">
              <a:buAutoNum type="alphaUcPeriod"/>
            </a:pPr>
            <a:r>
              <a:rPr lang="en-US" sz="3200" dirty="0" err="1">
                <a:solidFill>
                  <a:schemeClr val="dk1"/>
                </a:solidFill>
              </a:rPr>
              <a:t>giảm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đi</a:t>
            </a:r>
            <a:r>
              <a:rPr lang="en-US" sz="3200" dirty="0">
                <a:solidFill>
                  <a:schemeClr val="dk1"/>
                </a:solidFill>
              </a:rPr>
              <a:t>.</a:t>
            </a:r>
          </a:p>
          <a:p>
            <a:r>
              <a:rPr lang="en-US" sz="3200" dirty="0">
                <a:solidFill>
                  <a:schemeClr val="dk1"/>
                </a:solidFill>
              </a:rPr>
              <a:t>C. </a:t>
            </a:r>
            <a:r>
              <a:rPr lang="en-US" sz="3200" dirty="0" err="1">
                <a:solidFill>
                  <a:schemeClr val="dk1"/>
                </a:solidFill>
              </a:rPr>
              <a:t>không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thay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đổi</a:t>
            </a:r>
            <a:r>
              <a:rPr lang="en-US" sz="3200" dirty="0">
                <a:solidFill>
                  <a:schemeClr val="dk1"/>
                </a:solidFill>
              </a:rPr>
              <a:t>.	</a:t>
            </a:r>
          </a:p>
          <a:p>
            <a:r>
              <a:rPr lang="en-US" sz="3200" dirty="0">
                <a:solidFill>
                  <a:schemeClr val="dk1"/>
                </a:solidFill>
              </a:rPr>
              <a:t>D. </a:t>
            </a:r>
            <a:r>
              <a:rPr lang="en-US" sz="3200" dirty="0" err="1">
                <a:solidFill>
                  <a:schemeClr val="dk1"/>
                </a:solidFill>
              </a:rPr>
              <a:t>lúc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đầu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tăng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lên</a:t>
            </a:r>
            <a:r>
              <a:rPr lang="en-US" sz="3200" dirty="0">
                <a:solidFill>
                  <a:schemeClr val="dk1"/>
                </a:solidFill>
              </a:rPr>
              <a:t>, </a:t>
            </a:r>
            <a:r>
              <a:rPr lang="en-US" sz="3200" dirty="0" err="1">
                <a:solidFill>
                  <a:schemeClr val="dk1"/>
                </a:solidFill>
              </a:rPr>
              <a:t>sau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đó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giảm</a:t>
            </a:r>
            <a:r>
              <a:rPr lang="en-US" sz="3200" dirty="0">
                <a:solidFill>
                  <a:schemeClr val="dk1"/>
                </a:solidFill>
              </a:rPr>
              <a:t> </a:t>
            </a:r>
            <a:r>
              <a:rPr lang="en-US" sz="3200" dirty="0" err="1">
                <a:solidFill>
                  <a:schemeClr val="dk1"/>
                </a:solidFill>
              </a:rPr>
              <a:t>đi</a:t>
            </a:r>
            <a:r>
              <a:rPr lang="en-US" sz="3200" dirty="0">
                <a:solidFill>
                  <a:schemeClr val="dk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361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8474"/>
            <a:ext cx="12192000" cy="6956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209744" y="3032250"/>
            <a:ext cx="429081" cy="4783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67013" y="1023662"/>
            <a:ext cx="861373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err="1"/>
              <a:t>Câu</a:t>
            </a:r>
            <a:r>
              <a:rPr lang="fr-FR" sz="3200" b="1" dirty="0"/>
              <a:t> 5 :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vật</a:t>
            </a:r>
            <a:r>
              <a:rPr lang="en-US" sz="3200" dirty="0"/>
              <a:t> </a:t>
            </a:r>
            <a:r>
              <a:rPr lang="en-US" sz="3200" dirty="0" err="1"/>
              <a:t>sau</a:t>
            </a:r>
            <a:r>
              <a:rPr lang="en-US" sz="3200" dirty="0"/>
              <a:t> </a:t>
            </a:r>
            <a:r>
              <a:rPr lang="en-US" sz="3200" dirty="0" err="1"/>
              <a:t>đây</a:t>
            </a:r>
            <a:r>
              <a:rPr lang="en-US" sz="3200" dirty="0"/>
              <a:t>, </a:t>
            </a:r>
            <a:r>
              <a:rPr lang="en-US" sz="3200" dirty="0" err="1"/>
              <a:t>vật</a:t>
            </a:r>
            <a:r>
              <a:rPr lang="en-US" sz="3200" dirty="0"/>
              <a:t> </a:t>
            </a:r>
            <a:r>
              <a:rPr lang="en-US" sz="3200" dirty="0" err="1"/>
              <a:t>nào</a:t>
            </a:r>
            <a:r>
              <a:rPr lang="en-US" sz="3200" dirty="0"/>
              <a:t>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coi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 </a:t>
            </a:r>
            <a:r>
              <a:rPr lang="en-US" sz="3200" dirty="0" err="1"/>
              <a:t>một</a:t>
            </a:r>
            <a:r>
              <a:rPr lang="en-US" sz="3200" dirty="0"/>
              <a:t> </a:t>
            </a:r>
            <a:r>
              <a:rPr lang="en-US" sz="3200" dirty="0" err="1"/>
              <a:t>gương</a:t>
            </a:r>
            <a:r>
              <a:rPr lang="en-US" sz="3200" dirty="0"/>
              <a:t> </a:t>
            </a:r>
            <a:r>
              <a:rPr lang="en-US" sz="3200" dirty="0" err="1"/>
              <a:t>phẳng</a:t>
            </a:r>
            <a:r>
              <a:rPr lang="en-US" sz="3200" dirty="0"/>
              <a:t>?</a:t>
            </a:r>
          </a:p>
          <a:p>
            <a:pPr lvl="0"/>
            <a:r>
              <a:rPr lang="en-US" sz="3200" dirty="0" smtClean="0"/>
              <a:t>A. </a:t>
            </a:r>
            <a:r>
              <a:rPr lang="en-US" sz="3200" dirty="0" err="1" smtClean="0"/>
              <a:t>Mặt</a:t>
            </a:r>
            <a:r>
              <a:rPr lang="en-US" sz="3200" dirty="0" smtClean="0"/>
              <a:t> </a:t>
            </a:r>
            <a:r>
              <a:rPr lang="en-US" sz="3200" dirty="0" err="1"/>
              <a:t>phẳng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tờ</a:t>
            </a:r>
            <a:r>
              <a:rPr lang="en-US" sz="3200" dirty="0"/>
              <a:t> </a:t>
            </a:r>
            <a:r>
              <a:rPr lang="en-US" sz="3200" dirty="0" err="1"/>
              <a:t>giấy</a:t>
            </a:r>
            <a:r>
              <a:rPr lang="en-US" sz="3200" dirty="0"/>
              <a:t>.</a:t>
            </a:r>
          </a:p>
          <a:p>
            <a:pPr lvl="0"/>
            <a:r>
              <a:rPr lang="en-US" sz="3200" dirty="0" smtClean="0"/>
              <a:t>B. </a:t>
            </a:r>
            <a:r>
              <a:rPr lang="en-US" sz="3200" dirty="0" err="1" smtClean="0"/>
              <a:t>Mặt</a:t>
            </a:r>
            <a:r>
              <a:rPr lang="en-US" sz="3200" dirty="0" smtClean="0"/>
              <a:t> </a:t>
            </a:r>
            <a:r>
              <a:rPr lang="en-US" sz="3200" dirty="0" err="1"/>
              <a:t>nước</a:t>
            </a:r>
            <a:r>
              <a:rPr lang="en-US" sz="3200" dirty="0"/>
              <a:t> </a:t>
            </a:r>
            <a:r>
              <a:rPr lang="en-US" sz="3200" dirty="0" err="1"/>
              <a:t>đang</a:t>
            </a:r>
            <a:r>
              <a:rPr lang="en-US" sz="3200" dirty="0"/>
              <a:t> </a:t>
            </a:r>
            <a:r>
              <a:rPr lang="en-US" sz="3200" dirty="0" err="1"/>
              <a:t>gọn</a:t>
            </a:r>
            <a:r>
              <a:rPr lang="en-US" sz="3200" dirty="0"/>
              <a:t> </a:t>
            </a:r>
            <a:r>
              <a:rPr lang="en-US" sz="3200" dirty="0" err="1"/>
              <a:t>sóng</a:t>
            </a:r>
            <a:r>
              <a:rPr lang="en-US" sz="3200" dirty="0"/>
              <a:t>.</a:t>
            </a:r>
          </a:p>
          <a:p>
            <a:pPr lvl="0"/>
            <a:r>
              <a:rPr lang="en-US" sz="3200" dirty="0" smtClean="0"/>
              <a:t>C. </a:t>
            </a:r>
            <a:r>
              <a:rPr lang="en-US" sz="3200" dirty="0" err="1" smtClean="0"/>
              <a:t>Mặt</a:t>
            </a:r>
            <a:r>
              <a:rPr lang="en-US" sz="3200" dirty="0" smtClean="0"/>
              <a:t> </a:t>
            </a:r>
            <a:r>
              <a:rPr lang="en-US" sz="3200" dirty="0" err="1"/>
              <a:t>phẳng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một</a:t>
            </a:r>
            <a:r>
              <a:rPr lang="en-US" sz="3200" dirty="0"/>
              <a:t> </a:t>
            </a:r>
            <a:r>
              <a:rPr lang="en-US" sz="3200" dirty="0" err="1"/>
              <a:t>tâm</a:t>
            </a:r>
            <a:r>
              <a:rPr lang="en-US" sz="3200" dirty="0"/>
              <a:t> </a:t>
            </a:r>
            <a:r>
              <a:rPr lang="en-US" sz="3200" dirty="0" err="1"/>
              <a:t>kim</a:t>
            </a:r>
            <a:r>
              <a:rPr lang="en-US" sz="3200" dirty="0"/>
              <a:t> </a:t>
            </a:r>
            <a:r>
              <a:rPr lang="en-US" sz="3200" dirty="0" err="1"/>
              <a:t>loại</a:t>
            </a:r>
            <a:r>
              <a:rPr lang="en-US" sz="3200" dirty="0"/>
              <a:t> </a:t>
            </a:r>
            <a:r>
              <a:rPr lang="en-US" sz="3200" dirty="0" err="1"/>
              <a:t>nhẵn</a:t>
            </a:r>
            <a:r>
              <a:rPr lang="en-US" sz="3200" dirty="0"/>
              <a:t> </a:t>
            </a:r>
            <a:r>
              <a:rPr lang="en-US" sz="3200" dirty="0" err="1"/>
              <a:t>bóng</a:t>
            </a:r>
            <a:r>
              <a:rPr lang="en-US" sz="3200" dirty="0"/>
              <a:t>.</a:t>
            </a:r>
          </a:p>
          <a:p>
            <a:pPr lvl="0"/>
            <a:r>
              <a:rPr lang="en-US" sz="3200" dirty="0" smtClean="0"/>
              <a:t>D. </a:t>
            </a:r>
            <a:r>
              <a:rPr lang="en-US" sz="3200" dirty="0" err="1" smtClean="0"/>
              <a:t>Mặt</a:t>
            </a:r>
            <a:r>
              <a:rPr lang="en-US" sz="3200" dirty="0" smtClean="0"/>
              <a:t> </a:t>
            </a:r>
            <a:r>
              <a:rPr lang="en-US" sz="3200" dirty="0" err="1"/>
              <a:t>đất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558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934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4382" y="232743"/>
            <a:ext cx="114696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err="1"/>
              <a:t>Câu</a:t>
            </a:r>
            <a:r>
              <a:rPr lang="fr-FR" sz="3600" b="1" dirty="0"/>
              <a:t> 6 : </a:t>
            </a:r>
            <a:r>
              <a:rPr lang="en-US" sz="3600" dirty="0" err="1"/>
              <a:t>Tính</a:t>
            </a:r>
            <a:r>
              <a:rPr lang="en-US" sz="3600" dirty="0"/>
              <a:t> </a:t>
            </a:r>
            <a:r>
              <a:rPr lang="en-US" sz="3600" dirty="0" err="1"/>
              <a:t>góc</a:t>
            </a:r>
            <a:r>
              <a:rPr lang="en-US" sz="3600" dirty="0"/>
              <a:t> </a:t>
            </a:r>
            <a:r>
              <a:rPr lang="en-US" sz="3600" dirty="0" err="1"/>
              <a:t>phản</a:t>
            </a:r>
            <a:r>
              <a:rPr lang="en-US" sz="3600" dirty="0"/>
              <a:t> </a:t>
            </a:r>
            <a:r>
              <a:rPr lang="en-US" sz="3600" dirty="0" err="1"/>
              <a:t>xạ</a:t>
            </a:r>
            <a:r>
              <a:rPr lang="en-US" sz="3600" dirty="0"/>
              <a:t> </a:t>
            </a:r>
            <a:r>
              <a:rPr lang="en-US" sz="3600" dirty="0" err="1"/>
              <a:t>trong</a:t>
            </a:r>
            <a:r>
              <a:rPr lang="en-US" sz="3600" dirty="0"/>
              <a:t> </a:t>
            </a:r>
            <a:r>
              <a:rPr lang="en-US" sz="3600" dirty="0" err="1"/>
              <a:t>các</a:t>
            </a:r>
            <a:r>
              <a:rPr lang="en-US" sz="3600" dirty="0"/>
              <a:t> </a:t>
            </a:r>
            <a:r>
              <a:rPr lang="en-US" sz="3600" dirty="0" err="1"/>
              <a:t>trường</a:t>
            </a:r>
            <a:r>
              <a:rPr lang="en-US" sz="3600" dirty="0"/>
              <a:t> </a:t>
            </a:r>
            <a:r>
              <a:rPr lang="en-US" sz="3600" dirty="0" err="1"/>
              <a:t>hợp</a:t>
            </a:r>
            <a:r>
              <a:rPr lang="en-US" sz="3600" dirty="0"/>
              <a:t> </a:t>
            </a:r>
            <a:r>
              <a:rPr lang="en-US" sz="3600" dirty="0" err="1"/>
              <a:t>sau</a:t>
            </a:r>
            <a:r>
              <a:rPr lang="en-US" sz="3600" dirty="0"/>
              <a:t>:</a:t>
            </a:r>
          </a:p>
          <a:p>
            <a:pPr lvl="0"/>
            <a:r>
              <a:rPr lang="en-US" sz="3600" dirty="0"/>
              <a:t>Tia </a:t>
            </a:r>
            <a:r>
              <a:rPr lang="en-US" sz="3600" dirty="0" err="1"/>
              <a:t>sáng</a:t>
            </a:r>
            <a:r>
              <a:rPr lang="en-US" sz="3600" dirty="0"/>
              <a:t> </a:t>
            </a:r>
            <a:r>
              <a:rPr lang="en-US" sz="3600" dirty="0" err="1"/>
              <a:t>tới</a:t>
            </a:r>
            <a:r>
              <a:rPr lang="en-US" sz="3600" dirty="0"/>
              <a:t> </a:t>
            </a:r>
            <a:r>
              <a:rPr lang="en-US" sz="3600" dirty="0" err="1"/>
              <a:t>vuông</a:t>
            </a:r>
            <a:r>
              <a:rPr lang="en-US" sz="3600" dirty="0"/>
              <a:t> </a:t>
            </a:r>
            <a:r>
              <a:rPr lang="en-US" sz="3600" dirty="0" err="1"/>
              <a:t>góc</a:t>
            </a:r>
            <a:r>
              <a:rPr lang="en-US" sz="3600" dirty="0"/>
              <a:t> </a:t>
            </a:r>
            <a:r>
              <a:rPr lang="en-US" sz="3600" dirty="0" err="1"/>
              <a:t>với</a:t>
            </a:r>
            <a:r>
              <a:rPr lang="en-US" sz="3600" dirty="0"/>
              <a:t> </a:t>
            </a:r>
            <a:r>
              <a:rPr lang="en-US" sz="3600" dirty="0" err="1"/>
              <a:t>mặt</a:t>
            </a:r>
            <a:r>
              <a:rPr lang="en-US" sz="3600" dirty="0"/>
              <a:t> </a:t>
            </a:r>
            <a:r>
              <a:rPr lang="en-US" sz="3600" dirty="0" err="1"/>
              <a:t>gương</a:t>
            </a:r>
            <a:r>
              <a:rPr lang="en-US" sz="3600" dirty="0"/>
              <a:t> </a:t>
            </a:r>
            <a:r>
              <a:rPr lang="en-US" sz="3600" dirty="0" err="1"/>
              <a:t>phẳng</a:t>
            </a:r>
            <a:r>
              <a:rPr lang="en-US" sz="3600" dirty="0"/>
              <a:t>.</a:t>
            </a:r>
          </a:p>
          <a:p>
            <a:pPr lvl="0"/>
            <a:r>
              <a:rPr lang="en-US" sz="3600" dirty="0"/>
              <a:t>Tia </a:t>
            </a:r>
            <a:r>
              <a:rPr lang="en-US" sz="3600" dirty="0" err="1"/>
              <a:t>sáng</a:t>
            </a:r>
            <a:r>
              <a:rPr lang="en-US" sz="3600" dirty="0"/>
              <a:t> </a:t>
            </a:r>
            <a:r>
              <a:rPr lang="en-US" sz="3600" dirty="0" err="1"/>
              <a:t>tới</a:t>
            </a:r>
            <a:r>
              <a:rPr lang="en-US" sz="3600" dirty="0"/>
              <a:t> </a:t>
            </a:r>
            <a:r>
              <a:rPr lang="en-US" sz="3600" dirty="0" err="1"/>
              <a:t>tạo</a:t>
            </a:r>
            <a:r>
              <a:rPr lang="en-US" sz="3600" dirty="0"/>
              <a:t> </a:t>
            </a:r>
            <a:r>
              <a:rPr lang="en-US" sz="3600" dirty="0" err="1"/>
              <a:t>với</a:t>
            </a:r>
            <a:r>
              <a:rPr lang="en-US" sz="3600" dirty="0"/>
              <a:t> </a:t>
            </a:r>
            <a:r>
              <a:rPr lang="en-US" sz="3600" dirty="0" err="1"/>
              <a:t>mặt</a:t>
            </a:r>
            <a:r>
              <a:rPr lang="en-US" sz="3600" dirty="0"/>
              <a:t> </a:t>
            </a:r>
            <a:r>
              <a:rPr lang="en-US" sz="3600" dirty="0" err="1"/>
              <a:t>phẳng</a:t>
            </a:r>
            <a:r>
              <a:rPr lang="en-US" sz="3600" dirty="0"/>
              <a:t> </a:t>
            </a:r>
            <a:r>
              <a:rPr lang="en-US" sz="3600" dirty="0" err="1"/>
              <a:t>gương</a:t>
            </a:r>
            <a:r>
              <a:rPr lang="en-US" sz="3600" dirty="0"/>
              <a:t> </a:t>
            </a:r>
            <a:r>
              <a:rPr lang="en-US" sz="3600" dirty="0" err="1"/>
              <a:t>một</a:t>
            </a:r>
            <a:r>
              <a:rPr lang="en-US" sz="3600" dirty="0"/>
              <a:t> </a:t>
            </a:r>
            <a:r>
              <a:rPr lang="en-US" sz="3600" dirty="0" err="1"/>
              <a:t>góc</a:t>
            </a:r>
            <a:r>
              <a:rPr lang="en-US" sz="3600" dirty="0"/>
              <a:t> 30°.</a:t>
            </a:r>
          </a:p>
        </p:txBody>
      </p:sp>
      <p:sp>
        <p:nvSpPr>
          <p:cNvPr id="9" name="Rectangle 8"/>
          <p:cNvSpPr/>
          <p:nvPr/>
        </p:nvSpPr>
        <p:spPr>
          <a:xfrm>
            <a:off x="254695" y="3170666"/>
            <a:ext cx="913982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a) Tia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i =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0°.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f =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i =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0°.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b) Tia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30°.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i =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90° - 30° = 60°.</a:t>
            </a: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i’ = i =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60°.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0729" y="2242159"/>
            <a:ext cx="2830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45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ình nền powerpoint hoa anh đào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632200"/>
              </p:ext>
            </p:extLst>
          </p:nvPr>
        </p:nvGraphicFramePr>
        <p:xfrm>
          <a:off x="288951" y="518197"/>
          <a:ext cx="9105570" cy="62767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4874"/>
                <a:gridCol w="2743200"/>
                <a:gridCol w="3607496"/>
              </a:tblGrid>
              <a:tr h="423920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Kiểu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phản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xạ</a:t>
                      </a:r>
                      <a:endParaRPr lang="en-US" sz="1600" dirty="0"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</a:tr>
              <a:tr h="1271759">
                <a:tc>
                  <a:txBody>
                    <a:bodyPr/>
                    <a:lstStyle/>
                    <a:p>
                      <a:pPr indent="2540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Phản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xạ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thường</a:t>
                      </a:r>
                      <a:endParaRPr lang="en-US" sz="2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2540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  <a:p>
                      <a:pPr indent="2540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  <a:p>
                      <a:pPr indent="2540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u="none" strike="noStrike" spc="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</a:tr>
              <a:tr h="1500023">
                <a:tc>
                  <a:txBody>
                    <a:bodyPr/>
                    <a:lstStyle/>
                    <a:p>
                      <a:pPr indent="2540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Phản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xạ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khuếch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tán</a:t>
                      </a:r>
                      <a:endParaRPr lang="en-US" sz="2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2540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  <a:p>
                      <a:pPr indent="2540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  <a:p>
                      <a:pPr indent="2540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  <a:p>
                      <a:pPr indent="2540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Symbol"/>
                        <a:buNone/>
                        <a:tabLst>
                          <a:tab pos="105410" algn="l"/>
                        </a:tabLst>
                      </a:pPr>
                      <a:endParaRPr lang="en-US" sz="1600" dirty="0"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88951" y="0"/>
            <a:ext cx="12186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err="1"/>
              <a:t>Câu</a:t>
            </a:r>
            <a:r>
              <a:rPr lang="fr-FR" sz="3200" b="1" dirty="0"/>
              <a:t> </a:t>
            </a:r>
            <a:r>
              <a:rPr lang="fr-FR" sz="3200" b="1" dirty="0" smtClean="0"/>
              <a:t>7</a:t>
            </a:r>
            <a:r>
              <a:rPr lang="fr-FR" sz="3200" b="1" dirty="0"/>
              <a:t> 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151708" y="1073359"/>
            <a:ext cx="2672895" cy="1156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4000">
              <a:lnSpc>
                <a:spcPct val="130000"/>
              </a:lnSpc>
              <a:spcAft>
                <a:spcPts val="0"/>
              </a:spcAft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nhẵn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bóng</a:t>
            </a:r>
            <a:endParaRPr lang="en-US" sz="1600" dirty="0">
              <a:latin typeface="Times New Roman" pitchFamily="18" charset="0"/>
              <a:ea typeface="Segoe UI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99551" y="872943"/>
            <a:ext cx="3532339" cy="2332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4000">
              <a:lnSpc>
                <a:spcPct val="130000"/>
              </a:lnSpc>
              <a:spcAft>
                <a:spcPts val="0"/>
              </a:spcAf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gổ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bóng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30000"/>
              </a:lnSpc>
              <a:spcAft>
                <a:spcPts val="0"/>
              </a:spcAft>
              <a:buClr>
                <a:srgbClr val="000000"/>
              </a:buClr>
              <a:buSzPts val="1100"/>
              <a:tabLst>
                <a:tab pos="10731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cứng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30000"/>
              </a:lnSpc>
              <a:spcAft>
                <a:spcPts val="0"/>
              </a:spcAft>
              <a:buClr>
                <a:srgbClr val="000000"/>
              </a:buClr>
              <a:buSzPts val="1100"/>
              <a:tabLst>
                <a:tab pos="102870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soi</a:t>
            </a:r>
            <a:endParaRPr lang="en-US" sz="2800" dirty="0">
              <a:latin typeface="Times New Roman" pitchFamily="18" charset="0"/>
              <a:ea typeface="Arial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3841" y="4060864"/>
            <a:ext cx="2588027" cy="121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4000">
              <a:lnSpc>
                <a:spcPct val="130000"/>
              </a:lnSpc>
              <a:spcAft>
                <a:spcPts val="0"/>
              </a:spcAft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ghề</a:t>
            </a:r>
            <a:endParaRPr lang="en-US" sz="1600" dirty="0">
              <a:latin typeface="Times New Roman" pitchFamily="18" charset="0"/>
              <a:ea typeface="Segoe UI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24602" y="3747549"/>
            <a:ext cx="3507287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  <a:buSzPts val="1100"/>
              <a:buFont typeface="Symbol"/>
              <a:buChar char="-"/>
              <a:tabLst>
                <a:tab pos="105410" algn="l"/>
              </a:tabLst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mịn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  <a:buSzPts val="1100"/>
              <a:buFont typeface="Symbol"/>
              <a:buChar char="-"/>
              <a:tabLst>
                <a:tab pos="105410" algn="l"/>
              </a:tabLst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cẩm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mỏng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indent="25400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giấy</a:t>
            </a:r>
            <a:endParaRPr lang="en-US" sz="2800" dirty="0">
              <a:latin typeface="Times New Roman" pitchFamily="18" charset="0"/>
              <a:ea typeface="Segoe U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16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483</Words>
  <Application>Microsoft Office PowerPoint</Application>
  <PresentationFormat>Custom</PresentationFormat>
  <Paragraphs>87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NQC</dc:creator>
  <cp:lastModifiedBy>Windows User</cp:lastModifiedBy>
  <cp:revision>72</cp:revision>
  <dcterms:created xsi:type="dcterms:W3CDTF">2021-11-27T03:37:57Z</dcterms:created>
  <dcterms:modified xsi:type="dcterms:W3CDTF">2022-07-15T05:38:00Z</dcterms:modified>
</cp:coreProperties>
</file>