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4" r:id="rId3"/>
    <p:sldId id="273" r:id="rId4"/>
    <p:sldId id="296" r:id="rId5"/>
    <p:sldId id="282" r:id="rId6"/>
    <p:sldId id="276" r:id="rId8"/>
    <p:sldId id="298" r:id="rId9"/>
    <p:sldId id="288" r:id="rId10"/>
    <p:sldId id="297" r:id="rId11"/>
    <p:sldId id="292" r:id="rId12"/>
    <p:sldId id="262" r:id="rId13"/>
    <p:sldId id="291" r:id="rId14"/>
    <p:sldId id="299" r:id="rId15"/>
    <p:sldId id="293" r:id="rId16"/>
    <p:sldId id="294" r:id="rId17"/>
    <p:sldId id="295" r:id="rId18"/>
    <p:sldId id="300" r:id="rId19"/>
    <p:sldId id="304" r:id="rId20"/>
    <p:sldId id="303" r:id="rId21"/>
    <p:sldId id="306" r:id="rId22"/>
    <p:sldId id="308" r:id="rId23"/>
    <p:sldId id="309" r:id="rId24"/>
    <p:sldId id="310" r:id="rId25"/>
    <p:sldId id="312" r:id="rId26"/>
    <p:sldId id="314" r:id="rId27"/>
    <p:sldId id="315" r:id="rId28"/>
    <p:sldId id="313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/>
    <p:restoredTop sz="94671"/>
  </p:normalViewPr>
  <p:slideViewPr>
    <p:cSldViewPr showGuides="1"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E7D4B-523E-4493-B96C-460367244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6A942B-5408-4910-AAFB-1E8547D9F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00418A-8FF5-40A3-9FC0-0F158C474E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0AE755-5948-44EA-92A4-1688BE6E1B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37EF8-A8E7-490F-944B-6B8E648C79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microsoft.com/office/2007/relationships/media" Target="file:///E:\&#272;&#7882;A%20L&#205;%207%20ZALO\&#272;&#7840;I%20N&#7896;I%20KINH%20TH&#192;NH%20HU&#7870;.mp4" TargetMode="External"/><Relationship Id="rId1" Type="http://schemas.openxmlformats.org/officeDocument/2006/relationships/video" Target="file:///E:\&#272;&#7882;A%20L&#205;%207%20ZALO\&#272;&#7840;I%20N&#7896;I%20KINH%20TH&#192;NH%20HU&#7870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  <a:ln/>
          <a:effectLst/>
          <a:sp3d prstMaterial="plastic"/>
        </p:spPr>
        <p:txBody>
          <a:bodyPr spcFirstLastPara="1" lIns="0" tIns="45720" rIns="0" bIns="0" numCol="1" anchor="b"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sng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  <a:endParaRPr kumimoji="0" lang="en-US" sz="6600" b="1" i="1" u="sng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95" name="TextBox 2"/>
          <p:cNvSpPr txBox="1"/>
          <p:nvPr/>
        </p:nvSpPr>
        <p:spPr>
          <a:xfrm>
            <a:off x="0" y="4191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cho biết di tích lịch sử trên gắn với triều đại phong kiến n</a:t>
            </a:r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nước ta? Trình b</a:t>
            </a:r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hiểu biết của em về triều đại đó?</a:t>
            </a:r>
            <a:endParaRPr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ĐẠI NỘI KINH THÀNH HUẾ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57400" y="2209800"/>
            <a:ext cx="51816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20483" name="Picture 2" descr="C:\Users\DUYENHOA\Desktop\273201217452466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0484" name="Picture 5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838700" y="533400"/>
            <a:ext cx="381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09600"/>
            <a:ext cx="480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́,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XIX</a:t>
            </a:r>
            <a:endParaRPr kumimoji="0" lang="en-US" sz="2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22320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sz="2400" b="1" i="1" dirty="0">
                <a:latin typeface="Constantia" panose="02030602050306030303" pitchFamily="18" charset="0"/>
              </a:rPr>
              <a:t>*Nông nghiệp</a:t>
            </a:r>
            <a:r>
              <a:rPr sz="2400" dirty="0">
                <a:latin typeface=".VnTime" panose="020B7200000000000000" pitchFamily="34" charset="0"/>
              </a:rPr>
              <a:t>:</a:t>
            </a:r>
            <a:endParaRPr sz="2400" dirty="0">
              <a:latin typeface=".VnTime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200400"/>
            <a:ext cx="38417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2400" dirty="0">
                <a:latin typeface="Constantia" panose="02030602050306030303" pitchFamily="18" charset="0"/>
              </a:rPr>
              <a:t>- Khuyến khích khai hoang.</a:t>
            </a:r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590800"/>
            <a:ext cx="426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</a:rPr>
              <a:t>- Thi hành chính sách quân điền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657671"/>
            <a:ext cx="38862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FFFFFF"/>
                </a:solidFill>
                <a:latin typeface="Constantia" panose="02030602050306030303" pitchFamily="18" charset="0"/>
              </a:rPr>
              <a:t>Nông nghiệp không</a:t>
            </a:r>
            <a:endParaRPr sz="24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lvl="0" algn="just" eaLnBrk="1" hangingPunct="1"/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phát triển, đời sống ND </a:t>
            </a:r>
            <a:endParaRPr lang="vi-VN" altLang="x-none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lvl="0" algn="just" eaLnBrk="1" hangingPunct="1"/>
            <a:r>
              <a:rPr lang="vi-VN" altLang="x-none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không ổn đinh.</a:t>
            </a:r>
            <a:endParaRPr lang="vi-VN" altLang="x-none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" y="2819400"/>
            <a:ext cx="584200" cy="14478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228600" y="3466530"/>
            <a:ext cx="533400" cy="2781869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2209800"/>
            <a:ext cx="5105400" cy="230822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vi-VN" altLang="x-none" dirty="0">
                <a:latin typeface="Times New Roman" panose="02020603050405020304" pitchFamily="18" charset="0"/>
              </a:rPr>
              <a:t>                </a:t>
            </a:r>
            <a:r>
              <a:rPr lang="vi-VN" altLang="x-none" sz="2000" dirty="0">
                <a:latin typeface="Times New Roman" panose="02020603050405020304" pitchFamily="18" charset="0"/>
              </a:rPr>
              <a:t>                                           </a:t>
            </a:r>
            <a:endParaRPr lang="vi-VN" altLang="x-none" sz="20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2000" dirty="0">
                <a:latin typeface="Times New Roman" panose="02020603050405020304" pitchFamily="18" charset="0"/>
              </a:rPr>
              <a:t>             </a:t>
            </a:r>
            <a:r>
              <a:rPr sz="2000" dirty="0">
                <a:latin typeface="Constantia" panose="02030602050306030303" pitchFamily="18" charset="0"/>
              </a:rPr>
              <a:t>”</a:t>
            </a:r>
            <a:r>
              <a:rPr lang="vi-VN" altLang="x-none" sz="2200" i="1" dirty="0">
                <a:latin typeface="Arial" panose="020B0604020202020204" pitchFamily="34" charset="0"/>
              </a:rPr>
              <a:t>Binh tài hai việc đã xong</a:t>
            </a:r>
            <a:endParaRPr lang="vi-VN" altLang="x-none" sz="2200" dirty="0">
              <a:latin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vi-VN" altLang="x-none" sz="2200" i="1" dirty="0">
                <a:latin typeface="Arial" panose="020B0604020202020204" pitchFamily="34" charset="0"/>
              </a:rPr>
              <a:t>       Lại còn lực dịch thổ công bây giờ</a:t>
            </a:r>
            <a:endParaRPr lang="vi-VN" altLang="x-none" sz="2200" dirty="0">
              <a:latin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vi-VN" altLang="x-none" sz="2200" i="1" dirty="0">
                <a:latin typeface="Arial" panose="020B0604020202020204" pitchFamily="34" charset="0"/>
              </a:rPr>
              <a:t>         …Một năm ba bận công trình</a:t>
            </a:r>
            <a:endParaRPr lang="vi-VN" altLang="x-none" sz="2200" dirty="0">
              <a:latin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vi-VN" altLang="x-none" sz="2200" i="1" dirty="0">
                <a:latin typeface="Arial" panose="020B0604020202020204" pitchFamily="34" charset="0"/>
              </a:rPr>
              <a:t>    Hỏi rằng mọt sắt dân tình biết</a:t>
            </a:r>
            <a:r>
              <a:rPr sz="2200" i="1" dirty="0">
                <a:latin typeface="Calibri" panose="020F0502020204030204" pitchFamily="34" charset="0"/>
              </a:rPr>
              <a:t> </a:t>
            </a:r>
            <a:r>
              <a:rPr lang="vi-VN" altLang="x-none" sz="2200" i="1" dirty="0">
                <a:latin typeface="Arial" panose="020B0604020202020204" pitchFamily="34" charset="0"/>
              </a:rPr>
              <a:t>ba</a:t>
            </a:r>
            <a:r>
              <a:rPr sz="2200" i="1" dirty="0">
                <a:latin typeface="Calibri" panose="020F0502020204030204" pitchFamily="34" charset="0"/>
              </a:rPr>
              <a:t>o”</a:t>
            </a:r>
            <a:endParaRPr sz="2200" i="1" dirty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r>
              <a:rPr i="1" dirty="0">
                <a:latin typeface="Constantia" panose="02030602050306030303" pitchFamily="18" charset="0"/>
              </a:rPr>
              <a:t>        </a:t>
            </a:r>
            <a:endParaRPr i="1" dirty="0">
              <a:latin typeface="Constantia" panose="02030602050306030303" pitchFamily="18" charset="0"/>
            </a:endParaRPr>
          </a:p>
          <a:p>
            <a:pPr eaLnBrk="1" hangingPunct="1">
              <a:buNone/>
            </a:pPr>
            <a:r>
              <a:rPr i="1" dirty="0">
                <a:latin typeface="Constantia" panose="02030602050306030303" pitchFamily="18" charset="0"/>
              </a:rPr>
              <a:t>        Trích “</a:t>
            </a:r>
            <a:r>
              <a:rPr lang="vi-VN" altLang="x-none" i="1" dirty="0">
                <a:latin typeface="Arial" panose="020B0604020202020204" pitchFamily="34" charset="0"/>
              </a:rPr>
              <a:t>Tố khuất kh</a:t>
            </a:r>
            <a:r>
              <a:rPr i="1" dirty="0">
                <a:latin typeface="Calibri" panose="020F0502020204030204" pitchFamily="34" charset="0"/>
              </a:rPr>
              <a:t>úc</a:t>
            </a:r>
            <a:r>
              <a:rPr lang="vi-VN" altLang="x-none" i="1" dirty="0">
                <a:latin typeface="Times New Roman" panose="02020603050405020304" pitchFamily="18" charset="0"/>
              </a:rPr>
              <a:t>”</a:t>
            </a:r>
            <a:r>
              <a:rPr lang="vi-VN" altLang="x-none" dirty="0">
                <a:latin typeface="Times New Roman" panose="02020603050405020304" pitchFamily="18" charset="0"/>
              </a:rPr>
              <a:t> của dân Sơn Nam</a:t>
            </a: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88620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</a:rPr>
              <a:t>- Địa chủ, cường hào bao chiếm ruộng.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472440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</a:rPr>
              <a:t>- Lụt lội, hạn hán xảy ra thường xuyên.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1447800"/>
            <a:ext cx="16652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sz="2400" b="1" i="1" dirty="0">
                <a:latin typeface="Constantia" panose="02030602050306030303" pitchFamily="18" charset="0"/>
              </a:rPr>
              <a:t>a. Kinh tế</a:t>
            </a:r>
            <a:r>
              <a:rPr sz="2400" dirty="0">
                <a:latin typeface=".VnTime" panose="020B7200000000000000" pitchFamily="34" charset="0"/>
              </a:rPr>
              <a:t>:</a:t>
            </a:r>
            <a:endParaRPr sz="24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4" grpId="0" animBg="1"/>
      <p:bldP spid="17" grpId="0"/>
      <p:bldP spid="17" grpId="1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5826" name="Picture 34" descr="mendiants_restaurant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39"/>
          <p:cNvSpPr txBox="1"/>
          <p:nvPr/>
        </p:nvSpPr>
        <p:spPr>
          <a:xfrm>
            <a:off x="1752600" y="5867400"/>
            <a:ext cx="47069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“Oai oái như phủ Khoái xin cơm .”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22531" name="Picture 2" descr="C:\Users\DUYENHOA\Desktop\273201217452466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372600" cy="6858000"/>
          </a:xfrm>
          <a:ln/>
        </p:spPr>
      </p:pic>
      <p:pic>
        <p:nvPicPr>
          <p:cNvPr id="22532" name="Picture 5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́,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XIX</a:t>
            </a:r>
            <a:endParaRPr kumimoji="0" lang="en-US" sz="2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057400"/>
            <a:ext cx="28035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sz="2400" b="1" i="1" dirty="0">
                <a:latin typeface="Constantia" panose="02030602050306030303" pitchFamily="18" charset="0"/>
              </a:rPr>
              <a:t>*Thủ công nghiệp</a:t>
            </a:r>
            <a:r>
              <a:rPr sz="2400" dirty="0">
                <a:latin typeface=".VnTime" panose="020B7200000000000000" pitchFamily="34" charset="0"/>
              </a:rPr>
              <a:t>:</a:t>
            </a:r>
            <a:endParaRPr sz="2400" dirty="0">
              <a:latin typeface=".VnTime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2209800"/>
            <a:ext cx="510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dirty="0">
                <a:latin typeface="Times New Roman" panose="02020603050405020304" pitchFamily="18" charset="0"/>
              </a:rPr>
              <a:t>                </a:t>
            </a:r>
            <a:r>
              <a:rPr lang="vi-VN" altLang="x-none" sz="2000" dirty="0">
                <a:latin typeface="Times New Roman" panose="02020603050405020304" pitchFamily="18" charset="0"/>
              </a:rPr>
              <a:t>                                           </a:t>
            </a:r>
            <a:endParaRPr lang="vi-VN" altLang="x-none" sz="20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2000" dirty="0">
                <a:latin typeface="Times New Roman" panose="02020603050405020304" pitchFamily="18" charset="0"/>
              </a:rPr>
              <a:t>          </a:t>
            </a: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819400"/>
            <a:ext cx="8915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Nghề khai mỏ được đẩy mạnh.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ng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nghề không phát triển được do chính sách bế quan toả cảng, thợ giỏi bị bắt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trong các quan xưởng.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7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endParaRPr lang="en-US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endParaRPr lang="en-US" altLang="en-US" dirty="0"/>
          </a:p>
        </p:txBody>
      </p:sp>
      <p:grpSp>
        <p:nvGrpSpPr>
          <p:cNvPr id="23556" name="Group 4"/>
          <p:cNvGrpSpPr/>
          <p:nvPr/>
        </p:nvGrpSpPr>
        <p:grpSpPr>
          <a:xfrm>
            <a:off x="395288" y="260350"/>
            <a:ext cx="8280400" cy="5949950"/>
            <a:chOff x="384" y="1728"/>
            <a:chExt cx="5376" cy="2256"/>
          </a:xfrm>
        </p:grpSpPr>
        <p:pic>
          <p:nvPicPr>
            <p:cNvPr id="23557" name="Picture 5" descr="cảnh chợ Mỹ Th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4" y="1728"/>
              <a:ext cx="5376" cy="2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8" name="WordArt 6"/>
            <p:cNvSpPr>
              <a:spLocks noTextEdit="1"/>
            </p:cNvSpPr>
            <p:nvPr/>
          </p:nvSpPr>
          <p:spPr>
            <a:xfrm>
              <a:off x="1296" y="3744"/>
              <a:ext cx="1194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000" b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Cảnh chợ Mỹ Tho</a:t>
              </a:r>
              <a:endParaRPr lang="en-US" sz="2000" b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381000"/>
          </a:xfr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c. Về thương nghiệp</a:t>
            </a:r>
            <a:endParaRPr kumimoji="0" lang="vi-VN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28650" y="1512888"/>
            <a:ext cx="8316913" cy="3976687"/>
          </a:xfrm>
          <a:ln/>
        </p:spPr>
        <p:txBody>
          <a:bodyPr vert="horz" wrap="square" anchor="t" anchorCtr="0"/>
          <a:p>
            <a:pPr marL="0" indent="0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Nội thương phát triển xuất hiện nhiều thị tứ mới (Hội An- Quảng Nam) </a:t>
            </a: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 descr="A_voyage_to_Cochinchina_in_the_years_1792_and_1793_-_Faif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0"/>
            <a:ext cx="7820025" cy="60325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581" name="Table 24580"/>
          <p:cNvGraphicFramePr/>
          <p:nvPr/>
        </p:nvGraphicFramePr>
        <p:xfrm>
          <a:off x="1600200" y="6248400"/>
          <a:ext cx="5181600" cy="434975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4349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.VnTime" panose="020B7200000000000000" pitchFamily="34" charset="0"/>
                        </a:rPr>
                        <a:t>: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cảng Hội An</a:t>
                      </a:r>
                      <a:endParaRPr lang="vi-VN" altLang="x-none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34367" marB="3436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endParaRPr lang="en-US" altLang="en-US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endParaRPr lang="en-US" altLang="en-US" dirty="0"/>
          </a:p>
        </p:txBody>
      </p:sp>
      <p:grpSp>
        <p:nvGrpSpPr>
          <p:cNvPr id="25604" name="Group 4"/>
          <p:cNvGrpSpPr/>
          <p:nvPr/>
        </p:nvGrpSpPr>
        <p:grpSpPr>
          <a:xfrm>
            <a:off x="250825" y="260350"/>
            <a:ext cx="8675688" cy="6237288"/>
            <a:chOff x="240" y="2064"/>
            <a:chExt cx="5520" cy="2256"/>
          </a:xfrm>
        </p:grpSpPr>
        <p:pic>
          <p:nvPicPr>
            <p:cNvPr id="25605" name="Picture 5" descr="2002402418935609047_r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" y="2064"/>
              <a:ext cx="5520" cy="2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6" name="WordArt 6"/>
            <p:cNvSpPr>
              <a:spLocks noTextEdit="1"/>
            </p:cNvSpPr>
            <p:nvPr/>
          </p:nvSpPr>
          <p:spPr>
            <a:xfrm>
              <a:off x="480" y="4032"/>
              <a:ext cx="828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000">
                  <a:solidFill>
                    <a:schemeClr val="tx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Chợ Sa Đéc</a:t>
              </a:r>
              <a:endParaRPr lang="en-US" sz="200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26627" name="Picture 2" descr="C:\Users\DUYENHOA\Desktop\273201217452466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372600" cy="6858000"/>
          </a:xfrm>
          <a:ln/>
        </p:spPr>
      </p:pic>
      <p:pic>
        <p:nvPicPr>
          <p:cNvPr id="26628" name="Picture 5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́,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XIX</a:t>
            </a:r>
            <a:endParaRPr kumimoji="0" lang="en-US" sz="2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05000"/>
            <a:ext cx="266858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sz="2400" b="1" i="1" dirty="0">
                <a:latin typeface="Constantia" panose="02030602050306030303" pitchFamily="18" charset="0"/>
              </a:rPr>
              <a:t>*Thương nghiệp</a:t>
            </a:r>
            <a:r>
              <a:rPr sz="2400" dirty="0">
                <a:latin typeface=".VnTime" panose="020B7200000000000000" pitchFamily="34" charset="0"/>
              </a:rPr>
              <a:t>:</a:t>
            </a:r>
            <a:endParaRPr sz="2400" dirty="0">
              <a:latin typeface=".VnTime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2209800"/>
            <a:ext cx="510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dirty="0">
                <a:latin typeface="Times New Roman" panose="02020603050405020304" pitchFamily="18" charset="0"/>
              </a:rPr>
              <a:t>                </a:t>
            </a:r>
            <a:r>
              <a:rPr lang="vi-VN" altLang="x-none" sz="2000" dirty="0">
                <a:latin typeface="Times New Roman" panose="02020603050405020304" pitchFamily="18" charset="0"/>
              </a:rPr>
              <a:t>                                           </a:t>
            </a:r>
            <a:endParaRPr lang="vi-VN" altLang="x-none" sz="20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2000" dirty="0">
                <a:latin typeface="Times New Roman" panose="02020603050405020304" pitchFamily="18" charset="0"/>
              </a:rPr>
              <a:t>          </a:t>
            </a: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2438400"/>
            <a:ext cx="8915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thương phát triển chậm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Ngoại thương: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 độc quyền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7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27651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76600" y="3413125"/>
            <a:ext cx="2590800" cy="1433513"/>
          </a:xfrm>
          <a:ln/>
        </p:spPr>
      </p:pic>
      <p:pic>
        <p:nvPicPr>
          <p:cNvPr id="27652" name="Picture 2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3810000" y="1714500"/>
            <a:ext cx="457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5448300"/>
            <a:ext cx="52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5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Cloud Callout 12"/>
          <p:cNvSpPr/>
          <p:nvPr/>
        </p:nvSpPr>
        <p:spPr>
          <a:xfrm>
            <a:off x="685800" y="1066800"/>
            <a:ext cx="8078788" cy="4191000"/>
          </a:xfrm>
          <a:prstGeom prst="cloudCallout">
            <a:avLst>
              <a:gd name="adj1" fmla="val -54478"/>
              <a:gd name="adj2" fmla="val 6293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077200" y="6324600"/>
            <a:ext cx="977900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8" name="Rectangle 1"/>
          <p:cNvSpPr/>
          <p:nvPr/>
        </p:nvSpPr>
        <p:spPr>
          <a:xfrm>
            <a:off x="1600200" y="1752600"/>
            <a:ext cx="6400800" cy="2062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defTabSz="914400" eaLnBrk="1" hangingPunct="1">
              <a:tabLst>
                <a:tab pos="76200" algn="l"/>
              </a:tabLst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Nêu nét nổi bật về xã hội thời Nguyễn  nửa đầu thế kỉ XIX?  Các cuộc khởi nghĩa nổ ra gợi cho em suy nghĩ gì?</a:t>
            </a:r>
            <a:endParaRPr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10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509991" flipH="1">
            <a:off x="-12700" y="11113"/>
            <a:ext cx="1066800" cy="106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20" descr="POINSE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6200" y="6080125"/>
            <a:ext cx="914400" cy="77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21" descr="POINSE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5949950"/>
            <a:ext cx="990600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23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626853">
            <a:off x="8255000" y="26988"/>
            <a:ext cx="914400" cy="909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 Box 29"/>
          <p:cNvSpPr txBox="1"/>
          <p:nvPr/>
        </p:nvSpPr>
        <p:spPr>
          <a:xfrm>
            <a:off x="304800" y="12192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Xã hội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7" name="Text Box 37"/>
          <p:cNvSpPr txBox="1"/>
          <p:nvPr/>
        </p:nvSpPr>
        <p:spPr>
          <a:xfrm>
            <a:off x="457200" y="1676400"/>
            <a:ext cx="769620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800" dirty="0">
                <a:latin typeface="Times New Roman" panose="02020603050405020304" pitchFamily="18" charset="0"/>
              </a:rPr>
              <a:t>- Cuộc sống nhân dân khổ cực.</a:t>
            </a:r>
            <a:endParaRPr sz="2800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</a:rPr>
              <a:t>- Lực lượng: nông dân, thợ thuyền, binh lính, nhà nho, nhân dân các dân tộc thiểu số.</a:t>
            </a:r>
            <a:endParaRPr sz="2800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</a:rPr>
              <a:t>- Các cuộc khởi nghĩa tiêu biểu bao gồm: Phan Bá Vành (1821-1827) ở Thái Bình, Lê Duy Lương (1833) ở Ninh Bình, Nông Văn Văn (1833-1835) ở Cao Bằng và Cao Bá Quát (1854-1856) ở Hà Nội.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́,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en-US" sz="2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XIX</a:t>
            </a:r>
            <a:endParaRPr kumimoji="0" lang="en-US" sz="2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5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99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>
                                            <p:txEl>
                                              <p:charRg st="3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7">
                                            <p:txEl>
                                              <p:charRg st="30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57">
                                            <p:txEl>
                                              <p:charRg st="3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57">
                                            <p:txEl>
                                              <p:charRg st="3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99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>
                                            <p:txEl>
                                              <p:charRg st="116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7">
                                            <p:txEl>
                                              <p:charRg st="116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7">
                                            <p:txEl>
                                              <p:charRg st="116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7">
                                            <p:txEl>
                                              <p:charRg st="116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 algn="ctr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(3’)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389437"/>
          </a:xfrm>
          <a:ln/>
        </p:spPr>
        <p:txBody>
          <a:bodyPr vert="horz" wrap="square" anchor="t" anchorCtr="0"/>
          <a:p>
            <a:pPr>
              <a:buNone/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Nhận xét của em về tình hình kinh tế xã hội triều Nguyễn đầu thế kỉ XIX?</a:t>
            </a:r>
            <a:endParaRPr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00" b="1" i="0" u="none" strike="noStrike" kern="1200" cap="none" spc="0" normalizeH="0" baseline="0" noProof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Subtitle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ln/>
        </p:spPr>
        <p:txBody>
          <a:bodyPr vert="horz" wrap="square" lIns="0" rIns="18288" anchor="t" anchorCtr="0"/>
          <a:p>
            <a:pPr marR="0">
              <a:buClr>
                <a:srgbClr val="0BD0D9"/>
              </a:buClr>
              <a:buSzPct val="95000"/>
              <a:buFont typeface="Wingdings 2" panose="05020102010507070707" pitchFamily="18" charset="2"/>
            </a:pPr>
            <a:endParaRPr kumimoji="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95215" y="2967335"/>
            <a:ext cx="7314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DƯỚI THỜI NGUYỄN</a:t>
            </a:r>
            <a:endParaRPr kumimoji="0" lang="en-US" sz="36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(NỬA ĐẦU THẾ KỈ XIX)</a:t>
            </a:r>
            <a:endParaRPr kumimoji="0" lang="en-US" sz="36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981200"/>
            <a:ext cx="5675729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TIẾT - </a:t>
            </a:r>
            <a:r>
              <a:rPr kumimoji="0" lang="en-US" sz="38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16:</a:t>
            </a:r>
            <a:endParaRPr kumimoji="0" lang="en-US" sz="38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1" u="sng" kern="1200" cap="none" spc="0" normalizeH="0" baseline="0" noProof="0" dirty="0" err="1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Chương</a:t>
            </a:r>
            <a:r>
              <a:rPr kumimoji="0" lang="en-US" altLang="en-US" sz="4800" b="1" i="1" u="sng" kern="1200" cap="none" spc="0" normalizeH="0" baseline="0" noProof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7 </a:t>
            </a:r>
            <a:r>
              <a:rPr kumimoji="0" lang="en-US" altLang="en-US" sz="4800" b="1" kern="1200" cap="none" spc="0" normalizeH="0" baseline="0" noProof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4400" b="1" kern="1200" cap="none" spc="0" normalizeH="0" baseline="0" noProof="0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VIỆT NAM TỪ THẾ KỈ XIX ĐẾN ĐẦU THẾ KỈ XX</a:t>
            </a:r>
            <a:endParaRPr kumimoji="0" lang="en-US" altLang="en-US" sz="4400" b="1" kern="1200" cap="none" spc="0" normalizeH="0" baseline="0" noProof="0" dirty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2999"/>
          </a:xfrm>
          <a:ln/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phát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triển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văn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hoá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nửa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kỉ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XIX</a:t>
            </a:r>
            <a:endParaRPr kumimoji="0" lang="vi-VN" altLang="en-US" sz="5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4389438"/>
          </a:xfrm>
        </p:spPr>
        <p:txBody>
          <a:bodyPr vert="horz"/>
          <a:p>
            <a:pPr marL="0" indent="0" algn="ctr">
              <a:lnSpc>
                <a:spcPct val="90000"/>
              </a:lnSpc>
              <a:buFontTx/>
              <a:buNone/>
            </a:pPr>
            <a:r>
              <a:rPr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(5’)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về lĩnh vực văn học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Tìm hiểu về lĩnh vực nghệ thuật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Tìm hiểu về lĩnh vực kiến trúc v</a:t>
            </a:r>
            <a:r>
              <a:rPr sz="3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điêu khắc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4: Tìm hiểu về lĩnh vực tôn giáo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5: Tìm hiểu về lĩnh vực khoa học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97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3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9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49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7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187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  <a:ln/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Quá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quyền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quần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đảo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Hoàng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Sa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Sa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</a:t>
            </a:r>
            <a:endParaRPr kumimoji="0" lang="vi-VN" altLang="en-US" sz="5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771" name="Rectangle 1"/>
          <p:cNvSpPr/>
          <p:nvPr/>
        </p:nvSpPr>
        <p:spPr>
          <a:xfrm>
            <a:off x="0" y="2743200"/>
            <a:ext cx="8686800" cy="954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1" hangingPunct="1"/>
            <a:r>
              <a:rPr lang="sv-S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https://vtv.vn/video/chau-ban-trieu-nguyen-co-so-lich-su-ve-chu-quyen-hoang-sa-truong-sa-cua-viet-nam-38972.htm</a:t>
            </a:r>
            <a:endParaRPr lang="sv-SE" altLang="x-none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514600" y="0"/>
            <a:ext cx="4191000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19" name="Rectangle 2"/>
          <p:cNvSpPr/>
          <p:nvPr/>
        </p:nvSpPr>
        <p:spPr>
          <a:xfrm>
            <a:off x="152400" y="685800"/>
            <a:ext cx="8763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bảng hệ thống (theo gợi ýdưới đây) về một số th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 dưới thời Nguyễn.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820" name="Table 34819"/>
          <p:cNvGraphicFramePr/>
          <p:nvPr/>
        </p:nvGraphicFramePr>
        <p:xfrm>
          <a:off x="304800" y="1600200"/>
          <a:ext cx="8229600" cy="4603750"/>
        </p:xfrm>
        <a:graphic>
          <a:graphicData uri="http://schemas.openxmlformats.org/drawingml/2006/table">
            <a:tbl>
              <a:tblPr/>
              <a:tblGrid>
                <a:gridCol w="3352800"/>
                <a:gridCol w="4876800"/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tựu tiêu biểu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chính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 pháp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nghiệp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 công nghiệp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biểu diễn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họa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trúc, điêu khắc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 sử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dược học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2" name="Table 35841"/>
          <p:cNvGraphicFramePr/>
          <p:nvPr/>
        </p:nvGraphicFramePr>
        <p:xfrm>
          <a:off x="0" y="381000"/>
          <a:ext cx="9144000" cy="6456363"/>
        </p:xfrm>
        <a:graphic>
          <a:graphicData uri="http://schemas.openxmlformats.org/drawingml/2006/table">
            <a:tbl>
              <a:tblPr/>
              <a:tblGrid>
                <a:gridCol w="1776413"/>
                <a:gridCol w="7367587"/>
              </a:tblGrid>
              <a:tr h="27463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tựu tiêu biểu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chính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cả nước th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30 tỉnh v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phủ (Thừa Thiên).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 pháp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1815, nh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Nguyễn ban 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bộ Ho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Việt luật lệ (còn gọi l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Luật Gia Long)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nghiệp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hoang, lập được hai huyện mới l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Tiền hải (Thái Bình) v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Kim Sơn (Ninh Bình).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 công nghiệp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 được Cửu đỉnh (chín chiếc đỉnh đồng đặt trước sân Thế Miếu)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tác phẩm văn hóa có giá trị, như: Truyện Kiều của Nguyễn Du; Lục Vân Tiên của Nguyễn Đình Chiểu,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diễn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 nhạc (nhạc cung đình) phát triển đến đỉnh cao.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nghệ dân gian xuất hiện 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loạt l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điệu dân ca.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họa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họa phát triển với nhiều dòng tranh dân gian, tiêu biểu l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tranh Đông Hồ (Bắc Ninh), tranh 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Trống,...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trúc,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 khắc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công trình nổi tiếng như: kinh th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Huế, chùa Thiên Mụ, Cửu đỉnh (Thừa Thiên Huế),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 sử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công sử học được biên soạn, như: Khâm định Việt sử thông giám cương mục, Đại Nam thực lục (Quốc sử quán triều Nguyễn), Lịch triều hiến chương loại chí (Phan Huy Chú),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công trình địa lí có giá trị, như: Nhất thống địa dư chí (Lê Quang Định), Gia Định th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thông chí (Trịnh Ho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Đức),...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dược học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8575" lvl="0" indent="0" algn="just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sách Hải Thượng y tông tâm lĩnh của danh y Lê Hữu Trác</a:t>
                      </a: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BBBBB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3"/>
          <p:cNvSpPr/>
          <p:nvPr/>
        </p:nvSpPr>
        <p:spPr>
          <a:xfrm>
            <a:off x="381000" y="1828800"/>
            <a:ext cx="8763000" cy="2370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 trang 74 Lịch sử 8: Có quan điểm cho rằng nh</a:t>
            </a:r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đã để lại di sản văn hóa đồ sộ. Em đồng ý với quan điểm đó không? Vì sao?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3"/>
          <p:cNvSpPr/>
          <p:nvPr/>
        </p:nvSpPr>
        <p:spPr>
          <a:xfrm>
            <a:off x="381000" y="1828800"/>
            <a:ext cx="87630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 trang 74 Lịch sử 8: Nêu cảm nghĩ của em về quá trình thực thi chủ quyền của nh</a:t>
            </a:r>
            <a:r>
              <a:rPr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đối với quần đảo Ho</a:t>
            </a:r>
            <a:r>
              <a:rPr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Sa v</a:t>
            </a:r>
            <a:r>
              <a:rPr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quần đảo Trường Sa.</a:t>
            </a:r>
            <a:endParaRPr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514600" y="0"/>
            <a:ext cx="4191000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5" name="Rectangle 5"/>
          <p:cNvSpPr/>
          <p:nvPr/>
        </p:nvSpPr>
        <p:spPr>
          <a:xfrm>
            <a:off x="381000" y="1828800"/>
            <a:ext cx="87630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một th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 dưới thời Nguyễn, sưu tầm thêm tư liệu v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 dựng b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giới thiệu ngắn gọn về th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tựu đó theo ý tưởng của em.</a:t>
            </a:r>
            <a:endParaRPr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10243" name="Picture 2" descr="C:\Users\DUYENHOA\Desktop\273201217452466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0244" name="Picture 5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533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50" normalizeH="0" baseline="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none" spc="50" normalizeH="0" baseline="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TIẾT : </a:t>
            </a:r>
            <a:r>
              <a:rPr kumimoji="0" lang="en-US" sz="23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DƯỚI THỜI NGUYỄN (NỬA ĐẦU THẾ KỈ XIX)</a:t>
            </a:r>
            <a:endParaRPr kumimoji="0" lang="en-US" sz="23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50" normalizeH="0" baseline="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8700" y="533400"/>
            <a:ext cx="381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209800"/>
            <a:ext cx="48494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</a:t>
            </a:r>
            <a:r>
              <a:rPr kumimoji="0" lang="en-US" sz="2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4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endParaRPr kumimoji="0" lang="en-US" sz="2400" b="1" i="1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0" y="2895600"/>
            <a:ext cx="4800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Năm 1792, vua Quang Trung qua đời, Triều Tây Sơn suy yếu.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Năm 1802, Nguyễn Ánh đánh bại Tây Sơn; lập triều Nguyễn, lấy niên hiệu Gia Long; đặt kinh đô ở Phú Xuân.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Triều đại PK  quản lý lãnh thổ từ Bắc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Nam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8" name="Picture 13" descr="vua gia l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09600"/>
            <a:ext cx="36576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 Box 14"/>
          <p:cNvSpPr txBox="1"/>
          <p:nvPr/>
        </p:nvSpPr>
        <p:spPr>
          <a:xfrm>
            <a:off x="6248400" y="5486400"/>
            <a:ext cx="1898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en-US" b="1" dirty="0">
                <a:solidFill>
                  <a:srgbClr val="FF5050"/>
                </a:solidFill>
                <a:latin typeface="Times New Roman" panose="02020603050405020304" pitchFamily="18" charset="0"/>
              </a:rPr>
              <a:t>VUA GIA LONG</a:t>
            </a:r>
            <a:endParaRPr lang="en-US" altLang="en-US" b="1" dirty="0">
              <a:solidFill>
                <a:srgbClr val="FF505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b="1" dirty="0">
                <a:solidFill>
                  <a:srgbClr val="FF5050"/>
                </a:solidFill>
                <a:latin typeface="Times New Roman" panose="02020603050405020304" pitchFamily="18" charset="0"/>
              </a:rPr>
              <a:t>     1762 - 1820</a:t>
            </a:r>
            <a:endParaRPr lang="en-US" altLang="en-US" b="1" dirty="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39" descr="Ấn vàng Minh Mạ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85913"/>
            <a:ext cx="3733800" cy="2687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 Box 40"/>
          <p:cNvSpPr txBox="1"/>
          <p:nvPr/>
        </p:nvSpPr>
        <p:spPr>
          <a:xfrm>
            <a:off x="5715000" y="4343400"/>
            <a:ext cx="2749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Ấn vàng Minh Mạng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14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sng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NHÀ NGUYỄN THÀNH LẬP VÀ CỦNG CỐ QUYỀN THỐNG TRỊ</a:t>
            </a:r>
            <a:endParaRPr kumimoji="0" lang="en-US" sz="2400" b="1" i="1" u="sng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16"/>
          <p:cNvSpPr/>
          <p:nvPr/>
        </p:nvSpPr>
        <p:spPr>
          <a:xfrm>
            <a:off x="2209800" y="2895600"/>
            <a:ext cx="742950" cy="228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 eaLnBrk="1" hangingPunct="1">
              <a:buNone/>
            </a:pPr>
            <a:r>
              <a:rPr lang="en-US" altLang="vi-VN" b="1" dirty="0">
                <a:solidFill>
                  <a:srgbClr val="008000"/>
                </a:solidFill>
                <a:latin typeface="Times New Roman" panose="02020603050405020304" pitchFamily="18" charset="0"/>
              </a:rPr>
              <a:t>Phú Xuân</a:t>
            </a:r>
            <a:endParaRPr lang="en-US" altLang="vi-VN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8325" y="857250"/>
            <a:ext cx="4765675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9" descr="z4458721890608_bd3f0cb36e2b06dbb35e2a4464737e7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39624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5-Point Star 10"/>
          <p:cNvSpPr/>
          <p:nvPr/>
        </p:nvSpPr>
        <p:spPr>
          <a:xfrm>
            <a:off x="1905000" y="2895600"/>
            <a:ext cx="228600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133600" y="2819400"/>
            <a:ext cx="1260475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en-US" sz="1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Phú Xuân (Huế)</a:t>
            </a:r>
            <a:endParaRPr lang="en-US" altLang="en-US" sz="1200" b="1" dirty="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3"/>
          <p:cNvSpPr/>
          <p:nvPr/>
        </p:nvSpPr>
        <p:spPr>
          <a:xfrm>
            <a:off x="7600950" y="5657850"/>
            <a:ext cx="400050" cy="342900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eaLnBrk="1" hangingPunct="1">
              <a:buNone/>
            </a:pPr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/>
          <p:nvPr/>
        </p:nvSpPr>
        <p:spPr>
          <a:xfrm>
            <a:off x="5105400" y="2057400"/>
            <a:ext cx="3505200" cy="25542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1" hangingPunct="1"/>
            <a:r>
              <a:rPr lang="sv-SE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Quan sát lược đồ hình 16.3, em có nhận xét gì về đơn vị h</a:t>
            </a:r>
            <a:r>
              <a:rPr lang="sv-SE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sv-SE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chính thời Nguyễn? </a:t>
            </a:r>
            <a:endParaRPr lang="sv-SE" altLang="x-none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6" name="Picture 8" descr="z4458721890608_bd3f0cb36e2b06dbb35e2a4464737e77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81000"/>
            <a:ext cx="46482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15363" name="Picture 2" descr="C:\Users\DUYENHOA\Desktop\2732012174524661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5364" name="Picture 5" descr="C:\Users\DUYENHOA\Desktop\Slide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4838700" y="533400"/>
            <a:ext cx="381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78388" y="1066800"/>
            <a:ext cx="3960813" cy="193833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eaLnBrk="1" hangingPunct="1">
              <a:buNone/>
            </a:pPr>
            <a:r>
              <a:rPr lang="vi-VN" altLang="x-none" sz="2400" dirty="0">
                <a:latin typeface="Arial" panose="020B0604020202020204" pitchFamily="34" charset="0"/>
              </a:rPr>
              <a:t>Gia Long đặt ra lệ “</a:t>
            </a:r>
            <a:r>
              <a:rPr sz="2400" dirty="0">
                <a:latin typeface="Times New Roman" panose="02020603050405020304" pitchFamily="18" charset="0"/>
                <a:cs typeface="Tahoma" panose="020B0604030504040204" pitchFamily="34" charset="0"/>
              </a:rPr>
              <a:t>tứ bất</a:t>
            </a:r>
            <a:r>
              <a:rPr lang="vi-VN" altLang="x-none" sz="2400" dirty="0">
                <a:latin typeface="Arial" panose="020B0604020202020204" pitchFamily="34" charset="0"/>
              </a:rPr>
              <a:t>”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lang="vi-VN" altLang="x-none" sz="2400" dirty="0">
                <a:latin typeface="Arial" panose="020B0604020202020204" pitchFamily="34" charset="0"/>
              </a:rPr>
              <a:t>là</a:t>
            </a:r>
            <a:r>
              <a:rPr sz="2400" dirty="0">
                <a:latin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vi-VN" altLang="x-none" sz="2400" dirty="0">
                <a:latin typeface="Arial" panose="020B0604020202020204" pitchFamily="34" charset="0"/>
              </a:rPr>
              <a:t> không đặt </a:t>
            </a:r>
            <a:r>
              <a:rPr lang="vi-VN" altLang="x-none" sz="2400" b="1" dirty="0">
                <a:latin typeface="Arial" panose="020B0604020202020204" pitchFamily="34" charset="0"/>
                <a:cs typeface="Tahoma" panose="020B0604030504040204" pitchFamily="34" charset="0"/>
              </a:rPr>
              <a:t>tể tướng</a:t>
            </a:r>
            <a:r>
              <a:rPr lang="vi-VN" altLang="x-none" sz="2400" dirty="0">
                <a:latin typeface="Arial" panose="020B0604020202020204" pitchFamily="34" charset="0"/>
              </a:rPr>
              <a:t>,</a:t>
            </a:r>
            <a:endParaRPr sz="2400" dirty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vi-VN" altLang="x-none" sz="2400" dirty="0">
                <a:latin typeface="Arial" panose="020B0604020202020204" pitchFamily="34" charset="0"/>
              </a:rPr>
              <a:t> không lấy đỗ </a:t>
            </a:r>
            <a:r>
              <a:rPr lang="vi-VN" altLang="x-none" sz="2400" b="1" dirty="0">
                <a:latin typeface="Arial" panose="020B0604020202020204" pitchFamily="34" charset="0"/>
              </a:rPr>
              <a:t>trạng nguyên</a:t>
            </a:r>
            <a:r>
              <a:rPr lang="vi-VN" altLang="x-none" sz="2400" dirty="0">
                <a:latin typeface="Arial" panose="020B0604020202020204" pitchFamily="34" charset="0"/>
              </a:rPr>
              <a:t>,</a:t>
            </a:r>
            <a:endParaRPr sz="2400" dirty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vi-VN" altLang="x-none" sz="2400" dirty="0">
                <a:latin typeface="Arial" panose="020B0604020202020204" pitchFamily="34" charset="0"/>
              </a:rPr>
              <a:t> không lập </a:t>
            </a:r>
            <a:r>
              <a:rPr lang="vi-VN" altLang="x-none" sz="2400" b="1" dirty="0">
                <a:latin typeface="Arial" panose="020B0604020202020204" pitchFamily="34" charset="0"/>
              </a:rPr>
              <a:t>hoàng hậu</a:t>
            </a:r>
            <a:r>
              <a:rPr lang="vi-VN" altLang="x-none" sz="2400" dirty="0">
                <a:latin typeface="Arial" panose="020B0604020202020204" pitchFamily="34" charset="0"/>
              </a:rPr>
              <a:t>, </a:t>
            </a:r>
            <a:endParaRPr sz="2400" dirty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vi-VN" altLang="x-none" sz="2400" dirty="0">
                <a:latin typeface="Arial" panose="020B0604020202020204" pitchFamily="34" charset="0"/>
              </a:rPr>
              <a:t>không phong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cung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3"/>
          <p:cNvSpPr txBox="1"/>
          <p:nvPr/>
        </p:nvSpPr>
        <p:spPr>
          <a:xfrm>
            <a:off x="4876800" y="566738"/>
            <a:ext cx="4267200" cy="6291262"/>
          </a:xfrm>
          <a:prstGeom prst="rect">
            <a:avLst/>
          </a:prstGeom>
          <a:solidFill>
            <a:srgbClr val="EAF0AE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400" dirty="0"/>
              <a:t>       </a:t>
            </a:r>
            <a:endParaRPr lang="en-US" altLang="en-US" sz="2400" dirty="0"/>
          </a:p>
          <a:p>
            <a:pPr marL="342900" lvl="0" indent="-342900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bộ luật Gia Long: Bộ luật được ban h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1815, lấy tên l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en-US" sz="2400" i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triều luật lệ”,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21 quyển. Nội dung bộ luật thể hiện rõ ý đồ bảo vệ quyền h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tuyệt đối của nh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vua v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cao địa vị của quan lại v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trưởng. Tuy nói tham khảo các luật đời trước, nhưng trong thực tế bộ luật Gia Long đã dựa hẳnv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bộ luật nh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Thanh; những chi tiết thay đổi v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bổ sung trong một số điều luật chiếm một tỉ lệ không nhiều.</a:t>
            </a:r>
            <a:endParaRPr lang="vi-VN" altLang="en-US" sz="24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0"/>
            <a:ext cx="9144000" cy="533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50" normalizeH="0" baseline="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none" spc="50" normalizeH="0" baseline="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TIẾT : </a:t>
            </a:r>
            <a:r>
              <a:rPr kumimoji="0" lang="en-US" sz="23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DƯỚI THỜI NGUYỄN (NỬA ĐẦU THẾ KỈ XIX)</a:t>
            </a:r>
            <a:endParaRPr kumimoji="0" lang="en-US" sz="23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50" normalizeH="0" baseline="0" noProof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3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sng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NHÀ NGUYỄN THÀNH LẬP VÀ CỦNG CỐ QUYỀN THỐNG TRỊ</a:t>
            </a:r>
            <a:endParaRPr kumimoji="0" lang="en-US" sz="2400" b="1" i="1" u="sng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600200"/>
            <a:ext cx="487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Nguyễn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củng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cố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quyền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thống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trị</a:t>
            </a:r>
            <a:endParaRPr kumimoji="0" lang="en-US" sz="2000" b="1" i="1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31"/>
          <p:cNvSpPr/>
          <p:nvPr/>
        </p:nvSpPr>
        <p:spPr>
          <a:xfrm>
            <a:off x="0" y="2362200"/>
            <a:ext cx="4800600" cy="327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Nguyễn Ánh củng cố chế độ quân chủ trung ương v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thống nhất lãnh thổ.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Năm 1815, nh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ban h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Luật Gia Long.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đất nước th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30 tỉnh v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phủ.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thực hiện chính sách ngoại giao mềm dẻo với nh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Thanh, khước từ quan hệ với Âu-Mỹ v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h</a:t>
            </a:r>
            <a:r>
              <a:rPr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chính sách cấm đạo. </a:t>
            </a:r>
            <a:endParaRPr lang="en-US" alt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 animBg="1"/>
      <p:bldP spid="16" grpId="1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7"/>
          <p:cNvSpPr/>
          <p:nvPr/>
        </p:nvSpPr>
        <p:spPr>
          <a:xfrm>
            <a:off x="0" y="54102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1" hangingPunct="1">
              <a:buNone/>
            </a:pP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Điều 223 ghi rõ: “ Phàm kẻ mưu phản và đại nghịch và những kẻ cùng mưu đều lăng trì xử tử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endParaRPr lang="en-US" altLang="vi-VN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0" y="6019800"/>
            <a:ext cx="8915400" cy="708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1" hangingPunct="1">
              <a:buNone/>
            </a:pP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225 quy định “ những người nói hay viết xúc phạm đến vua quan v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phong kiến đều bị xử chém </a:t>
            </a:r>
            <a:r>
              <a:rPr lang="en-US" alt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altLang="vi-VN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rIns="0" bIns="0" anchor="b" anchorCtr="0"/>
          <a:p>
            <a:pPr algn="ctr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(5’)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  v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hạn chế của các chính sách ngoại giao 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nh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Nguyễn? B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về ngoại giao của nước ta 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nay?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ln/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kinh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tế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nửa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kỉ</a:t>
            </a:r>
            <a: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XIX</a:t>
            </a:r>
            <a:br>
              <a:rPr kumimoji="0" lang="en-US" sz="5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vi-VN" altLang="en-US" sz="5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8"/>
          </a:xfrm>
        </p:spPr>
        <p:txBody>
          <a:bodyPr vert="horz"/>
          <a:p>
            <a:pPr marL="0" indent="0" algn="ctr">
              <a:buFontTx/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(5’)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chính sách về nông nghiệp?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Tìm hiểu chính sách về thủ công nghiệp?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3: Tìm hiểu chính sách về thương nghiệp? </a:t>
            </a: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1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65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13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6397</Words>
  <Application>WPS Presentation</Application>
  <PresentationFormat/>
  <Paragraphs>262</Paragraphs>
  <Slides>26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Constantia</vt:lpstr>
      <vt:lpstr>Calibri</vt:lpstr>
      <vt:lpstr>Wingdings 2</vt:lpstr>
      <vt:lpstr>Times New Roman</vt:lpstr>
      <vt:lpstr>Tahoma</vt:lpstr>
      <vt:lpstr>.VnTime</vt:lpstr>
      <vt:lpstr>Wingdings 2</vt:lpstr>
      <vt:lpstr>Microsoft YaHei</vt:lpstr>
      <vt:lpstr>Arial Unicode MS</vt:lpstr>
      <vt:lpstr>Flow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DUYENHOA</dc:creator>
  <cp:lastModifiedBy>Admin</cp:lastModifiedBy>
  <cp:revision>55</cp:revision>
  <dcterms:created xsi:type="dcterms:W3CDTF">2016-03-29T13:27:56Z</dcterms:created>
  <dcterms:modified xsi:type="dcterms:W3CDTF">2024-05-14T07:40:34Z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D7D212BB40A3446094DC185E11471727_12</vt:lpwstr>
  </property>
  <property fmtid="{D5CDD505-2E9C-101B-9397-08002B2CF9AE}" pid="3" name="KSOProductBuildVer">
    <vt:lpwstr>1033-12.2.0.16909</vt:lpwstr>
  </property>
</Properties>
</file>