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90" r:id="rId2"/>
    <p:sldId id="266" r:id="rId3"/>
    <p:sldId id="269" r:id="rId4"/>
    <p:sldId id="292" r:id="rId5"/>
    <p:sldId id="293" r:id="rId6"/>
    <p:sldId id="260" r:id="rId7"/>
    <p:sldId id="261" r:id="rId8"/>
    <p:sldId id="288" r:id="rId9"/>
    <p:sldId id="276" r:id="rId10"/>
    <p:sldId id="282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294" r:id="rId19"/>
    <p:sldId id="263" r:id="rId20"/>
  </p:sldIdLst>
  <p:sldSz cx="18288000" cy="10287000"/>
  <p:notesSz cx="6858000" cy="9144000"/>
  <p:embeddedFontLs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VNI-Times" pitchFamily="2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Palatino Linotype" panose="02040502050505030304" pitchFamily="18" charset="0"/>
      <p:regular r:id="rId36"/>
      <p:bold r:id="rId37"/>
      <p:italic r:id="rId38"/>
      <p:boldItalic r:id="rId39"/>
    </p:embeddedFont>
    <p:embeddedFont>
      <p:font typeface=".VnAvant" panose="020B7200000000000000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Arial Black" panose="020B0A04020102020204" pitchFamily="34" charset="0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6B"/>
    <a:srgbClr val="DEBCAC"/>
    <a:srgbClr val="FFD2B3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50" y="11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8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3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3.emf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52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50.emf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9.png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emf"/><Relationship Id="rId18" Type="http://schemas.openxmlformats.org/officeDocument/2006/relationships/image" Target="../media/image64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.png"/><Relationship Id="rId7" Type="http://schemas.openxmlformats.org/officeDocument/2006/relationships/audio" Target="../media/audio4.wav"/><Relationship Id="rId12" Type="http://schemas.openxmlformats.org/officeDocument/2006/relationships/image" Target="../media/image52.png"/><Relationship Id="rId17" Type="http://schemas.openxmlformats.org/officeDocument/2006/relationships/image" Target="../media/image63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6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24" Type="http://schemas.openxmlformats.org/officeDocument/2006/relationships/image" Target="../media/image67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audio" Target="NULL"/><Relationship Id="rId10" Type="http://schemas.openxmlformats.org/officeDocument/2006/relationships/image" Target="../media/image62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0.emf"/><Relationship Id="rId14" Type="http://schemas.openxmlformats.org/officeDocument/2006/relationships/image" Target="../media/image55.png"/><Relationship Id="rId22" Type="http://schemas.openxmlformats.org/officeDocument/2006/relationships/image" Target="../media/image66.png"/><Relationship Id="rId27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emf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52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68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0.emf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53.emf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openxmlformats.org/officeDocument/2006/relationships/image" Target="../media/image69.e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2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47.png"/><Relationship Id="rId23" Type="http://schemas.openxmlformats.org/officeDocument/2006/relationships/audio" Target="../media/audio3.wav"/><Relationship Id="rId10" Type="http://schemas.openxmlformats.org/officeDocument/2006/relationships/image" Target="../media/image51.png"/><Relationship Id="rId19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50.emf"/><Relationship Id="rId14" Type="http://schemas.openxmlformats.org/officeDocument/2006/relationships/image" Target="../media/image56.png"/><Relationship Id="rId22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emf"/><Relationship Id="rId18" Type="http://schemas.openxmlformats.org/officeDocument/2006/relationships/image" Target="../media/image71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.png"/><Relationship Id="rId7" Type="http://schemas.openxmlformats.org/officeDocument/2006/relationships/audio" Target="../media/audio4.wav"/><Relationship Id="rId12" Type="http://schemas.openxmlformats.org/officeDocument/2006/relationships/image" Target="../media/image52.png"/><Relationship Id="rId17" Type="http://schemas.openxmlformats.org/officeDocument/2006/relationships/image" Target="../media/image63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24" Type="http://schemas.openxmlformats.org/officeDocument/2006/relationships/image" Target="../media/image74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openxmlformats.org/officeDocument/2006/relationships/audio" Target="NULL"/><Relationship Id="rId10" Type="http://schemas.openxmlformats.org/officeDocument/2006/relationships/image" Target="../media/image70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0.emf"/><Relationship Id="rId14" Type="http://schemas.openxmlformats.org/officeDocument/2006/relationships/image" Target="../media/image55.png"/><Relationship Id="rId22" Type="http://schemas.openxmlformats.org/officeDocument/2006/relationships/image" Target="../media/image73.png"/><Relationship Id="rId27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10.sv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2.sv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12.sv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svg"/><Relationship Id="rId7" Type="http://schemas.openxmlformats.org/officeDocument/2006/relationships/image" Target="../media/image2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sv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7" name="Object 3"/>
          <p:cNvGraphicFramePr>
            <a:graphicFrameLocks noChangeAspect="1"/>
          </p:cNvGraphicFramePr>
          <p:nvPr/>
        </p:nvGraphicFramePr>
        <p:xfrm>
          <a:off x="3200400" y="1485900"/>
          <a:ext cx="11430000" cy="697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DRAW" r:id="rId3" imgW="5067300" imgH="3810000" progId="CorelDRAW.Graphic.10">
                  <p:embed/>
                </p:oleObj>
              </mc:Choice>
              <mc:Fallback>
                <p:oleObj name="CorelDRAW" r:id="rId3" imgW="5067300" imgH="3810000" progId="CorelDRAW.Graphic.10">
                  <p:embed/>
                  <p:pic>
                    <p:nvPicPr>
                      <p:cNvPr id="1187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485900"/>
                        <a:ext cx="11430000" cy="697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8" name="Object 4"/>
          <p:cNvGraphicFramePr>
            <a:graphicFrameLocks noChangeAspect="1"/>
          </p:cNvGraphicFramePr>
          <p:nvPr/>
        </p:nvGraphicFramePr>
        <p:xfrm>
          <a:off x="13604082" y="8115300"/>
          <a:ext cx="230505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5" imgW="2300035" imgH="1461348" progId="Photoshop.Image.5">
                  <p:embed/>
                </p:oleObj>
              </mc:Choice>
              <mc:Fallback>
                <p:oleObj name="Image" r:id="rId5" imgW="2300035" imgH="1461348" progId="Photoshop.Image.5">
                  <p:embed/>
                  <p:pic>
                    <p:nvPicPr>
                      <p:cNvPr id="1187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082" y="8115300"/>
                        <a:ext cx="2305050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8793" name="Picture 9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028950"/>
            <a:ext cx="99441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4779170" y="254795"/>
            <a:ext cx="112255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latin typeface="Times New Roman" panose="02020603050405020304" pitchFamily="18" charset="0"/>
              </a:rPr>
              <a:t>Chương</a:t>
            </a:r>
            <a:r>
              <a:rPr lang="en-US" altLang="en-US" sz="5400" dirty="0">
                <a:latin typeface="Times New Roman" panose="02020603050405020304" pitchFamily="18" charset="0"/>
              </a:rPr>
              <a:t> II. TAM </a:t>
            </a:r>
            <a:r>
              <a:rPr lang="en-US" altLang="en-US" sz="5400" dirty="0" smtClean="0">
                <a:latin typeface="Times New Roman" panose="02020603050405020304" pitchFamily="18" charset="0"/>
              </a:rPr>
              <a:t>GIÁC BẰNG NHAU.</a:t>
            </a:r>
            <a:endParaRPr lang="en-US" altLang="en-US" sz="5400" dirty="0">
              <a:latin typeface="Times New Roman" panose="02020603050405020304" pitchFamily="18" charset="0"/>
            </a:endParaRPr>
          </a:p>
        </p:txBody>
      </p:sp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7224180" y="1797845"/>
            <a:ext cx="21852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rgbClr val="0000FF"/>
                </a:solidFill>
                <a:latin typeface="Times New Roman" panose="02020603050405020304" pitchFamily="18" charset="0"/>
              </a:rPr>
              <a:t> 12.</a:t>
            </a: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3429000" y="3345657"/>
            <a:ext cx="10287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100" dirty="0" err="1">
                <a:solidFill>
                  <a:srgbClr val="FF0000"/>
                </a:solidFill>
                <a:latin typeface=".VnAvant" panose="020B7200000000000000" pitchFamily="34" charset="0"/>
              </a:rPr>
              <a:t>Tæng</a:t>
            </a:r>
            <a:r>
              <a:rPr lang="en-US" altLang="en-US" sz="81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8100" dirty="0" err="1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altLang="en-US" sz="81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8100" dirty="0" err="1">
                <a:solidFill>
                  <a:srgbClr val="FF0000"/>
                </a:solidFill>
                <a:latin typeface=".VnAvant" panose="020B7200000000000000" pitchFamily="34" charset="0"/>
              </a:rPr>
              <a:t>gãc</a:t>
            </a:r>
            <a:r>
              <a:rPr lang="en-US" altLang="en-US" sz="81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  <a:p>
            <a:pPr eaLnBrk="1" hangingPunct="1"/>
            <a:r>
              <a:rPr lang="en-US" altLang="en-US" sz="8100" dirty="0" err="1">
                <a:solidFill>
                  <a:srgbClr val="FF0000"/>
                </a:solidFill>
                <a:latin typeface=".VnAvant" panose="020B7200000000000000" pitchFamily="34" charset="0"/>
              </a:rPr>
              <a:t>cña</a:t>
            </a:r>
            <a:r>
              <a:rPr lang="en-US" altLang="en-US" sz="81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8100" dirty="0" err="1">
                <a:solidFill>
                  <a:srgbClr val="FF0000"/>
                </a:solidFill>
                <a:latin typeface=".VnAvant" panose="020B7200000000000000" pitchFamily="34" charset="0"/>
              </a:rPr>
              <a:t>mét</a:t>
            </a:r>
            <a:r>
              <a:rPr lang="en-US" altLang="en-US" sz="8100" dirty="0">
                <a:solidFill>
                  <a:srgbClr val="FF0000"/>
                </a:solidFill>
                <a:latin typeface=".VnAvant" panose="020B7200000000000000" pitchFamily="34" charset="0"/>
              </a:rPr>
              <a:t> tam </a:t>
            </a:r>
            <a:r>
              <a:rPr lang="en-US" altLang="en-US" sz="8100" dirty="0" err="1">
                <a:solidFill>
                  <a:srgbClr val="FF0000"/>
                </a:solidFill>
                <a:latin typeface=".VnAvant" panose="020B7200000000000000" pitchFamily="34" charset="0"/>
              </a:rPr>
              <a:t>gi¸c</a:t>
            </a:r>
            <a:endParaRPr lang="en-US" altLang="en-US" sz="81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77168" name="Picture 16" descr="ANd9GcSABtrkLH-M3MRddQPQgB3LDrSC7bey483mBSKJ0u32jexboAc&amp;t=1&amp;usg=__nmKTg43DOVb28Eas23arINl6M8Y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5" y="7000875"/>
            <a:ext cx="31289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134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7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3" grpId="0"/>
      <p:bldP spid="177164" grpId="0"/>
      <p:bldP spid="1771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2966403" y="3692926"/>
                <a:ext cx="12355193" cy="21063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đối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mình </a:t>
                </a:r>
                <a:r>
                  <a:rPr lang="en-US" sz="4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𝐴𝐶𝑥</m:t>
                        </m:r>
                      </m:e>
                    </m:acc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𝐶𝐵𝐴</m:t>
                        </m:r>
                      </m:e>
                    </m:acc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403" y="3692926"/>
                <a:ext cx="12355193" cy="2106346"/>
              </a:xfrm>
              <a:prstGeom prst="rect">
                <a:avLst/>
              </a:prstGeom>
              <a:blipFill>
                <a:blip r:embed="rId2"/>
                <a:stretch>
                  <a:fillRect l="-3011" r="-1481" b="-1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2966403" y="2195595"/>
            <a:ext cx="5591270" cy="1253033"/>
            <a:chOff x="892401" y="2355728"/>
            <a:chExt cx="3481549" cy="100842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816589" y="2355728"/>
              <a:ext cx="2557361" cy="1003588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VẬN DỤNG</a:t>
              </a:r>
              <a:r>
                <a:rPr lang="en-US" sz="4800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8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54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2401" y="2360568"/>
              <a:ext cx="1075805" cy="1003588"/>
              <a:chOff x="0" y="26104"/>
              <a:chExt cx="5800924" cy="5411521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0" y="26104"/>
                <a:ext cx="5800924" cy="541152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6322" y="2454992"/>
              <a:ext cx="537433" cy="695696"/>
            </a:xfrm>
            <a:prstGeom prst="rect">
              <a:avLst/>
            </a:prstGeom>
          </p:spPr>
        </p:pic>
      </p:grpSp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E6D760DA-E3D7-BBEC-B395-07DC0CCA8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5089" b="14388"/>
          <a:stretch/>
        </p:blipFill>
        <p:spPr>
          <a:xfrm>
            <a:off x="5257800" y="6160994"/>
            <a:ext cx="9308917" cy="38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146" y="1895750"/>
            <a:ext cx="2201144" cy="806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96195" y="4321023"/>
            <a:ext cx="2817449" cy="1032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284451" y="1445756"/>
            <a:ext cx="5357236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1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5977" y="1885952"/>
            <a:ext cx="3257832" cy="1193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364019" y="1453949"/>
            <a:ext cx="4437144" cy="1625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605" y="4200754"/>
            <a:ext cx="1607909" cy="589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879" y="3000377"/>
            <a:ext cx="3882287" cy="2098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929" y="3000377"/>
            <a:ext cx="3661941" cy="19984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7227" y="5184459"/>
            <a:ext cx="9173547" cy="2187891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88323" y="1285875"/>
            <a:ext cx="932082" cy="93208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4628" y="7520213"/>
            <a:ext cx="2373074" cy="8710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955193" y="2421723"/>
            <a:ext cx="131766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7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22948" y="1044003"/>
            <a:ext cx="13607753" cy="1770534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8"/>
              <a:ext cx="8427888" cy="18076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5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vi-VN" sz="54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962" y="1359041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901" y="2628901"/>
            <a:ext cx="1822157" cy="572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7929" y="6569900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487" y="6670221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697" y="6538901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455000" y="5143500"/>
            <a:ext cx="5262395" cy="174366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48650" y="3989902"/>
              <a:ext cx="146763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45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4500" noProof="1">
                  <a:latin typeface="Palatino Linotype" panose="02040502050505030304" pitchFamily="18" charset="0"/>
                </a:rPr>
                <a:t>90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r>
                <a:rPr lang="en-US" sz="4500" noProof="1">
                  <a:latin typeface="Palatino Linotype" panose="02040502050505030304" pitchFamily="18" charset="0"/>
                </a:rPr>
                <a:t> 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1072201" y="4964799"/>
            <a:ext cx="5138342" cy="1888074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22339" y="3989903"/>
              <a:ext cx="153603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4500" noProof="1">
                  <a:latin typeface="Palatino Linotype" panose="02040502050505030304" pitchFamily="18" charset="0"/>
                </a:rPr>
                <a:t>120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422948" y="7056054"/>
            <a:ext cx="529444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98777" y="5635627"/>
              <a:ext cx="156738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4500" noProof="1">
                  <a:latin typeface="Palatino Linotype" panose="02040502050505030304" pitchFamily="18" charset="0"/>
                </a:rPr>
                <a:t>100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1047004" y="6917800"/>
            <a:ext cx="5163539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8876" y="5635627"/>
              <a:ext cx="16229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4500" noProof="1">
                  <a:latin typeface="Palatino Linotype" panose="02040502050505030304" pitchFamily="18" charset="0"/>
                </a:rPr>
                <a:t>180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498606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058461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0636959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4810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52" y="23350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853942" y="1371600"/>
            <a:ext cx="14748258" cy="2462892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6"/>
                  <a:ext cx="9160937" cy="12994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54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54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54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54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54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54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6"/>
                  <a:ext cx="9160937" cy="1299457"/>
                </a:xfrm>
                <a:prstGeom prst="rect">
                  <a:avLst/>
                </a:prstGeom>
                <a:blipFill>
                  <a:blip r:embed="rId10"/>
                  <a:stretch>
                    <a:fillRect t="-12727" b="-3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47" y="1686638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86" y="2956498"/>
            <a:ext cx="1822157" cy="572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814" y="6897497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373" y="6997818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583" y="6866498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973339" y="5461268"/>
            <a:ext cx="5289942" cy="1743663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29273" y="4068593"/>
                  <a:ext cx="3876390" cy="593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2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42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42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273" y="4068593"/>
                  <a:ext cx="3876390" cy="593725"/>
                </a:xfrm>
                <a:prstGeom prst="rect">
                  <a:avLst/>
                </a:prstGeom>
                <a:blipFill>
                  <a:blip r:embed="rId18"/>
                  <a:stretch>
                    <a:fillRect l="-7862" t="-21818" b="-4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403090" y="5377001"/>
            <a:ext cx="5138341" cy="188807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55028" y="4051305"/>
                  <a:ext cx="3435414" cy="5937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2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45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5028" y="4051305"/>
                  <a:ext cx="3435414" cy="593724"/>
                </a:xfrm>
                <a:prstGeom prst="rect">
                  <a:avLst/>
                </a:prstGeom>
                <a:blipFill>
                  <a:blip r:embed="rId20"/>
                  <a:stretch>
                    <a:fillRect l="-8044" t="-22018" b="-48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968834" y="7383651"/>
            <a:ext cx="5294448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74517" y="5605561"/>
                  <a:ext cx="3465335" cy="593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2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42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17" y="5605561"/>
                  <a:ext cx="3465335" cy="593725"/>
                </a:xfrm>
                <a:prstGeom prst="rect">
                  <a:avLst/>
                </a:prstGeom>
                <a:blipFill>
                  <a:blip r:embed="rId22"/>
                  <a:stretch>
                    <a:fillRect l="-7813" t="-21818" b="-4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377893" y="7329997"/>
            <a:ext cx="5163540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57619" y="5706771"/>
                  <a:ext cx="3230227" cy="5937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2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2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42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619" y="5706771"/>
                  <a:ext cx="3230227" cy="593724"/>
                </a:xfrm>
                <a:prstGeom prst="rect">
                  <a:avLst/>
                </a:prstGeom>
                <a:blipFill>
                  <a:blip r:embed="rId24"/>
                  <a:stretch>
                    <a:fillRect l="-8557" t="-21818" b="-4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52721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4604346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0182845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823698" y="505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6906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4912883" y="1547991"/>
            <a:ext cx="12271485" cy="1575894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4"/>
                  <a:ext cx="8926998" cy="15795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42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42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42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405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5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5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405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5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405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405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5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5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405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5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405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405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405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5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5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405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405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4"/>
                  <a:ext cx="8926998" cy="1579546"/>
                </a:xfrm>
                <a:prstGeom prst="rect">
                  <a:avLst/>
                </a:prstGeom>
                <a:blipFill>
                  <a:blip r:embed="rId10"/>
                  <a:stretch>
                    <a:fillRect l="-2851" t="-13281" b="-320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074" y="997484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483" y="2286002"/>
            <a:ext cx="1822157" cy="607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7511" y="6569901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070" y="6670223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280" y="6538902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4824583" y="5143502"/>
            <a:ext cx="5262395" cy="174366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17240" y="4099397"/>
              <a:ext cx="1249629" cy="5745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4200" noProof="1">
                  <a:latin typeface="Palatino Linotype" panose="02040502050505030304" pitchFamily="18" charset="0"/>
                </a:rPr>
                <a:t>35</a:t>
              </a:r>
              <a:r>
                <a:rPr lang="en-US" sz="4200" baseline="30000" noProof="1">
                  <a:latin typeface="Palatino Linotype" panose="02040502050505030304" pitchFamily="18" charset="0"/>
                </a:rPr>
                <a:t>0</a:t>
              </a:r>
              <a:endParaRPr lang="vi-VN" sz="42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2046027" y="5076201"/>
            <a:ext cx="5138342" cy="1888074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963" y="3990379"/>
              <a:ext cx="1194058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4200" noProof="1">
                  <a:latin typeface="Palatino Linotype" panose="02040502050505030304" pitchFamily="18" charset="0"/>
                </a:rPr>
                <a:t>34</a:t>
              </a:r>
              <a:r>
                <a:rPr lang="en-US" sz="4200" baseline="30000" noProof="1">
                  <a:latin typeface="Palatino Linotype" panose="02040502050505030304" pitchFamily="18" charset="0"/>
                </a:rPr>
                <a:t>0</a:t>
              </a:r>
              <a:endParaRPr lang="vi-VN" sz="42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4792531" y="7056056"/>
            <a:ext cx="529444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30066" y="5616751"/>
              <a:ext cx="1223981" cy="5745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4200" noProof="1">
                  <a:latin typeface="Palatino Linotype" panose="02040502050505030304" pitchFamily="18" charset="0"/>
                </a:rPr>
                <a:t>60</a:t>
              </a:r>
              <a:r>
                <a:rPr lang="en-US" sz="4200" baseline="30000" noProof="1">
                  <a:latin typeface="Palatino Linotype" panose="02040502050505030304" pitchFamily="18" charset="0"/>
                </a:rPr>
                <a:t>0</a:t>
              </a:r>
              <a:endParaRPr lang="vi-VN" sz="42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2020830" y="7029202"/>
            <a:ext cx="5163539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30558" y="5539311"/>
              <a:ext cx="1275278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4200" noProof="1">
                  <a:latin typeface="Palatino Linotype" panose="02040502050505030304" pitchFamily="18" charset="0"/>
                </a:rPr>
                <a:t>90</a:t>
              </a:r>
              <a:r>
                <a:rPr lang="en-US" sz="4200" baseline="30000" noProof="1">
                  <a:latin typeface="Palatino Linotype" panose="02040502050505030304" pitchFamily="18" charset="0"/>
                </a:rPr>
                <a:t>0</a:t>
              </a:r>
              <a:endParaRPr lang="vi-VN" sz="42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870977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6428043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006542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2984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4987731" y="487018"/>
            <a:ext cx="12957369" cy="4404377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5337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4800" b="1" noProof="1">
                  <a:solidFill>
                    <a:srgbClr val="002060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4800" b="1" noProof="1">
                <a:solidFill>
                  <a:srgbClr val="002060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6654" y="849327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483" y="2286002"/>
            <a:ext cx="1822157" cy="607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7511" y="6569901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070" y="6670223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280" y="6538902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4824583" y="5143503"/>
            <a:ext cx="5262395" cy="174366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28164" y="3769281"/>
              <a:ext cx="13393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4500" noProof="1">
                  <a:latin typeface="Palatino Linotype" panose="02040502050505030304" pitchFamily="18" charset="0"/>
                </a:rPr>
                <a:t>40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2194833" y="4958147"/>
            <a:ext cx="5478422" cy="1888074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8090" y="3799084"/>
              <a:ext cx="12795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4500" noProof="1">
                  <a:latin typeface="Palatino Linotype" panose="02040502050505030304" pitchFamily="18" charset="0"/>
                </a:rPr>
                <a:t>50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4792531" y="7056056"/>
            <a:ext cx="529444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32072" y="5315739"/>
              <a:ext cx="131090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4500" noProof="1">
                  <a:latin typeface="Palatino Linotype" panose="02040502050505030304" pitchFamily="18" charset="0"/>
                </a:rPr>
                <a:t>49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2194833" y="6970837"/>
            <a:ext cx="5163539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4500" noProof="1">
                  <a:latin typeface="Palatino Linotype" panose="02040502050505030304" pitchFamily="18" charset="0"/>
                </a:rPr>
                <a:t>98</a:t>
              </a:r>
              <a:r>
                <a:rPr lang="en-US" sz="4500" baseline="30000" noProof="1">
                  <a:latin typeface="Palatino Linotype" panose="02040502050505030304" pitchFamily="18" charset="0"/>
                </a:rPr>
                <a:t>0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870977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6428043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12006542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8C243FE-F96A-4825-A60B-AFDAA8BA867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8641" y="519635"/>
            <a:ext cx="7562088" cy="444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7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9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2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37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664368" y="1282610"/>
            <a:ext cx="15761570" cy="2074671"/>
            <a:chOff x="2318613" y="131182"/>
            <a:chExt cx="9602394" cy="2681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243997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318613" y="131182"/>
                  <a:ext cx="9160937" cy="26811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5400" b="1" noProof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5400" b="1" noProof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biết  số đo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1" i="1" noProof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5400" b="1" i="1" noProof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𝟗𝟎</m:t>
                      </m:r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5400" b="1" noProof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1" i="1" noProof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5400" b="1" i="1" noProof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5400" b="1" noProof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54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5400" b="1" noProof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 </a:t>
                  </a:r>
                </a:p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5400" b="1" noProof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Khi đó </a:t>
                  </a:r>
                  <a:r>
                    <a:rPr lang="en-US" sz="5400" b="1" noProof="1">
                      <a:solidFill>
                        <a:srgbClr val="002060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54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54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lang="vi-VN" sz="5400" b="1" noProof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613" y="131182"/>
                  <a:ext cx="9160937" cy="2681113"/>
                </a:xfrm>
                <a:prstGeom prst="rect">
                  <a:avLst/>
                </a:prstGeom>
                <a:blipFill>
                  <a:blip r:embed="rId10"/>
                  <a:stretch>
                    <a:fillRect t="-5279" b="-14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47" y="1686638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86" y="2956498"/>
            <a:ext cx="1822157" cy="572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814" y="6897497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373" y="6997818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583" y="6866498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973339" y="5461268"/>
            <a:ext cx="5289942" cy="1743663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75257" y="4024397"/>
                  <a:ext cx="1804277" cy="5745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42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42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42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5257" y="4024397"/>
                  <a:ext cx="1804277" cy="574517"/>
                </a:xfrm>
                <a:prstGeom prst="rect">
                  <a:avLst/>
                </a:prstGeom>
                <a:blipFill>
                  <a:blip r:embed="rId18"/>
                  <a:stretch>
                    <a:fillRect l="-17966" t="-26415" b="-490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403090" y="5377001"/>
            <a:ext cx="5138342" cy="188807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749383" y="4040902"/>
                  <a:ext cx="1308050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𝟔𝟖</m:t>
                      </m:r>
                      <m:r>
                        <a:rPr lang="en-US" sz="42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45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383" y="4040902"/>
                  <a:ext cx="1308050" cy="574516"/>
                </a:xfrm>
                <a:prstGeom prst="rect">
                  <a:avLst/>
                </a:prstGeom>
                <a:blipFill>
                  <a:blip r:embed="rId20"/>
                  <a:stretch>
                    <a:fillRect l="-21901" t="-26415" b="-490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853943" y="7342961"/>
            <a:ext cx="529444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38342" y="5539912"/>
                  <a:ext cx="1337972" cy="5745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2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42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8342" y="5539912"/>
                  <a:ext cx="1337972" cy="574517"/>
                </a:xfrm>
                <a:prstGeom prst="rect">
                  <a:avLst/>
                </a:prstGeom>
                <a:blipFill>
                  <a:blip r:embed="rId22"/>
                  <a:stretch>
                    <a:fillRect l="-21053" t="-26415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377893" y="7329997"/>
            <a:ext cx="5163540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868465" y="5588917"/>
                  <a:ext cx="138926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2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2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𝟓𝟖</m:t>
                      </m:r>
                      <m:r>
                        <a:rPr lang="en-US" sz="4200" b="1" i="1" noProof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42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8465" y="5588917"/>
                  <a:ext cx="1389269" cy="574516"/>
                </a:xfrm>
                <a:prstGeom prst="rect">
                  <a:avLst/>
                </a:prstGeom>
                <a:blipFill>
                  <a:blip r:embed="rId24"/>
                  <a:stretch>
                    <a:fillRect l="-20233" t="-26415" b="-490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52721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4604346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0182845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823698" y="505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4729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6504" y="3686175"/>
            <a:ext cx="4777481" cy="45434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915150" y="2057400"/>
            <a:ext cx="9736322" cy="3086101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6994400" cy="14773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54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4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4" name="Picture 6" descr="ANd9GcTWnXUhRjbM6QDZy2wtV4Hz668oU_OmI4op_9T-clmdgolaYKE&amp;t=1&amp;usg=__qsYS4HGP8Ld5bm-Rkai2f8n2kFQ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0"/>
            <a:ext cx="50292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3600" y="0"/>
            <a:ext cx="5029200" cy="7850982"/>
            <a:chOff x="576" y="566"/>
            <a:chExt cx="2112" cy="3297"/>
          </a:xfrm>
        </p:grpSpPr>
        <p:sp>
          <p:nvSpPr>
            <p:cNvPr id="11315" name="AutoShape 7"/>
            <p:cNvSpPr>
              <a:spLocks noChangeArrowheads="1"/>
            </p:cNvSpPr>
            <p:nvPr/>
          </p:nvSpPr>
          <p:spPr bwMode="auto">
            <a:xfrm flipH="1">
              <a:off x="1488" y="816"/>
              <a:ext cx="288" cy="2832"/>
            </a:xfrm>
            <a:prstGeom prst="rtTriangl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700"/>
            </a:p>
          </p:txBody>
        </p:sp>
        <p:sp>
          <p:nvSpPr>
            <p:cNvPr id="11316" name="Line 8"/>
            <p:cNvSpPr>
              <a:spLocks noChangeShapeType="1"/>
            </p:cNvSpPr>
            <p:nvPr/>
          </p:nvSpPr>
          <p:spPr bwMode="auto">
            <a:xfrm>
              <a:off x="576" y="3648"/>
              <a:ext cx="2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1317" name="Arc 9"/>
            <p:cNvSpPr>
              <a:spLocks/>
            </p:cNvSpPr>
            <p:nvPr/>
          </p:nvSpPr>
          <p:spPr bwMode="auto">
            <a:xfrm rot="8970424">
              <a:off x="1683" y="1625"/>
              <a:ext cx="100" cy="48"/>
            </a:xfrm>
            <a:custGeom>
              <a:avLst/>
              <a:gdLst>
                <a:gd name="T0" fmla="*/ 0 w 20941"/>
                <a:gd name="T1" fmla="*/ 0 h 21346"/>
                <a:gd name="T2" fmla="*/ 0 w 20941"/>
                <a:gd name="T3" fmla="*/ 0 h 21346"/>
                <a:gd name="T4" fmla="*/ 0 w 20941"/>
                <a:gd name="T5" fmla="*/ 0 h 21346"/>
                <a:gd name="T6" fmla="*/ 0 60000 65536"/>
                <a:gd name="T7" fmla="*/ 0 60000 65536"/>
                <a:gd name="T8" fmla="*/ 0 60000 65536"/>
                <a:gd name="T9" fmla="*/ 0 w 20941"/>
                <a:gd name="T10" fmla="*/ 0 h 21346"/>
                <a:gd name="T11" fmla="*/ 20941 w 20941"/>
                <a:gd name="T12" fmla="*/ 21346 h 213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41" h="21346" fill="none" extrusionOk="0">
                  <a:moveTo>
                    <a:pt x="3304" y="0"/>
                  </a:moveTo>
                  <a:cubicBezTo>
                    <a:pt x="11872" y="1326"/>
                    <a:pt x="18816" y="7647"/>
                    <a:pt x="20941" y="16052"/>
                  </a:cubicBezTo>
                </a:path>
                <a:path w="20941" h="21346" stroke="0" extrusionOk="0">
                  <a:moveTo>
                    <a:pt x="3304" y="0"/>
                  </a:moveTo>
                  <a:cubicBezTo>
                    <a:pt x="11872" y="1326"/>
                    <a:pt x="18816" y="7647"/>
                    <a:pt x="20941" y="16052"/>
                  </a:cubicBezTo>
                  <a:lnTo>
                    <a:pt x="0" y="21346"/>
                  </a:lnTo>
                  <a:lnTo>
                    <a:pt x="3304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2700"/>
            </a:p>
          </p:txBody>
        </p:sp>
        <p:sp>
          <p:nvSpPr>
            <p:cNvPr id="11318" name="Text Box 10"/>
            <p:cNvSpPr txBox="1">
              <a:spLocks noChangeArrowheads="1"/>
            </p:cNvSpPr>
            <p:nvPr/>
          </p:nvSpPr>
          <p:spPr bwMode="auto">
            <a:xfrm>
              <a:off x="1586" y="2022"/>
              <a:ext cx="2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700"/>
                <a:t>5</a:t>
              </a:r>
              <a:r>
                <a:rPr lang="en-US" altLang="en-US" sz="2700" baseline="30000"/>
                <a:t>0</a:t>
              </a:r>
              <a:endParaRPr lang="en-US" altLang="en-US" sz="2700"/>
            </a:p>
          </p:txBody>
        </p:sp>
        <p:sp>
          <p:nvSpPr>
            <p:cNvPr id="11319" name="Text Box 11"/>
            <p:cNvSpPr txBox="1">
              <a:spLocks noChangeArrowheads="1"/>
            </p:cNvSpPr>
            <p:nvPr/>
          </p:nvSpPr>
          <p:spPr bwMode="auto">
            <a:xfrm>
              <a:off x="1361" y="3630"/>
              <a:ext cx="1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1320" name="Text Box 12"/>
            <p:cNvSpPr txBox="1">
              <a:spLocks noChangeArrowheads="1"/>
            </p:cNvSpPr>
            <p:nvPr/>
          </p:nvSpPr>
          <p:spPr bwMode="auto">
            <a:xfrm>
              <a:off x="1680" y="3627"/>
              <a:ext cx="18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321" name="Text Box 13"/>
            <p:cNvSpPr txBox="1">
              <a:spLocks noChangeArrowheads="1"/>
            </p:cNvSpPr>
            <p:nvPr/>
          </p:nvSpPr>
          <p:spPr bwMode="auto">
            <a:xfrm>
              <a:off x="1659" y="566"/>
              <a:ext cx="1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00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322" name="Rectangle 14"/>
            <p:cNvSpPr>
              <a:spLocks noChangeArrowheads="1"/>
            </p:cNvSpPr>
            <p:nvPr/>
          </p:nvSpPr>
          <p:spPr bwMode="auto">
            <a:xfrm>
              <a:off x="1776" y="3552"/>
              <a:ext cx="96" cy="9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700"/>
            </a:p>
          </p:txBody>
        </p:sp>
      </p:grpSp>
      <p:sp>
        <p:nvSpPr>
          <p:cNvPr id="247890" name="WordArt 82"/>
          <p:cNvSpPr>
            <a:spLocks noChangeArrowheads="1" noChangeShapeType="1" noTextEdit="1"/>
          </p:cNvSpPr>
          <p:nvPr/>
        </p:nvSpPr>
        <p:spPr bwMode="auto">
          <a:xfrm>
            <a:off x="2436020" y="9139238"/>
            <a:ext cx="864393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891" name="WordArt 83"/>
          <p:cNvSpPr>
            <a:spLocks noChangeArrowheads="1" noChangeShapeType="1" noTextEdit="1"/>
          </p:cNvSpPr>
          <p:nvPr/>
        </p:nvSpPr>
        <p:spPr bwMode="auto">
          <a:xfrm>
            <a:off x="3564732" y="9139238"/>
            <a:ext cx="864393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892" name="WordArt 84"/>
          <p:cNvSpPr>
            <a:spLocks noChangeArrowheads="1" noChangeShapeType="1" noTextEdit="1"/>
          </p:cNvSpPr>
          <p:nvPr/>
        </p:nvSpPr>
        <p:spPr bwMode="auto">
          <a:xfrm>
            <a:off x="4710113" y="9139238"/>
            <a:ext cx="864395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894" name="WordArt 86"/>
          <p:cNvSpPr>
            <a:spLocks noChangeArrowheads="1" noChangeShapeType="1" noTextEdit="1"/>
          </p:cNvSpPr>
          <p:nvPr/>
        </p:nvSpPr>
        <p:spPr bwMode="auto">
          <a:xfrm>
            <a:off x="7000876" y="9139238"/>
            <a:ext cx="864395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895" name="WordArt 87"/>
          <p:cNvSpPr>
            <a:spLocks noChangeArrowheads="1" noChangeShapeType="1" noTextEdit="1"/>
          </p:cNvSpPr>
          <p:nvPr/>
        </p:nvSpPr>
        <p:spPr bwMode="auto">
          <a:xfrm>
            <a:off x="8146257" y="8922545"/>
            <a:ext cx="86439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896" name="WordArt 88"/>
          <p:cNvSpPr>
            <a:spLocks noChangeArrowheads="1" noChangeShapeType="1" noTextEdit="1"/>
          </p:cNvSpPr>
          <p:nvPr/>
        </p:nvSpPr>
        <p:spPr bwMode="auto">
          <a:xfrm>
            <a:off x="9291638" y="9139238"/>
            <a:ext cx="864395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898" name="WordArt 90"/>
          <p:cNvSpPr>
            <a:spLocks noChangeArrowheads="1" noChangeShapeType="1" noTextEdit="1"/>
          </p:cNvSpPr>
          <p:nvPr/>
        </p:nvSpPr>
        <p:spPr bwMode="auto">
          <a:xfrm>
            <a:off x="11660982" y="9139238"/>
            <a:ext cx="800100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899" name="WordArt 91"/>
          <p:cNvSpPr>
            <a:spLocks noChangeArrowheads="1" noChangeShapeType="1" noTextEdit="1"/>
          </p:cNvSpPr>
          <p:nvPr/>
        </p:nvSpPr>
        <p:spPr bwMode="auto">
          <a:xfrm>
            <a:off x="12756357" y="9139238"/>
            <a:ext cx="864393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900" name="WordArt 92"/>
          <p:cNvSpPr>
            <a:spLocks noChangeArrowheads="1" noChangeShapeType="1" noTextEdit="1"/>
          </p:cNvSpPr>
          <p:nvPr/>
        </p:nvSpPr>
        <p:spPr bwMode="auto">
          <a:xfrm>
            <a:off x="13901738" y="9139238"/>
            <a:ext cx="864395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7902" name="WordArt 94"/>
          <p:cNvSpPr>
            <a:spLocks noChangeArrowheads="1" noChangeShapeType="1" noTextEdit="1"/>
          </p:cNvSpPr>
          <p:nvPr/>
        </p:nvSpPr>
        <p:spPr bwMode="auto">
          <a:xfrm>
            <a:off x="15044738" y="9139238"/>
            <a:ext cx="864395" cy="864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400" kern="10" spc="1080" dirty="0">
              <a:ln w="38100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>
                  <a:alpha val="50195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54" name="Picture 53" descr="ho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07" y="69151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50" name="Rectangle 62"/>
          <p:cNvSpPr>
            <a:spLocks noChangeArrowheads="1"/>
          </p:cNvSpPr>
          <p:nvPr/>
        </p:nvSpPr>
        <p:spPr bwMode="auto">
          <a:xfrm>
            <a:off x="2409825" y="-64175"/>
            <a:ext cx="1244917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en-US" sz="3600" dirty="0" smtClean="0"/>
          </a:p>
          <a:p>
            <a:pPr algn="just" eaLnBrk="1" hangingPunct="1">
              <a:buFontTx/>
              <a:buChar char="-"/>
            </a:pPr>
            <a:r>
              <a:rPr lang="en-US" altLang="en-US" sz="3600" dirty="0"/>
              <a:t> </a:t>
            </a:r>
            <a:r>
              <a:rPr lang="en-US" altLang="en-US" sz="3600" dirty="0" err="1" smtClean="0"/>
              <a:t>Chiều</a:t>
            </a:r>
            <a:r>
              <a:rPr lang="en-US" altLang="en-US" sz="3600" dirty="0" smtClean="0"/>
              <a:t> </a:t>
            </a:r>
            <a:r>
              <a:rPr lang="en-US" altLang="en-US" sz="3600" dirty="0" err="1"/>
              <a:t>cao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từ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chân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móng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đến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tháp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chuông</a:t>
            </a:r>
            <a:r>
              <a:rPr lang="en-US" altLang="en-US" sz="3600" dirty="0"/>
              <a:t>: 58,4m, 8 </a:t>
            </a:r>
            <a:r>
              <a:rPr lang="en-US" altLang="en-US" sz="3600" dirty="0" err="1"/>
              <a:t>tầng</a:t>
            </a:r>
            <a:endParaRPr lang="en-US" altLang="en-US" sz="3600" dirty="0"/>
          </a:p>
          <a:p>
            <a:pPr algn="just" eaLnBrk="1" hangingPunct="1">
              <a:buFontTx/>
              <a:buChar char="-"/>
            </a:pPr>
            <a:r>
              <a:rPr lang="en-US" altLang="en-US" sz="3600" dirty="0"/>
              <a:t> </a:t>
            </a:r>
            <a:r>
              <a:rPr lang="en-US" altLang="en-US" sz="3600" dirty="0" err="1"/>
              <a:t>Đường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kính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chân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móng</a:t>
            </a:r>
            <a:r>
              <a:rPr lang="en-US" altLang="en-US" sz="3600" dirty="0"/>
              <a:t>: 19,6m</a:t>
            </a:r>
          </a:p>
          <a:p>
            <a:pPr algn="just" eaLnBrk="1" hangingPunct="1"/>
            <a:r>
              <a:rPr lang="en-US" altLang="en-US" sz="3600" dirty="0"/>
              <a:t>- </a:t>
            </a:r>
            <a:r>
              <a:rPr lang="en-US" altLang="en-US" sz="3600" dirty="0" err="1"/>
              <a:t>Trọng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lượng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tháp</a:t>
            </a:r>
            <a:r>
              <a:rPr lang="en-US" altLang="en-US" sz="3600" dirty="0"/>
              <a:t>: 14.500 </a:t>
            </a:r>
            <a:r>
              <a:rPr lang="en-US" altLang="en-US" sz="3600" dirty="0" err="1"/>
              <a:t>tấn</a:t>
            </a:r>
            <a:endParaRPr lang="en-US" altLang="en-US" sz="3600" dirty="0"/>
          </a:p>
          <a:p>
            <a:pPr algn="just" eaLnBrk="1" hangingPunct="1">
              <a:buFontTx/>
              <a:buChar char="-"/>
            </a:pPr>
            <a:r>
              <a:rPr lang="en-US" altLang="en-US" sz="3600" dirty="0"/>
              <a:t> </a:t>
            </a:r>
            <a:r>
              <a:rPr lang="en-US" altLang="en-US" sz="3600" dirty="0" err="1"/>
              <a:t>Khởi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công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xây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chân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móng</a:t>
            </a:r>
            <a:r>
              <a:rPr lang="en-US" altLang="en-US" sz="3600" dirty="0"/>
              <a:t>: 9 </a:t>
            </a:r>
            <a:r>
              <a:rPr lang="en-US" altLang="en-US" sz="3600" dirty="0" err="1"/>
              <a:t>tháng</a:t>
            </a:r>
            <a:r>
              <a:rPr lang="en-US" altLang="en-US" sz="3600" dirty="0"/>
              <a:t> 8 </a:t>
            </a:r>
            <a:r>
              <a:rPr lang="en-US" altLang="en-US" sz="3600" dirty="0" err="1"/>
              <a:t>năm</a:t>
            </a:r>
            <a:r>
              <a:rPr lang="en-US" altLang="en-US" sz="3600" dirty="0"/>
              <a:t> 1173</a:t>
            </a:r>
          </a:p>
          <a:p>
            <a:pPr algn="just" eaLnBrk="1" hangingPunct="1">
              <a:buFontTx/>
              <a:buChar char="-"/>
            </a:pPr>
            <a:r>
              <a:rPr lang="en-US" altLang="en-US" sz="3600" dirty="0"/>
              <a:t> </a:t>
            </a:r>
            <a:r>
              <a:rPr lang="en-US" altLang="en-US" sz="3600" dirty="0" err="1"/>
              <a:t>Tháp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chuông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hoàn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tất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vào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năm</a:t>
            </a:r>
            <a:r>
              <a:rPr lang="en-US" altLang="en-US" sz="3600" dirty="0"/>
              <a:t> 1370 </a:t>
            </a:r>
          </a:p>
        </p:txBody>
      </p:sp>
    </p:spTree>
    <p:extLst>
      <p:ext uri="{BB962C8B-B14F-4D97-AF65-F5344CB8AC3E}">
        <p14:creationId xmlns:p14="http://schemas.microsoft.com/office/powerpoint/2010/main" val="333567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91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4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4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4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4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4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4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4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24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4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478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478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478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78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478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478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478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4789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478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478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478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478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478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4789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478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4789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247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47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47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47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50" grpId="0"/>
      <p:bldP spid="19155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725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thành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1,2,3(SGK)</a:t>
              </a:r>
              <a:r>
                <a:rPr lang="en-US" sz="4400" dirty="0" smtClean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725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smtClean="0">
                  <a:latin typeface="Arial" panose="020B0604020202020204" pitchFamily="34" charset="0"/>
                  <a:cs typeface="Arial" panose="020B0604020202020204" pitchFamily="34" charset="0"/>
                </a:rPr>
                <a:t>13.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627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smtClean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THỰC HÀNH.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47303" y="4105057"/>
            <a:ext cx="10801428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Char char="-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Symbol" panose="05050102010706020507" pitchFamily="18" charset="2"/>
              <a:buChar char="-"/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p:pic>
        <p:nvPicPr>
          <p:cNvPr id="20" name="Picture 19" descr="Shape, polygon&#10;&#10;Description automatically generated">
            <a:extLst>
              <a:ext uri="{FF2B5EF4-FFF2-40B4-BE49-F238E27FC236}">
                <a16:creationId xmlns:a16="http://schemas.microsoft.com/office/drawing/2014/main" id="{110C523B-D5D2-5414-7AD6-048346D294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71" y="3720557"/>
            <a:ext cx="6208857" cy="485719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30A98A2-73A1-73B1-67F5-4ACA126A9912}"/>
              </a:ext>
            </a:extLst>
          </p:cNvPr>
          <p:cNvSpPr txBox="1"/>
          <p:nvPr/>
        </p:nvSpPr>
        <p:spPr>
          <a:xfrm>
            <a:off x="1931198" y="2701067"/>
            <a:ext cx="146925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D358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400" dirty="0">
                <a:solidFill>
                  <a:srgbClr val="D358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762000" y="1811404"/>
                <a:ext cx="16764000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Symbol" panose="05050102010706020507" pitchFamily="18" charset="2"/>
                  <a:buChar char="-"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Cắt một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bằng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Symbol" panose="05050102010706020507" pitchFamily="18" charset="2"/>
                  <a:buChar char="-"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Cắt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đó,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đoạn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ban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11404"/>
                <a:ext cx="16764000" cy="2921505"/>
              </a:xfrm>
              <a:prstGeom prst="rect">
                <a:avLst/>
              </a:prstGeom>
              <a:blipFill>
                <a:blip r:embed="rId2"/>
                <a:stretch>
                  <a:fillRect l="-2036" r="-2000" b="-10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7901804" y="610911"/>
            <a:ext cx="1177633" cy="1177633"/>
            <a:chOff x="892401" y="2355727"/>
            <a:chExt cx="1177633" cy="117763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2401" y="235572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39575" y="2700584"/>
              <a:ext cx="577015" cy="487917"/>
            </a:xfrm>
            <a:prstGeom prst="rect">
              <a:avLst/>
            </a:prstGeom>
          </p:spPr>
        </p:pic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73BB5FB-C915-905F-8941-1143E5986827}"/>
              </a:ext>
            </a:extLst>
          </p:cNvPr>
          <p:cNvSpPr txBox="1"/>
          <p:nvPr/>
        </p:nvSpPr>
        <p:spPr>
          <a:xfrm>
            <a:off x="9144000" y="806473"/>
            <a:ext cx="14897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D358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400" dirty="0">
                <a:solidFill>
                  <a:srgbClr val="D358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8CBA92E-4DB6-D8D1-6F4B-CE7490C60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5535682"/>
            <a:ext cx="8785438" cy="4708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C475F992-E6C3-58DD-D855-2B488DA4EC3F}"/>
                  </a:ext>
                </a:extLst>
              </p:cNvPr>
              <p:cNvSpPr txBox="1"/>
              <p:nvPr/>
            </p:nvSpPr>
            <p:spPr>
              <a:xfrm>
                <a:off x="11582400" y="6219857"/>
                <a:ext cx="5393875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Tổng số </a:t>
                </a:r>
                <a:r>
                  <a:rPr lang="en-US" sz="4400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ban </a:t>
                </a:r>
                <a:r>
                  <a:rPr lang="en-US" sz="4400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đầu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C475F992-E6C3-58DD-D855-2B488DA4E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6219857"/>
                <a:ext cx="5393875" cy="2921505"/>
              </a:xfrm>
              <a:prstGeom prst="rect">
                <a:avLst/>
              </a:prstGeom>
              <a:blipFill>
                <a:blip r:embed="rId11"/>
                <a:stretch>
                  <a:fillRect l="-6215" r="-621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ũi tên: Xuống 7">
            <a:extLst>
              <a:ext uri="{FF2B5EF4-FFF2-40B4-BE49-F238E27FC236}">
                <a16:creationId xmlns:a16="http://schemas.microsoft.com/office/drawing/2014/main" id="{027E0FF4-01FA-45CB-0098-BE1CE05EAE76}"/>
              </a:ext>
            </a:extLst>
          </p:cNvPr>
          <p:cNvSpPr/>
          <p:nvPr/>
        </p:nvSpPr>
        <p:spPr>
          <a:xfrm>
            <a:off x="14279337" y="5143500"/>
            <a:ext cx="685800" cy="1044660"/>
          </a:xfrm>
          <a:prstGeom prst="downArrow">
            <a:avLst/>
          </a:prstGeom>
          <a:solidFill>
            <a:srgbClr val="F2DA66"/>
          </a:solidFill>
          <a:ln>
            <a:solidFill>
              <a:srgbClr val="F2D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828801"/>
            <a:ext cx="469820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76" name="Text Box 56"/>
          <p:cNvSpPr txBox="1">
            <a:spLocks noChangeArrowheads="1"/>
          </p:cNvSpPr>
          <p:nvPr/>
        </p:nvSpPr>
        <p:spPr bwMode="auto">
          <a:xfrm>
            <a:off x="3840958" y="2481263"/>
            <a:ext cx="595313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15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x</a:t>
            </a:r>
          </a:p>
        </p:txBody>
      </p:sp>
      <p:sp>
        <p:nvSpPr>
          <p:cNvPr id="158777" name="Text Box 57"/>
          <p:cNvSpPr txBox="1">
            <a:spLocks noChangeArrowheads="1"/>
          </p:cNvSpPr>
          <p:nvPr/>
        </p:nvSpPr>
        <p:spPr bwMode="auto">
          <a:xfrm>
            <a:off x="7689057" y="2495551"/>
            <a:ext cx="864393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150" b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</a:t>
            </a:r>
          </a:p>
        </p:txBody>
      </p:sp>
      <p:sp>
        <p:nvSpPr>
          <p:cNvPr id="158778" name="Line 58"/>
          <p:cNvSpPr>
            <a:spLocks noChangeShapeType="1"/>
          </p:cNvSpPr>
          <p:nvPr/>
        </p:nvSpPr>
        <p:spPr bwMode="auto">
          <a:xfrm>
            <a:off x="3614738" y="2647950"/>
            <a:ext cx="4643438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2628900" y="2743201"/>
            <a:ext cx="7505700" cy="1026320"/>
            <a:chOff x="703" y="1253"/>
            <a:chExt cx="3492" cy="589"/>
          </a:xfrm>
        </p:grpSpPr>
        <p:sp>
          <p:nvSpPr>
            <p:cNvPr id="7261" name="Rectangle 60"/>
            <p:cNvSpPr>
              <a:spLocks noChangeArrowheads="1"/>
            </p:cNvSpPr>
            <p:nvPr/>
          </p:nvSpPr>
          <p:spPr bwMode="auto">
            <a:xfrm>
              <a:off x="703" y="1253"/>
              <a:ext cx="3492" cy="5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700"/>
            </a:p>
          </p:txBody>
        </p:sp>
        <p:sp>
          <p:nvSpPr>
            <p:cNvPr id="7262" name="Line 61"/>
            <p:cNvSpPr>
              <a:spLocks noChangeShapeType="1"/>
            </p:cNvSpPr>
            <p:nvPr/>
          </p:nvSpPr>
          <p:spPr bwMode="auto">
            <a:xfrm>
              <a:off x="1020" y="1275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63" name="Line 62"/>
            <p:cNvSpPr>
              <a:spLocks noChangeShapeType="1"/>
            </p:cNvSpPr>
            <p:nvPr/>
          </p:nvSpPr>
          <p:spPr bwMode="auto">
            <a:xfrm>
              <a:off x="1327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64" name="Line 63"/>
            <p:cNvSpPr>
              <a:spLocks noChangeShapeType="1"/>
            </p:cNvSpPr>
            <p:nvPr/>
          </p:nvSpPr>
          <p:spPr bwMode="auto">
            <a:xfrm>
              <a:off x="1647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65" name="Line 64"/>
            <p:cNvSpPr>
              <a:spLocks noChangeShapeType="1"/>
            </p:cNvSpPr>
            <p:nvPr/>
          </p:nvSpPr>
          <p:spPr bwMode="auto">
            <a:xfrm>
              <a:off x="1965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66" name="Line 65"/>
            <p:cNvSpPr>
              <a:spLocks noChangeShapeType="1"/>
            </p:cNvSpPr>
            <p:nvPr/>
          </p:nvSpPr>
          <p:spPr bwMode="auto">
            <a:xfrm>
              <a:off x="2284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67" name="Line 66"/>
            <p:cNvSpPr>
              <a:spLocks noChangeShapeType="1"/>
            </p:cNvSpPr>
            <p:nvPr/>
          </p:nvSpPr>
          <p:spPr bwMode="auto">
            <a:xfrm>
              <a:off x="2605" y="1263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68" name="Line 67"/>
            <p:cNvSpPr>
              <a:spLocks noChangeShapeType="1"/>
            </p:cNvSpPr>
            <p:nvPr/>
          </p:nvSpPr>
          <p:spPr bwMode="auto">
            <a:xfrm>
              <a:off x="2926" y="1275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69" name="Line 68"/>
            <p:cNvSpPr>
              <a:spLocks noChangeShapeType="1"/>
            </p:cNvSpPr>
            <p:nvPr/>
          </p:nvSpPr>
          <p:spPr bwMode="auto">
            <a:xfrm>
              <a:off x="3247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70" name="Line 69"/>
            <p:cNvSpPr>
              <a:spLocks noChangeShapeType="1"/>
            </p:cNvSpPr>
            <p:nvPr/>
          </p:nvSpPr>
          <p:spPr bwMode="auto">
            <a:xfrm>
              <a:off x="3563" y="1274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71" name="Line 70"/>
            <p:cNvSpPr>
              <a:spLocks noChangeShapeType="1"/>
            </p:cNvSpPr>
            <p:nvPr/>
          </p:nvSpPr>
          <p:spPr bwMode="auto">
            <a:xfrm>
              <a:off x="3880" y="1269"/>
              <a:ext cx="0" cy="22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58791" name="Text Box 71"/>
            <p:cNvSpPr txBox="1">
              <a:spLocks noChangeArrowheads="1"/>
            </p:cNvSpPr>
            <p:nvPr/>
          </p:nvSpPr>
          <p:spPr bwMode="auto">
            <a:xfrm>
              <a:off x="3451" y="1462"/>
              <a:ext cx="274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9</a:t>
              </a:r>
            </a:p>
          </p:txBody>
        </p:sp>
        <p:sp>
          <p:nvSpPr>
            <p:cNvPr id="158792" name="Text Box 72"/>
            <p:cNvSpPr txBox="1">
              <a:spLocks noChangeArrowheads="1"/>
            </p:cNvSpPr>
            <p:nvPr/>
          </p:nvSpPr>
          <p:spPr bwMode="auto">
            <a:xfrm>
              <a:off x="896" y="1474"/>
              <a:ext cx="215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</a:t>
              </a:r>
            </a:p>
          </p:txBody>
        </p:sp>
        <p:sp>
          <p:nvSpPr>
            <p:cNvPr id="158793" name="Text Box 73"/>
            <p:cNvSpPr txBox="1">
              <a:spLocks noChangeArrowheads="1"/>
            </p:cNvSpPr>
            <p:nvPr/>
          </p:nvSpPr>
          <p:spPr bwMode="auto">
            <a:xfrm>
              <a:off x="1202" y="1472"/>
              <a:ext cx="274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</a:t>
              </a:r>
            </a:p>
          </p:txBody>
        </p:sp>
        <p:sp>
          <p:nvSpPr>
            <p:cNvPr id="158794" name="Text Box 74"/>
            <p:cNvSpPr txBox="1">
              <a:spLocks noChangeArrowheads="1"/>
            </p:cNvSpPr>
            <p:nvPr/>
          </p:nvSpPr>
          <p:spPr bwMode="auto">
            <a:xfrm>
              <a:off x="1529" y="1469"/>
              <a:ext cx="273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</a:p>
          </p:txBody>
        </p:sp>
        <p:sp>
          <p:nvSpPr>
            <p:cNvPr id="158795" name="Text Box 75"/>
            <p:cNvSpPr txBox="1">
              <a:spLocks noChangeArrowheads="1"/>
            </p:cNvSpPr>
            <p:nvPr/>
          </p:nvSpPr>
          <p:spPr bwMode="auto">
            <a:xfrm>
              <a:off x="1836" y="1477"/>
              <a:ext cx="270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</a:t>
              </a:r>
            </a:p>
          </p:txBody>
        </p:sp>
        <p:sp>
          <p:nvSpPr>
            <p:cNvPr id="158796" name="Text Box 76"/>
            <p:cNvSpPr txBox="1">
              <a:spLocks noChangeArrowheads="1"/>
            </p:cNvSpPr>
            <p:nvPr/>
          </p:nvSpPr>
          <p:spPr bwMode="auto">
            <a:xfrm>
              <a:off x="2173" y="1472"/>
              <a:ext cx="270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5</a:t>
              </a:r>
            </a:p>
          </p:txBody>
        </p:sp>
        <p:sp>
          <p:nvSpPr>
            <p:cNvPr id="158797" name="Text Box 77"/>
            <p:cNvSpPr txBox="1">
              <a:spLocks noChangeArrowheads="1"/>
            </p:cNvSpPr>
            <p:nvPr/>
          </p:nvSpPr>
          <p:spPr bwMode="auto">
            <a:xfrm>
              <a:off x="2483" y="1466"/>
              <a:ext cx="270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</a:p>
          </p:txBody>
        </p:sp>
        <p:sp>
          <p:nvSpPr>
            <p:cNvPr id="158798" name="Text Box 78"/>
            <p:cNvSpPr txBox="1">
              <a:spLocks noChangeArrowheads="1"/>
            </p:cNvSpPr>
            <p:nvPr/>
          </p:nvSpPr>
          <p:spPr bwMode="auto">
            <a:xfrm>
              <a:off x="2804" y="1469"/>
              <a:ext cx="271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7</a:t>
              </a:r>
            </a:p>
          </p:txBody>
        </p:sp>
        <p:sp>
          <p:nvSpPr>
            <p:cNvPr id="158799" name="Text Box 79"/>
            <p:cNvSpPr txBox="1">
              <a:spLocks noChangeArrowheads="1"/>
            </p:cNvSpPr>
            <p:nvPr/>
          </p:nvSpPr>
          <p:spPr bwMode="auto">
            <a:xfrm>
              <a:off x="3133" y="1457"/>
              <a:ext cx="274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8</a:t>
              </a:r>
            </a:p>
          </p:txBody>
        </p:sp>
        <p:sp>
          <p:nvSpPr>
            <p:cNvPr id="158800" name="Text Box 80"/>
            <p:cNvSpPr txBox="1">
              <a:spLocks noChangeArrowheads="1"/>
            </p:cNvSpPr>
            <p:nvPr/>
          </p:nvSpPr>
          <p:spPr bwMode="auto">
            <a:xfrm>
              <a:off x="3718" y="1457"/>
              <a:ext cx="409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0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10</a:t>
              </a:r>
            </a:p>
          </p:txBody>
        </p:sp>
        <p:grpSp>
          <p:nvGrpSpPr>
            <p:cNvPr id="7282" name="Group 81"/>
            <p:cNvGrpSpPr>
              <a:grpSpLocks/>
            </p:cNvGrpSpPr>
            <p:nvPr/>
          </p:nvGrpSpPr>
          <p:grpSpPr bwMode="auto">
            <a:xfrm>
              <a:off x="760" y="1275"/>
              <a:ext cx="206" cy="114"/>
              <a:chOff x="760" y="1263"/>
              <a:chExt cx="206" cy="114"/>
            </a:xfrm>
          </p:grpSpPr>
          <p:sp>
            <p:nvSpPr>
              <p:cNvPr id="7343" name="Line 82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44" name="Line 83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45" name="Line 84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46" name="Line 85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47" name="Line 86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83" name="Group 87"/>
            <p:cNvGrpSpPr>
              <a:grpSpLocks/>
            </p:cNvGrpSpPr>
            <p:nvPr/>
          </p:nvGrpSpPr>
          <p:grpSpPr bwMode="auto">
            <a:xfrm>
              <a:off x="1066" y="1275"/>
              <a:ext cx="206" cy="114"/>
              <a:chOff x="760" y="1263"/>
              <a:chExt cx="206" cy="114"/>
            </a:xfrm>
          </p:grpSpPr>
          <p:sp>
            <p:nvSpPr>
              <p:cNvPr id="7338" name="Line 88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9" name="Line 89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40" name="Line 90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41" name="Line 91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42" name="Line 92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84" name="Group 93"/>
            <p:cNvGrpSpPr>
              <a:grpSpLocks/>
            </p:cNvGrpSpPr>
            <p:nvPr/>
          </p:nvGrpSpPr>
          <p:grpSpPr bwMode="auto">
            <a:xfrm>
              <a:off x="1383" y="1275"/>
              <a:ext cx="206" cy="114"/>
              <a:chOff x="760" y="1263"/>
              <a:chExt cx="206" cy="114"/>
            </a:xfrm>
          </p:grpSpPr>
          <p:sp>
            <p:nvSpPr>
              <p:cNvPr id="7333" name="Line 94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4" name="Line 95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5" name="Line 96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6" name="Line 97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7" name="Line 98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85" name="Group 99"/>
            <p:cNvGrpSpPr>
              <a:grpSpLocks/>
            </p:cNvGrpSpPr>
            <p:nvPr/>
          </p:nvGrpSpPr>
          <p:grpSpPr bwMode="auto">
            <a:xfrm>
              <a:off x="1701" y="1275"/>
              <a:ext cx="206" cy="114"/>
              <a:chOff x="760" y="1263"/>
              <a:chExt cx="206" cy="114"/>
            </a:xfrm>
          </p:grpSpPr>
          <p:sp>
            <p:nvSpPr>
              <p:cNvPr id="7328" name="Line 100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9" name="Line 101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0" name="Line 102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1" name="Line 103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32" name="Line 104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86" name="Group 105"/>
            <p:cNvGrpSpPr>
              <a:grpSpLocks/>
            </p:cNvGrpSpPr>
            <p:nvPr/>
          </p:nvGrpSpPr>
          <p:grpSpPr bwMode="auto">
            <a:xfrm>
              <a:off x="2018" y="1275"/>
              <a:ext cx="206" cy="114"/>
              <a:chOff x="760" y="1263"/>
              <a:chExt cx="206" cy="114"/>
            </a:xfrm>
          </p:grpSpPr>
          <p:sp>
            <p:nvSpPr>
              <p:cNvPr id="7323" name="Line 106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4" name="Line 107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5" name="Line 108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6" name="Line 109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7" name="Line 110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87" name="Group 111"/>
            <p:cNvGrpSpPr>
              <a:grpSpLocks/>
            </p:cNvGrpSpPr>
            <p:nvPr/>
          </p:nvGrpSpPr>
          <p:grpSpPr bwMode="auto">
            <a:xfrm>
              <a:off x="2336" y="1275"/>
              <a:ext cx="206" cy="114"/>
              <a:chOff x="760" y="1263"/>
              <a:chExt cx="206" cy="114"/>
            </a:xfrm>
          </p:grpSpPr>
          <p:sp>
            <p:nvSpPr>
              <p:cNvPr id="7318" name="Line 112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9" name="Line 113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0" name="Line 114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1" name="Line 115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22" name="Line 116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88" name="Group 117"/>
            <p:cNvGrpSpPr>
              <a:grpSpLocks/>
            </p:cNvGrpSpPr>
            <p:nvPr/>
          </p:nvGrpSpPr>
          <p:grpSpPr bwMode="auto">
            <a:xfrm>
              <a:off x="2659" y="1275"/>
              <a:ext cx="206" cy="114"/>
              <a:chOff x="760" y="1263"/>
              <a:chExt cx="206" cy="114"/>
            </a:xfrm>
          </p:grpSpPr>
          <p:sp>
            <p:nvSpPr>
              <p:cNvPr id="7313" name="Line 118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4" name="Line 119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5" name="Line 120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6" name="Line 121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7" name="Line 122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89" name="Group 123"/>
            <p:cNvGrpSpPr>
              <a:grpSpLocks/>
            </p:cNvGrpSpPr>
            <p:nvPr/>
          </p:nvGrpSpPr>
          <p:grpSpPr bwMode="auto">
            <a:xfrm>
              <a:off x="2981" y="1275"/>
              <a:ext cx="206" cy="114"/>
              <a:chOff x="760" y="1263"/>
              <a:chExt cx="206" cy="114"/>
            </a:xfrm>
          </p:grpSpPr>
          <p:sp>
            <p:nvSpPr>
              <p:cNvPr id="7308" name="Line 124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9" name="Line 125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0" name="Line 126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1" name="Line 127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12" name="Line 128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90" name="Group 129"/>
            <p:cNvGrpSpPr>
              <a:grpSpLocks/>
            </p:cNvGrpSpPr>
            <p:nvPr/>
          </p:nvGrpSpPr>
          <p:grpSpPr bwMode="auto">
            <a:xfrm>
              <a:off x="3300" y="1275"/>
              <a:ext cx="206" cy="114"/>
              <a:chOff x="760" y="1263"/>
              <a:chExt cx="206" cy="114"/>
            </a:xfrm>
          </p:grpSpPr>
          <p:sp>
            <p:nvSpPr>
              <p:cNvPr id="7303" name="Line 130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4" name="Line 131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5" name="Line 132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6" name="Line 133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7" name="Line 134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91" name="Group 135"/>
            <p:cNvGrpSpPr>
              <a:grpSpLocks/>
            </p:cNvGrpSpPr>
            <p:nvPr/>
          </p:nvGrpSpPr>
          <p:grpSpPr bwMode="auto">
            <a:xfrm>
              <a:off x="3622" y="1275"/>
              <a:ext cx="206" cy="114"/>
              <a:chOff x="760" y="1263"/>
              <a:chExt cx="206" cy="114"/>
            </a:xfrm>
          </p:grpSpPr>
          <p:sp>
            <p:nvSpPr>
              <p:cNvPr id="7298" name="Line 136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99" name="Line 137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0" name="Line 138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1" name="Line 139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302" name="Line 140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92" name="Group 141"/>
            <p:cNvGrpSpPr>
              <a:grpSpLocks/>
            </p:cNvGrpSpPr>
            <p:nvPr/>
          </p:nvGrpSpPr>
          <p:grpSpPr bwMode="auto">
            <a:xfrm>
              <a:off x="3928" y="1275"/>
              <a:ext cx="206" cy="114"/>
              <a:chOff x="760" y="1263"/>
              <a:chExt cx="206" cy="114"/>
            </a:xfrm>
          </p:grpSpPr>
          <p:sp>
            <p:nvSpPr>
              <p:cNvPr id="7293" name="Line 142"/>
              <p:cNvSpPr>
                <a:spLocks noChangeShapeType="1"/>
              </p:cNvSpPr>
              <p:nvPr/>
            </p:nvSpPr>
            <p:spPr bwMode="auto">
              <a:xfrm>
                <a:off x="760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94" name="Line 143"/>
              <p:cNvSpPr>
                <a:spLocks noChangeShapeType="1"/>
              </p:cNvSpPr>
              <p:nvPr/>
            </p:nvSpPr>
            <p:spPr bwMode="auto">
              <a:xfrm>
                <a:off x="811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95" name="Line 144"/>
              <p:cNvSpPr>
                <a:spLocks noChangeShapeType="1"/>
              </p:cNvSpPr>
              <p:nvPr/>
            </p:nvSpPr>
            <p:spPr bwMode="auto">
              <a:xfrm>
                <a:off x="863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96" name="Line 145"/>
              <p:cNvSpPr>
                <a:spLocks noChangeShapeType="1"/>
              </p:cNvSpPr>
              <p:nvPr/>
            </p:nvSpPr>
            <p:spPr bwMode="auto">
              <a:xfrm>
                <a:off x="914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97" name="Line 146"/>
              <p:cNvSpPr>
                <a:spLocks noChangeShapeType="1"/>
              </p:cNvSpPr>
              <p:nvPr/>
            </p:nvSpPr>
            <p:spPr bwMode="auto">
              <a:xfrm>
                <a:off x="966" y="1263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</p:grpSp>
      <p:sp>
        <p:nvSpPr>
          <p:cNvPr id="158867" name="Text Box 147"/>
          <p:cNvSpPr txBox="1">
            <a:spLocks noChangeArrowheads="1"/>
          </p:cNvSpPr>
          <p:nvPr/>
        </p:nvSpPr>
        <p:spPr bwMode="auto">
          <a:xfrm>
            <a:off x="5183982" y="2586038"/>
            <a:ext cx="6477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5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58868" name="Text Box 148"/>
          <p:cNvSpPr txBox="1">
            <a:spLocks noChangeArrowheads="1"/>
          </p:cNvSpPr>
          <p:nvPr/>
        </p:nvSpPr>
        <p:spPr bwMode="auto">
          <a:xfrm>
            <a:off x="5922170" y="2571750"/>
            <a:ext cx="6477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5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58869" name="Arc 149"/>
          <p:cNvSpPr>
            <a:spLocks/>
          </p:cNvSpPr>
          <p:nvPr/>
        </p:nvSpPr>
        <p:spPr bwMode="auto">
          <a:xfrm rot="10800000">
            <a:off x="5229225" y="2650332"/>
            <a:ext cx="323850" cy="407193"/>
          </a:xfrm>
          <a:custGeom>
            <a:avLst/>
            <a:gdLst>
              <a:gd name="T0" fmla="*/ 696158 w 21600"/>
              <a:gd name="T1" fmla="*/ 0 h 20445"/>
              <a:gd name="T2" fmla="*/ 2158000 w 21600"/>
              <a:gd name="T3" fmla="*/ 3604383 h 20445"/>
              <a:gd name="T4" fmla="*/ 0 w 21600"/>
              <a:gd name="T5" fmla="*/ 3604383 h 20445"/>
              <a:gd name="T6" fmla="*/ 0 60000 65536"/>
              <a:gd name="T7" fmla="*/ 0 60000 65536"/>
              <a:gd name="T8" fmla="*/ 0 60000 65536"/>
              <a:gd name="T9" fmla="*/ 0 w 21600"/>
              <a:gd name="T10" fmla="*/ 0 h 20445"/>
              <a:gd name="T11" fmla="*/ 21600 w 21600"/>
              <a:gd name="T12" fmla="*/ 20445 h 20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445" fill="none" extrusionOk="0">
                <a:moveTo>
                  <a:pt x="6968" y="-1"/>
                </a:moveTo>
                <a:cubicBezTo>
                  <a:pt x="15717" y="2981"/>
                  <a:pt x="21600" y="11201"/>
                  <a:pt x="21600" y="20445"/>
                </a:cubicBezTo>
              </a:path>
              <a:path w="21600" h="20445" stroke="0" extrusionOk="0">
                <a:moveTo>
                  <a:pt x="6968" y="-1"/>
                </a:moveTo>
                <a:cubicBezTo>
                  <a:pt x="15717" y="2981"/>
                  <a:pt x="21600" y="11201"/>
                  <a:pt x="21600" y="20445"/>
                </a:cubicBezTo>
                <a:lnTo>
                  <a:pt x="0" y="20445"/>
                </a:lnTo>
                <a:lnTo>
                  <a:pt x="6968" y="-1"/>
                </a:lnTo>
                <a:close/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 sz="2700"/>
          </a:p>
        </p:txBody>
      </p:sp>
      <p:sp>
        <p:nvSpPr>
          <p:cNvPr id="158870" name="Arc 150"/>
          <p:cNvSpPr>
            <a:spLocks/>
          </p:cNvSpPr>
          <p:nvPr/>
        </p:nvSpPr>
        <p:spPr bwMode="auto">
          <a:xfrm>
            <a:off x="4974432" y="4029076"/>
            <a:ext cx="264318" cy="378620"/>
          </a:xfrm>
          <a:custGeom>
            <a:avLst/>
            <a:gdLst>
              <a:gd name="T0" fmla="*/ 0 w 21008"/>
              <a:gd name="T1" fmla="*/ 0 h 21600"/>
              <a:gd name="T2" fmla="*/ 1478040 w 21008"/>
              <a:gd name="T3" fmla="*/ 2263993 h 21600"/>
              <a:gd name="T4" fmla="*/ 0 w 21008"/>
              <a:gd name="T5" fmla="*/ 2949645 h 21600"/>
              <a:gd name="T6" fmla="*/ 0 60000 65536"/>
              <a:gd name="T7" fmla="*/ 0 60000 65536"/>
              <a:gd name="T8" fmla="*/ 0 60000 65536"/>
              <a:gd name="T9" fmla="*/ 0 w 21008"/>
              <a:gd name="T10" fmla="*/ 0 h 21600"/>
              <a:gd name="T11" fmla="*/ 21008 w 210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008" h="21600" fill="none" extrusionOk="0">
                <a:moveTo>
                  <a:pt x="-1" y="0"/>
                </a:moveTo>
                <a:cubicBezTo>
                  <a:pt x="9995" y="0"/>
                  <a:pt x="18684" y="6857"/>
                  <a:pt x="21008" y="16578"/>
                </a:cubicBezTo>
              </a:path>
              <a:path w="21008" h="21600" stroke="0" extrusionOk="0">
                <a:moveTo>
                  <a:pt x="-1" y="0"/>
                </a:moveTo>
                <a:cubicBezTo>
                  <a:pt x="9995" y="0"/>
                  <a:pt x="18684" y="6857"/>
                  <a:pt x="21008" y="16578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14" name="Group 151"/>
          <p:cNvGrpSpPr>
            <a:grpSpLocks/>
          </p:cNvGrpSpPr>
          <p:nvPr/>
        </p:nvGrpSpPr>
        <p:grpSpPr bwMode="auto">
          <a:xfrm>
            <a:off x="5955508" y="2626520"/>
            <a:ext cx="507206" cy="409575"/>
            <a:chOff x="1414" y="1675"/>
            <a:chExt cx="213" cy="172"/>
          </a:xfrm>
        </p:grpSpPr>
        <p:sp>
          <p:nvSpPr>
            <p:cNvPr id="7259" name="Arc 152"/>
            <p:cNvSpPr>
              <a:spLocks/>
            </p:cNvSpPr>
            <p:nvPr/>
          </p:nvSpPr>
          <p:spPr bwMode="auto">
            <a:xfrm rot="189003">
              <a:off x="1414" y="1675"/>
              <a:ext cx="181" cy="172"/>
            </a:xfrm>
            <a:custGeom>
              <a:avLst/>
              <a:gdLst>
                <a:gd name="T0" fmla="*/ 1 w 21600"/>
                <a:gd name="T1" fmla="*/ 0 h 20553"/>
                <a:gd name="T2" fmla="*/ 1 w 21600"/>
                <a:gd name="T3" fmla="*/ 1 h 20553"/>
                <a:gd name="T4" fmla="*/ 0 w 21600"/>
                <a:gd name="T5" fmla="*/ 0 h 2055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553"/>
                <a:gd name="T11" fmla="*/ 21600 w 21600"/>
                <a:gd name="T12" fmla="*/ 20553 h 205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553" fill="none" extrusionOk="0">
                  <a:moveTo>
                    <a:pt x="20717" y="0"/>
                  </a:moveTo>
                  <a:cubicBezTo>
                    <a:pt x="21302" y="1983"/>
                    <a:pt x="21600" y="4041"/>
                    <a:pt x="21600" y="6110"/>
                  </a:cubicBezTo>
                  <a:cubicBezTo>
                    <a:pt x="21600" y="11443"/>
                    <a:pt x="19627" y="16587"/>
                    <a:pt x="16061" y="20553"/>
                  </a:cubicBezTo>
                </a:path>
                <a:path w="21600" h="20553" stroke="0" extrusionOk="0">
                  <a:moveTo>
                    <a:pt x="20717" y="0"/>
                  </a:moveTo>
                  <a:cubicBezTo>
                    <a:pt x="21302" y="1983"/>
                    <a:pt x="21600" y="4041"/>
                    <a:pt x="21600" y="6110"/>
                  </a:cubicBezTo>
                  <a:cubicBezTo>
                    <a:pt x="21600" y="11443"/>
                    <a:pt x="19627" y="16587"/>
                    <a:pt x="16061" y="20553"/>
                  </a:cubicBezTo>
                  <a:lnTo>
                    <a:pt x="0" y="6110"/>
                  </a:lnTo>
                  <a:lnTo>
                    <a:pt x="20717" y="0"/>
                  </a:lnTo>
                  <a:close/>
                </a:path>
              </a:pathLst>
            </a:cu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7260" name="Line 153"/>
            <p:cNvSpPr>
              <a:spLocks noChangeShapeType="1"/>
            </p:cNvSpPr>
            <p:nvPr/>
          </p:nvSpPr>
          <p:spPr bwMode="auto">
            <a:xfrm>
              <a:off x="1547" y="1762"/>
              <a:ext cx="80" cy="27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15" name="Group 154"/>
          <p:cNvGrpSpPr>
            <a:grpSpLocks/>
          </p:cNvGrpSpPr>
          <p:nvPr/>
        </p:nvGrpSpPr>
        <p:grpSpPr bwMode="auto">
          <a:xfrm>
            <a:off x="7639050" y="4050508"/>
            <a:ext cx="190500" cy="271463"/>
            <a:chOff x="2121" y="2273"/>
            <a:chExt cx="80" cy="114"/>
          </a:xfrm>
        </p:grpSpPr>
        <p:sp>
          <p:nvSpPr>
            <p:cNvPr id="7257" name="Arc 155"/>
            <p:cNvSpPr>
              <a:spLocks/>
            </p:cNvSpPr>
            <p:nvPr/>
          </p:nvSpPr>
          <p:spPr bwMode="auto">
            <a:xfrm flipH="1">
              <a:off x="2154" y="2273"/>
              <a:ext cx="46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7258" name="Line 156"/>
            <p:cNvSpPr>
              <a:spLocks noChangeShapeType="1"/>
            </p:cNvSpPr>
            <p:nvPr/>
          </p:nvSpPr>
          <p:spPr bwMode="auto">
            <a:xfrm>
              <a:off x="2121" y="2313"/>
              <a:ext cx="80" cy="27"/>
            </a:xfrm>
            <a:prstGeom prst="line">
              <a:avLst/>
            </a:prstGeom>
            <a:noFill/>
            <a:ln w="1905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158880" name="Text Box 160"/>
          <p:cNvSpPr txBox="1">
            <a:spLocks noChangeArrowheads="1"/>
          </p:cNvSpPr>
          <p:nvPr/>
        </p:nvSpPr>
        <p:spPr bwMode="auto">
          <a:xfrm>
            <a:off x="3419475" y="1471613"/>
            <a:ext cx="20002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9000">
                <a:solidFill>
                  <a:srgbClr val="660066"/>
                </a:solidFill>
                <a:sym typeface="Wingdings" panose="05000000000000000000" pitchFamily="2" charset="2"/>
              </a:rPr>
              <a:t></a:t>
            </a:r>
          </a:p>
        </p:txBody>
      </p:sp>
      <p:grpSp>
        <p:nvGrpSpPr>
          <p:cNvPr id="16" name="Group 264"/>
          <p:cNvGrpSpPr>
            <a:grpSpLocks/>
          </p:cNvGrpSpPr>
          <p:nvPr/>
        </p:nvGrpSpPr>
        <p:grpSpPr bwMode="auto">
          <a:xfrm>
            <a:off x="10401300" y="1828802"/>
            <a:ext cx="4812507" cy="1400176"/>
            <a:chOff x="3408" y="768"/>
            <a:chExt cx="2021" cy="588"/>
          </a:xfrm>
        </p:grpSpPr>
        <p:sp>
          <p:nvSpPr>
            <p:cNvPr id="7241" name="Line 248"/>
            <p:cNvSpPr>
              <a:spLocks noChangeShapeType="1"/>
            </p:cNvSpPr>
            <p:nvPr/>
          </p:nvSpPr>
          <p:spPr bwMode="auto">
            <a:xfrm>
              <a:off x="3803" y="818"/>
              <a:ext cx="11" cy="509"/>
            </a:xfrm>
            <a:prstGeom prst="line">
              <a:avLst/>
            </a:prstGeom>
            <a:noFill/>
            <a:ln w="127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42" name="Line 249"/>
            <p:cNvSpPr>
              <a:spLocks noChangeShapeType="1"/>
            </p:cNvSpPr>
            <p:nvPr/>
          </p:nvSpPr>
          <p:spPr bwMode="auto">
            <a:xfrm>
              <a:off x="3411" y="1051"/>
              <a:ext cx="1916" cy="3"/>
            </a:xfrm>
            <a:prstGeom prst="line">
              <a:avLst/>
            </a:prstGeom>
            <a:noFill/>
            <a:ln w="127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43" name="Text Box 250"/>
            <p:cNvSpPr txBox="1">
              <a:spLocks noChangeArrowheads="1"/>
            </p:cNvSpPr>
            <p:nvPr/>
          </p:nvSpPr>
          <p:spPr bwMode="auto">
            <a:xfrm>
              <a:off x="3408" y="789"/>
              <a:ext cx="5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300" b="1">
                  <a:solidFill>
                    <a:srgbClr val="006666"/>
                  </a:solidFill>
                </a:rPr>
                <a:t>GT</a:t>
              </a:r>
            </a:p>
          </p:txBody>
        </p:sp>
        <p:sp>
          <p:nvSpPr>
            <p:cNvPr id="7244" name="Text Box 251"/>
            <p:cNvSpPr txBox="1">
              <a:spLocks noChangeArrowheads="1"/>
            </p:cNvSpPr>
            <p:nvPr/>
          </p:nvSpPr>
          <p:spPr bwMode="auto">
            <a:xfrm>
              <a:off x="3419" y="1065"/>
              <a:ext cx="5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300" b="1">
                  <a:solidFill>
                    <a:srgbClr val="006666"/>
                  </a:solidFill>
                </a:rPr>
                <a:t>KL</a:t>
              </a:r>
            </a:p>
          </p:txBody>
        </p:sp>
        <p:sp>
          <p:nvSpPr>
            <p:cNvPr id="7245" name="Text Box 252"/>
            <p:cNvSpPr txBox="1">
              <a:spLocks noChangeArrowheads="1"/>
            </p:cNvSpPr>
            <p:nvPr/>
          </p:nvSpPr>
          <p:spPr bwMode="auto">
            <a:xfrm>
              <a:off x="3888" y="768"/>
              <a:ext cx="77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300" b="1">
                  <a:solidFill>
                    <a:srgbClr val="006666"/>
                  </a:solidFill>
                  <a:sym typeface="Symbol" panose="05050102010706020507" pitchFamily="18" charset="2"/>
                </a:rPr>
                <a:t> ABC</a:t>
              </a:r>
            </a:p>
          </p:txBody>
        </p:sp>
        <p:grpSp>
          <p:nvGrpSpPr>
            <p:cNvPr id="7246" name="Group 253"/>
            <p:cNvGrpSpPr>
              <a:grpSpLocks/>
            </p:cNvGrpSpPr>
            <p:nvPr/>
          </p:nvGrpSpPr>
          <p:grpSpPr bwMode="auto">
            <a:xfrm>
              <a:off x="3840" y="1104"/>
              <a:ext cx="1589" cy="252"/>
              <a:chOff x="4032" y="1344"/>
              <a:chExt cx="1589" cy="252"/>
            </a:xfrm>
          </p:grpSpPr>
          <p:sp>
            <p:nvSpPr>
              <p:cNvPr id="7247" name="Text Box 254"/>
              <p:cNvSpPr txBox="1">
                <a:spLocks noChangeArrowheads="1"/>
              </p:cNvSpPr>
              <p:nvPr/>
            </p:nvSpPr>
            <p:spPr bwMode="auto">
              <a:xfrm>
                <a:off x="4032" y="1344"/>
                <a:ext cx="158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3300" b="1">
                    <a:solidFill>
                      <a:srgbClr val="006666"/>
                    </a:solidFill>
                  </a:rPr>
                  <a:t>A + B + C = 180</a:t>
                </a:r>
                <a:r>
                  <a:rPr lang="en-US" altLang="en-US" sz="3300" b="1" baseline="30000">
                    <a:solidFill>
                      <a:srgbClr val="006666"/>
                    </a:solidFill>
                  </a:rPr>
                  <a:t>0</a:t>
                </a:r>
                <a:endParaRPr lang="en-US" altLang="en-US" sz="3300" b="1">
                  <a:solidFill>
                    <a:srgbClr val="006666"/>
                  </a:solidFill>
                </a:endParaRPr>
              </a:p>
            </p:txBody>
          </p:sp>
          <p:grpSp>
            <p:nvGrpSpPr>
              <p:cNvPr id="7248" name="Group 255"/>
              <p:cNvGrpSpPr>
                <a:grpSpLocks/>
              </p:cNvGrpSpPr>
              <p:nvPr/>
            </p:nvGrpSpPr>
            <p:grpSpPr bwMode="auto">
              <a:xfrm>
                <a:off x="4424" y="1352"/>
                <a:ext cx="91" cy="45"/>
                <a:chOff x="884" y="3952"/>
                <a:chExt cx="91" cy="45"/>
              </a:xfrm>
            </p:grpSpPr>
            <p:sp>
              <p:nvSpPr>
                <p:cNvPr id="7255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700"/>
                </a:p>
              </p:txBody>
            </p:sp>
            <p:sp>
              <p:nvSpPr>
                <p:cNvPr id="7256" name="Line 257"/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700"/>
                </a:p>
              </p:txBody>
            </p:sp>
          </p:grpSp>
          <p:grpSp>
            <p:nvGrpSpPr>
              <p:cNvPr id="7249" name="Group 258"/>
              <p:cNvGrpSpPr>
                <a:grpSpLocks/>
              </p:cNvGrpSpPr>
              <p:nvPr/>
            </p:nvGrpSpPr>
            <p:grpSpPr bwMode="auto">
              <a:xfrm>
                <a:off x="4757" y="1352"/>
                <a:ext cx="91" cy="45"/>
                <a:chOff x="884" y="3952"/>
                <a:chExt cx="91" cy="45"/>
              </a:xfrm>
            </p:grpSpPr>
            <p:sp>
              <p:nvSpPr>
                <p:cNvPr id="7253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700"/>
                </a:p>
              </p:txBody>
            </p:sp>
            <p:sp>
              <p:nvSpPr>
                <p:cNvPr id="7254" name="Line 260"/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700"/>
                </a:p>
              </p:txBody>
            </p:sp>
          </p:grpSp>
          <p:grpSp>
            <p:nvGrpSpPr>
              <p:cNvPr id="7250" name="Group 261"/>
              <p:cNvGrpSpPr>
                <a:grpSpLocks/>
              </p:cNvGrpSpPr>
              <p:nvPr/>
            </p:nvGrpSpPr>
            <p:grpSpPr bwMode="auto">
              <a:xfrm>
                <a:off x="4104" y="1360"/>
                <a:ext cx="91" cy="45"/>
                <a:chOff x="884" y="3952"/>
                <a:chExt cx="91" cy="45"/>
              </a:xfrm>
            </p:grpSpPr>
            <p:sp>
              <p:nvSpPr>
                <p:cNvPr id="7251" name="Line 262"/>
                <p:cNvSpPr>
                  <a:spLocks noChangeShapeType="1"/>
                </p:cNvSpPr>
                <p:nvPr/>
              </p:nvSpPr>
              <p:spPr bwMode="auto">
                <a:xfrm flipV="1">
                  <a:off x="884" y="3952"/>
                  <a:ext cx="46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700"/>
                </a:p>
              </p:txBody>
            </p:sp>
            <p:sp>
              <p:nvSpPr>
                <p:cNvPr id="7252" name="Line 263"/>
                <p:cNvSpPr>
                  <a:spLocks noChangeShapeType="1"/>
                </p:cNvSpPr>
                <p:nvPr/>
              </p:nvSpPr>
              <p:spPr bwMode="auto">
                <a:xfrm>
                  <a:off x="930" y="3952"/>
                  <a:ext cx="45" cy="45"/>
                </a:xfrm>
                <a:prstGeom prst="line">
                  <a:avLst/>
                </a:prstGeom>
                <a:noFill/>
                <a:ln w="19050">
                  <a:solidFill>
                    <a:srgbClr val="00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700"/>
                </a:p>
              </p:txBody>
            </p:sp>
          </p:grpSp>
        </p:grpSp>
      </p:grpSp>
      <p:sp>
        <p:nvSpPr>
          <p:cNvPr id="158987" name="Text Box 267"/>
          <p:cNvSpPr txBox="1">
            <a:spLocks noChangeArrowheads="1"/>
          </p:cNvSpPr>
          <p:nvPr/>
        </p:nvSpPr>
        <p:spPr bwMode="auto">
          <a:xfrm>
            <a:off x="11318082" y="3886201"/>
            <a:ext cx="296941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150" b="1" i="1" u="sng">
                <a:solidFill>
                  <a:srgbClr val="660033"/>
                </a:solidFill>
              </a:rPr>
              <a:t>Chứng minh:</a:t>
            </a:r>
            <a:r>
              <a:rPr lang="en-US" altLang="en-US" sz="2700" b="1" i="1" u="sng">
                <a:solidFill>
                  <a:srgbClr val="660033"/>
                </a:solidFill>
              </a:rPr>
              <a:t> </a:t>
            </a:r>
          </a:p>
        </p:txBody>
      </p:sp>
      <p:sp>
        <p:nvSpPr>
          <p:cNvPr id="158988" name="Text Box 268"/>
          <p:cNvSpPr txBox="1">
            <a:spLocks noChangeArrowheads="1"/>
          </p:cNvSpPr>
          <p:nvPr/>
        </p:nvSpPr>
        <p:spPr bwMode="auto">
          <a:xfrm>
            <a:off x="2628900" y="4752976"/>
            <a:ext cx="6734175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75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Qua A </a:t>
            </a:r>
            <a:r>
              <a:rPr lang="en-US" altLang="en-US" sz="375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375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75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375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50" b="1" dirty="0" err="1">
                <a:solidFill>
                  <a:srgbClr val="006666"/>
                </a:solidFill>
                <a:latin typeface="Times New Roman" panose="02020603050405020304" pitchFamily="18" charset="0"/>
              </a:rPr>
              <a:t>xy</a:t>
            </a:r>
            <a:r>
              <a:rPr lang="en-US" altLang="en-US" sz="3750" b="1" dirty="0">
                <a:solidFill>
                  <a:srgbClr val="006666"/>
                </a:solidFill>
                <a:latin typeface="Times New Roman" panose="02020603050405020304" pitchFamily="18" charset="0"/>
              </a:rPr>
              <a:t> // </a:t>
            </a:r>
            <a:r>
              <a:rPr lang="en-US" altLang="en-US" sz="3750" b="1" dirty="0" smtClean="0">
                <a:solidFill>
                  <a:srgbClr val="006666"/>
                </a:solidFill>
                <a:latin typeface="Times New Roman" panose="02020603050405020304" pitchFamily="18" charset="0"/>
              </a:rPr>
              <a:t>BC, </a:t>
            </a:r>
            <a:endParaRPr lang="en-US" altLang="en-US" sz="3750" b="1" dirty="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8989" name="Text Box 269"/>
          <p:cNvSpPr txBox="1">
            <a:spLocks noChangeArrowheads="1"/>
          </p:cNvSpPr>
          <p:nvPr/>
        </p:nvSpPr>
        <p:spPr bwMode="auto">
          <a:xfrm>
            <a:off x="2628900" y="5553076"/>
            <a:ext cx="7800975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750" b="1">
                <a:solidFill>
                  <a:srgbClr val="006666"/>
                </a:solidFill>
                <a:latin typeface="Times New Roman" panose="02020603050405020304" pitchFamily="18" charset="0"/>
              </a:rPr>
              <a:t>Ta có:    xy // BC (cách vẽ)</a:t>
            </a:r>
          </a:p>
        </p:txBody>
      </p:sp>
      <p:sp>
        <p:nvSpPr>
          <p:cNvPr id="158990" name="Rectangle 270"/>
          <p:cNvSpPr>
            <a:spLocks noChangeArrowheads="1"/>
          </p:cNvSpPr>
          <p:nvPr/>
        </p:nvSpPr>
        <p:spPr bwMode="auto">
          <a:xfrm>
            <a:off x="2628901" y="6260308"/>
            <a:ext cx="9701213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750" b="1">
                <a:solidFill>
                  <a:srgbClr val="006666"/>
                </a:solidFill>
                <a:latin typeface="Times New Roman" panose="02020603050405020304" pitchFamily="18" charset="0"/>
              </a:rPr>
              <a:t>Suy ra A</a:t>
            </a:r>
            <a:r>
              <a:rPr lang="en-US" altLang="en-US" sz="3750" b="1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1  </a:t>
            </a:r>
            <a:r>
              <a:rPr lang="en-US" altLang="en-US" sz="3750" b="1">
                <a:solidFill>
                  <a:srgbClr val="006666"/>
                </a:solidFill>
                <a:latin typeface="Times New Roman" panose="02020603050405020304" pitchFamily="18" charset="0"/>
              </a:rPr>
              <a:t>=  B    ( 2 góc so le trong )      (1)</a:t>
            </a:r>
          </a:p>
        </p:txBody>
      </p:sp>
      <p:sp>
        <p:nvSpPr>
          <p:cNvPr id="158991" name="Rectangle 271"/>
          <p:cNvSpPr>
            <a:spLocks noChangeArrowheads="1"/>
          </p:cNvSpPr>
          <p:nvPr/>
        </p:nvSpPr>
        <p:spPr bwMode="auto">
          <a:xfrm>
            <a:off x="2676525" y="7015163"/>
            <a:ext cx="9210675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750" b="1">
                <a:solidFill>
                  <a:srgbClr val="006666"/>
                </a:solidFill>
                <a:latin typeface="Times New Roman" panose="02020603050405020304" pitchFamily="18" charset="0"/>
              </a:rPr>
              <a:t>và A</a:t>
            </a:r>
            <a:r>
              <a:rPr lang="en-US" altLang="en-US" sz="3750" b="1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2  </a:t>
            </a:r>
            <a:r>
              <a:rPr lang="en-US" altLang="en-US" sz="3750" b="1">
                <a:solidFill>
                  <a:srgbClr val="006666"/>
                </a:solidFill>
                <a:latin typeface="Times New Roman" panose="02020603050405020304" pitchFamily="18" charset="0"/>
              </a:rPr>
              <a:t>=  C    ( 2 góc so le trong )      (2)    </a:t>
            </a:r>
          </a:p>
        </p:txBody>
      </p:sp>
      <p:grpSp>
        <p:nvGrpSpPr>
          <p:cNvPr id="21" name="Group 272"/>
          <p:cNvGrpSpPr>
            <a:grpSpLocks/>
          </p:cNvGrpSpPr>
          <p:nvPr/>
        </p:nvGrpSpPr>
        <p:grpSpPr bwMode="auto">
          <a:xfrm>
            <a:off x="3429001" y="7069932"/>
            <a:ext cx="309563" cy="123825"/>
            <a:chOff x="884" y="3952"/>
            <a:chExt cx="91" cy="45"/>
          </a:xfrm>
        </p:grpSpPr>
        <p:sp>
          <p:nvSpPr>
            <p:cNvPr id="7239" name="Line 273"/>
            <p:cNvSpPr>
              <a:spLocks noChangeShapeType="1"/>
            </p:cNvSpPr>
            <p:nvPr/>
          </p:nvSpPr>
          <p:spPr bwMode="auto">
            <a:xfrm flipV="1">
              <a:off x="884" y="3952"/>
              <a:ext cx="46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40" name="Line 274"/>
            <p:cNvSpPr>
              <a:spLocks noChangeShapeType="1"/>
            </p:cNvSpPr>
            <p:nvPr/>
          </p:nvSpPr>
          <p:spPr bwMode="auto">
            <a:xfrm>
              <a:off x="930" y="3952"/>
              <a:ext cx="45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22" name="Group 275"/>
          <p:cNvGrpSpPr>
            <a:grpSpLocks/>
          </p:cNvGrpSpPr>
          <p:nvPr/>
        </p:nvGrpSpPr>
        <p:grpSpPr bwMode="auto">
          <a:xfrm>
            <a:off x="4626770" y="7038975"/>
            <a:ext cx="309563" cy="123825"/>
            <a:chOff x="884" y="3952"/>
            <a:chExt cx="91" cy="45"/>
          </a:xfrm>
        </p:grpSpPr>
        <p:sp>
          <p:nvSpPr>
            <p:cNvPr id="7237" name="Line 276"/>
            <p:cNvSpPr>
              <a:spLocks noChangeShapeType="1"/>
            </p:cNvSpPr>
            <p:nvPr/>
          </p:nvSpPr>
          <p:spPr bwMode="auto">
            <a:xfrm flipV="1">
              <a:off x="884" y="3952"/>
              <a:ext cx="46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38" name="Line 277"/>
            <p:cNvSpPr>
              <a:spLocks noChangeShapeType="1"/>
            </p:cNvSpPr>
            <p:nvPr/>
          </p:nvSpPr>
          <p:spPr bwMode="auto">
            <a:xfrm>
              <a:off x="930" y="3952"/>
              <a:ext cx="45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23" name="Group 278"/>
          <p:cNvGrpSpPr>
            <a:grpSpLocks/>
          </p:cNvGrpSpPr>
          <p:nvPr/>
        </p:nvGrpSpPr>
        <p:grpSpPr bwMode="auto">
          <a:xfrm>
            <a:off x="5445920" y="6274595"/>
            <a:ext cx="240506" cy="133350"/>
            <a:chOff x="884" y="3952"/>
            <a:chExt cx="91" cy="45"/>
          </a:xfrm>
        </p:grpSpPr>
        <p:sp>
          <p:nvSpPr>
            <p:cNvPr id="7235" name="Line 279"/>
            <p:cNvSpPr>
              <a:spLocks noChangeShapeType="1"/>
            </p:cNvSpPr>
            <p:nvPr/>
          </p:nvSpPr>
          <p:spPr bwMode="auto">
            <a:xfrm flipV="1">
              <a:off x="884" y="3952"/>
              <a:ext cx="46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36" name="Line 280"/>
            <p:cNvSpPr>
              <a:spLocks noChangeShapeType="1"/>
            </p:cNvSpPr>
            <p:nvPr/>
          </p:nvSpPr>
          <p:spPr bwMode="auto">
            <a:xfrm>
              <a:off x="930" y="3952"/>
              <a:ext cx="45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159001" name="Text Box 281"/>
          <p:cNvSpPr txBox="1">
            <a:spLocks noChangeArrowheads="1"/>
          </p:cNvSpPr>
          <p:nvPr/>
        </p:nvSpPr>
        <p:spPr bwMode="auto">
          <a:xfrm>
            <a:off x="2628901" y="7700963"/>
            <a:ext cx="4443413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750" b="1">
                <a:solidFill>
                  <a:srgbClr val="006666"/>
                </a:solidFill>
                <a:latin typeface="Times New Roman" panose="02020603050405020304" pitchFamily="18" charset="0"/>
              </a:rPr>
              <a:t>Từ (1) và (2) suy ra:</a:t>
            </a:r>
          </a:p>
        </p:txBody>
      </p:sp>
      <p:grpSp>
        <p:nvGrpSpPr>
          <p:cNvPr id="24" name="Group 301"/>
          <p:cNvGrpSpPr>
            <a:grpSpLocks/>
          </p:cNvGrpSpPr>
          <p:nvPr/>
        </p:nvGrpSpPr>
        <p:grpSpPr bwMode="auto">
          <a:xfrm>
            <a:off x="4271963" y="6312695"/>
            <a:ext cx="240507" cy="133350"/>
            <a:chOff x="884" y="3952"/>
            <a:chExt cx="91" cy="45"/>
          </a:xfrm>
        </p:grpSpPr>
        <p:sp>
          <p:nvSpPr>
            <p:cNvPr id="7233" name="Line 302"/>
            <p:cNvSpPr>
              <a:spLocks noChangeShapeType="1"/>
            </p:cNvSpPr>
            <p:nvPr/>
          </p:nvSpPr>
          <p:spPr bwMode="auto">
            <a:xfrm flipV="1">
              <a:off x="884" y="3952"/>
              <a:ext cx="46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34" name="Line 303"/>
            <p:cNvSpPr>
              <a:spLocks noChangeShapeType="1"/>
            </p:cNvSpPr>
            <p:nvPr/>
          </p:nvSpPr>
          <p:spPr bwMode="auto">
            <a:xfrm>
              <a:off x="930" y="3952"/>
              <a:ext cx="45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7194" name="Text Box 304"/>
          <p:cNvSpPr txBox="1">
            <a:spLocks noChangeArrowheads="1"/>
          </p:cNvSpPr>
          <p:nvPr/>
        </p:nvSpPr>
        <p:spPr bwMode="auto">
          <a:xfrm>
            <a:off x="4219576" y="9408320"/>
            <a:ext cx="41576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3000">
              <a:latin typeface="Times New Roman" panose="02020603050405020304" pitchFamily="18" charset="0"/>
            </a:endParaRPr>
          </a:p>
        </p:txBody>
      </p:sp>
      <p:grpSp>
        <p:nvGrpSpPr>
          <p:cNvPr id="25" name="Group 324"/>
          <p:cNvGrpSpPr>
            <a:grpSpLocks/>
          </p:cNvGrpSpPr>
          <p:nvPr/>
        </p:nvGrpSpPr>
        <p:grpSpPr bwMode="auto">
          <a:xfrm>
            <a:off x="3771901" y="9324977"/>
            <a:ext cx="6655595" cy="692944"/>
            <a:chOff x="624" y="3916"/>
            <a:chExt cx="2795" cy="291"/>
          </a:xfrm>
        </p:grpSpPr>
        <p:sp>
          <p:nvSpPr>
            <p:cNvPr id="7223" name="Text Box 305"/>
            <p:cNvSpPr txBox="1">
              <a:spLocks noChangeArrowheads="1"/>
            </p:cNvSpPr>
            <p:nvPr/>
          </p:nvSpPr>
          <p:spPr bwMode="auto">
            <a:xfrm>
              <a:off x="624" y="3916"/>
              <a:ext cx="279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900" b="1">
                  <a:solidFill>
                    <a:srgbClr val="006666"/>
                  </a:solidFill>
                  <a:latin typeface="Times New Roman" panose="02020603050405020304" pitchFamily="18" charset="0"/>
                </a:rPr>
                <a:t> Hay A + B + C  =  180</a:t>
              </a:r>
              <a:r>
                <a:rPr lang="en-US" altLang="en-US" sz="3900" b="1" baseline="30000">
                  <a:solidFill>
                    <a:srgbClr val="006666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3900" b="1">
                <a:solidFill>
                  <a:srgbClr val="006666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224" name="Group 306"/>
            <p:cNvGrpSpPr>
              <a:grpSpLocks/>
            </p:cNvGrpSpPr>
            <p:nvPr/>
          </p:nvGrpSpPr>
          <p:grpSpPr bwMode="auto">
            <a:xfrm>
              <a:off x="1531" y="3944"/>
              <a:ext cx="157" cy="52"/>
              <a:chOff x="884" y="3952"/>
              <a:chExt cx="91" cy="45"/>
            </a:xfrm>
          </p:grpSpPr>
          <p:sp>
            <p:nvSpPr>
              <p:cNvPr id="7231" name="Line 307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32" name="Line 308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25" name="Group 309"/>
            <p:cNvGrpSpPr>
              <a:grpSpLocks/>
            </p:cNvGrpSpPr>
            <p:nvPr/>
          </p:nvGrpSpPr>
          <p:grpSpPr bwMode="auto">
            <a:xfrm>
              <a:off x="1907" y="3950"/>
              <a:ext cx="157" cy="52"/>
              <a:chOff x="884" y="3952"/>
              <a:chExt cx="91" cy="45"/>
            </a:xfrm>
          </p:grpSpPr>
          <p:sp>
            <p:nvSpPr>
              <p:cNvPr id="7229" name="Line 310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30" name="Line 311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26" name="Group 312"/>
            <p:cNvGrpSpPr>
              <a:grpSpLocks/>
            </p:cNvGrpSpPr>
            <p:nvPr/>
          </p:nvGrpSpPr>
          <p:grpSpPr bwMode="auto">
            <a:xfrm>
              <a:off x="1167" y="3947"/>
              <a:ext cx="157" cy="52"/>
              <a:chOff x="884" y="3952"/>
              <a:chExt cx="91" cy="45"/>
            </a:xfrm>
          </p:grpSpPr>
          <p:sp>
            <p:nvSpPr>
              <p:cNvPr id="7227" name="Line 313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28" name="Line 314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</p:grpSp>
      <p:sp>
        <p:nvSpPr>
          <p:cNvPr id="159035" name="Rectangle 315"/>
          <p:cNvSpPr>
            <a:spLocks noChangeArrowheads="1"/>
          </p:cNvSpPr>
          <p:nvPr/>
        </p:nvSpPr>
        <p:spPr bwMode="auto">
          <a:xfrm>
            <a:off x="9372600" y="4745833"/>
            <a:ext cx="26289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75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375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5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75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750" b="1" dirty="0" err="1" smtClean="0">
                <a:solidFill>
                  <a:srgbClr val="008000"/>
                </a:solidFill>
                <a:latin typeface="Times New Roman" panose="02020603050405020304" pitchFamily="18" charset="0"/>
              </a:rPr>
              <a:t>xAy</a:t>
            </a:r>
            <a:r>
              <a:rPr lang="en-US" altLang="en-US" sz="3750" b="1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 =</a:t>
            </a:r>
            <a:r>
              <a:rPr lang="en-US" altLang="en-US" sz="375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180</a:t>
            </a:r>
            <a:r>
              <a:rPr lang="en-US" altLang="en-US" sz="3750" b="1" baseline="30000" dirty="0">
                <a:solidFill>
                  <a:srgbClr val="008000"/>
                </a:solidFill>
                <a:latin typeface="Times New Roman" panose="02020603050405020304" pitchFamily="18" charset="0"/>
              </a:rPr>
              <a:t>0</a:t>
            </a:r>
            <a:endParaRPr lang="en-US" altLang="en-US" sz="375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9" name="Group 316"/>
          <p:cNvGrpSpPr>
            <a:grpSpLocks/>
          </p:cNvGrpSpPr>
          <p:nvPr/>
        </p:nvGrpSpPr>
        <p:grpSpPr bwMode="auto">
          <a:xfrm>
            <a:off x="10978753" y="4783529"/>
            <a:ext cx="778670" cy="133350"/>
            <a:chOff x="884" y="3952"/>
            <a:chExt cx="91" cy="45"/>
          </a:xfrm>
        </p:grpSpPr>
        <p:sp>
          <p:nvSpPr>
            <p:cNvPr id="7221" name="Line 317"/>
            <p:cNvSpPr>
              <a:spLocks noChangeShapeType="1"/>
            </p:cNvSpPr>
            <p:nvPr/>
          </p:nvSpPr>
          <p:spPr bwMode="auto">
            <a:xfrm flipV="1">
              <a:off x="884" y="3952"/>
              <a:ext cx="46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222" name="Line 318"/>
            <p:cNvSpPr>
              <a:spLocks noChangeShapeType="1"/>
            </p:cNvSpPr>
            <p:nvPr/>
          </p:nvSpPr>
          <p:spPr bwMode="auto">
            <a:xfrm>
              <a:off x="930" y="3952"/>
              <a:ext cx="45" cy="45"/>
            </a:xfrm>
            <a:prstGeom prst="line">
              <a:avLst/>
            </a:prstGeom>
            <a:noFill/>
            <a:ln w="1905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30" name="Group 323"/>
          <p:cNvGrpSpPr>
            <a:grpSpLocks/>
          </p:cNvGrpSpPr>
          <p:nvPr/>
        </p:nvGrpSpPr>
        <p:grpSpPr bwMode="auto">
          <a:xfrm>
            <a:off x="3657600" y="8615372"/>
            <a:ext cx="9784557" cy="669132"/>
            <a:chOff x="576" y="3618"/>
            <a:chExt cx="4109" cy="281"/>
          </a:xfrm>
        </p:grpSpPr>
        <p:sp>
          <p:nvSpPr>
            <p:cNvPr id="7199" name="Text Box 282"/>
            <p:cNvSpPr txBox="1">
              <a:spLocks noChangeArrowheads="1"/>
            </p:cNvSpPr>
            <p:nvPr/>
          </p:nvSpPr>
          <p:spPr bwMode="auto">
            <a:xfrm>
              <a:off x="576" y="3618"/>
              <a:ext cx="410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750" b="1">
                  <a:solidFill>
                    <a:srgbClr val="006666"/>
                  </a:solidFill>
                  <a:latin typeface="Times New Roman" panose="02020603050405020304" pitchFamily="18" charset="0"/>
                </a:rPr>
                <a:t>BAC + B + C  = BAC + A</a:t>
              </a:r>
              <a:r>
                <a:rPr lang="en-US" altLang="en-US" sz="3750" b="1" baseline="-25000">
                  <a:solidFill>
                    <a:srgbClr val="006666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altLang="en-US" sz="3750" b="1">
                  <a:solidFill>
                    <a:srgbClr val="006666"/>
                  </a:solidFill>
                  <a:latin typeface="Times New Roman" panose="02020603050405020304" pitchFamily="18" charset="0"/>
                </a:rPr>
                <a:t> + A</a:t>
              </a:r>
              <a:r>
                <a:rPr lang="en-US" altLang="en-US" sz="3750" b="1" baseline="-25000">
                  <a:solidFill>
                    <a:srgbClr val="006666"/>
                  </a:solidFill>
                  <a:latin typeface="Times New Roman" panose="02020603050405020304" pitchFamily="18" charset="0"/>
                </a:rPr>
                <a:t>2 </a:t>
              </a:r>
              <a:r>
                <a:rPr lang="en-US" altLang="en-US" sz="3750" b="1">
                  <a:solidFill>
                    <a:srgbClr val="006666"/>
                  </a:solidFill>
                  <a:latin typeface="Times New Roman" panose="02020603050405020304" pitchFamily="18" charset="0"/>
                </a:rPr>
                <a:t>= xAy =  180</a:t>
              </a:r>
              <a:r>
                <a:rPr lang="en-US" altLang="en-US" sz="3750" b="1" baseline="30000">
                  <a:solidFill>
                    <a:srgbClr val="006666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7200" name="Group 283"/>
            <p:cNvGrpSpPr>
              <a:grpSpLocks/>
            </p:cNvGrpSpPr>
            <p:nvPr/>
          </p:nvGrpSpPr>
          <p:grpSpPr bwMode="auto">
            <a:xfrm>
              <a:off x="1271" y="3627"/>
              <a:ext cx="136" cy="47"/>
              <a:chOff x="884" y="3952"/>
              <a:chExt cx="91" cy="45"/>
            </a:xfrm>
          </p:grpSpPr>
          <p:sp>
            <p:nvSpPr>
              <p:cNvPr id="7219" name="Line 284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20" name="Line 285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01" name="Group 286"/>
            <p:cNvGrpSpPr>
              <a:grpSpLocks/>
            </p:cNvGrpSpPr>
            <p:nvPr/>
          </p:nvGrpSpPr>
          <p:grpSpPr bwMode="auto">
            <a:xfrm>
              <a:off x="1623" y="3636"/>
              <a:ext cx="136" cy="47"/>
              <a:chOff x="884" y="3952"/>
              <a:chExt cx="91" cy="45"/>
            </a:xfrm>
          </p:grpSpPr>
          <p:sp>
            <p:nvSpPr>
              <p:cNvPr id="7217" name="Line 287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18" name="Line 288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02" name="Group 289"/>
            <p:cNvGrpSpPr>
              <a:grpSpLocks/>
            </p:cNvGrpSpPr>
            <p:nvPr/>
          </p:nvGrpSpPr>
          <p:grpSpPr bwMode="auto">
            <a:xfrm>
              <a:off x="2663" y="3643"/>
              <a:ext cx="136" cy="47"/>
              <a:chOff x="884" y="3952"/>
              <a:chExt cx="91" cy="45"/>
            </a:xfrm>
          </p:grpSpPr>
          <p:sp>
            <p:nvSpPr>
              <p:cNvPr id="7215" name="Line 290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16" name="Line 291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03" name="Group 292"/>
            <p:cNvGrpSpPr>
              <a:grpSpLocks/>
            </p:cNvGrpSpPr>
            <p:nvPr/>
          </p:nvGrpSpPr>
          <p:grpSpPr bwMode="auto">
            <a:xfrm>
              <a:off x="3098" y="3650"/>
              <a:ext cx="136" cy="47"/>
              <a:chOff x="884" y="3952"/>
              <a:chExt cx="91" cy="45"/>
            </a:xfrm>
          </p:grpSpPr>
          <p:sp>
            <p:nvSpPr>
              <p:cNvPr id="7213" name="Line 293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14" name="Line 294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04" name="Group 295"/>
            <p:cNvGrpSpPr>
              <a:grpSpLocks/>
            </p:cNvGrpSpPr>
            <p:nvPr/>
          </p:nvGrpSpPr>
          <p:grpSpPr bwMode="auto">
            <a:xfrm>
              <a:off x="2082" y="3618"/>
              <a:ext cx="318" cy="47"/>
              <a:chOff x="884" y="3952"/>
              <a:chExt cx="91" cy="45"/>
            </a:xfrm>
          </p:grpSpPr>
          <p:sp>
            <p:nvSpPr>
              <p:cNvPr id="7211" name="Line 296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12" name="Line 297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05" name="Group 298"/>
            <p:cNvGrpSpPr>
              <a:grpSpLocks/>
            </p:cNvGrpSpPr>
            <p:nvPr/>
          </p:nvGrpSpPr>
          <p:grpSpPr bwMode="auto">
            <a:xfrm>
              <a:off x="672" y="3618"/>
              <a:ext cx="336" cy="48"/>
              <a:chOff x="884" y="3952"/>
              <a:chExt cx="91" cy="45"/>
            </a:xfrm>
          </p:grpSpPr>
          <p:sp>
            <p:nvSpPr>
              <p:cNvPr id="7209" name="Line 299"/>
              <p:cNvSpPr>
                <a:spLocks noChangeShapeType="1"/>
              </p:cNvSpPr>
              <p:nvPr/>
            </p:nvSpPr>
            <p:spPr bwMode="auto">
              <a:xfrm flipV="1">
                <a:off x="884" y="3952"/>
                <a:ext cx="46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10" name="Line 300"/>
              <p:cNvSpPr>
                <a:spLocks noChangeShapeType="1"/>
              </p:cNvSpPr>
              <p:nvPr/>
            </p:nvSpPr>
            <p:spPr bwMode="auto">
              <a:xfrm>
                <a:off x="930" y="3952"/>
                <a:ext cx="45" cy="45"/>
              </a:xfrm>
              <a:prstGeom prst="line">
                <a:avLst/>
              </a:prstGeom>
              <a:noFill/>
              <a:ln w="19050">
                <a:solidFill>
                  <a:srgbClr val="0066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grpSp>
          <p:nvGrpSpPr>
            <p:cNvPr id="7206" name="Group 319"/>
            <p:cNvGrpSpPr>
              <a:grpSpLocks/>
            </p:cNvGrpSpPr>
            <p:nvPr/>
          </p:nvGrpSpPr>
          <p:grpSpPr bwMode="auto">
            <a:xfrm>
              <a:off x="3507" y="3645"/>
              <a:ext cx="336" cy="47"/>
              <a:chOff x="4800" y="3168"/>
              <a:chExt cx="288" cy="48"/>
            </a:xfrm>
          </p:grpSpPr>
          <p:sp>
            <p:nvSpPr>
              <p:cNvPr id="7207" name="Line 320"/>
              <p:cNvSpPr>
                <a:spLocks noChangeShapeType="1"/>
              </p:cNvSpPr>
              <p:nvPr/>
            </p:nvSpPr>
            <p:spPr bwMode="auto">
              <a:xfrm flipV="1">
                <a:off x="4800" y="3168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7208" name="Line 321"/>
              <p:cNvSpPr>
                <a:spLocks noChangeShapeType="1"/>
              </p:cNvSpPr>
              <p:nvPr/>
            </p:nvSpPr>
            <p:spPr bwMode="auto">
              <a:xfrm>
                <a:off x="4944" y="3168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679494" y="744023"/>
            <a:ext cx="155702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5400" b="1" dirty="0">
                <a:solidFill>
                  <a:srgbClr val="FF0000"/>
                </a:solidFill>
                <a:latin typeface=".VnTime" pitchFamily="34" charset="0"/>
              </a:rPr>
              <a:t>: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Times" pitchFamily="2" charset="0"/>
              </a:rPr>
              <a:t>Toång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Times" pitchFamily="2" charset="0"/>
              </a:rPr>
              <a:t>ba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Times" pitchFamily="2" charset="0"/>
              </a:rPr>
              <a:t>goùc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Times" pitchFamily="2" charset="0"/>
              </a:rPr>
              <a:t>cuûa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Times" pitchFamily="2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tam </a:t>
            </a:r>
            <a:r>
              <a:rPr lang="en-US" sz="5400" b="1" dirty="0" err="1">
                <a:solidFill>
                  <a:srgbClr val="FF0000"/>
                </a:solidFill>
                <a:latin typeface="VNI-Times" pitchFamily="2" charset="0"/>
              </a:rPr>
              <a:t>giaùc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Times" pitchFamily="2" charset="0"/>
              </a:rPr>
              <a:t>baèng</a:t>
            </a:r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 180</a:t>
            </a:r>
            <a:r>
              <a:rPr lang="en-US" sz="5400" b="1" baseline="30000" dirty="0">
                <a:solidFill>
                  <a:srgbClr val="FF0000"/>
                </a:solidFill>
                <a:latin typeface="VNI-Times" pitchFamily="2" charset="0"/>
              </a:rPr>
              <a:t>0</a:t>
            </a:r>
            <a:endParaRPr lang="en-US" sz="5400" b="1" baseline="30000" dirty="0">
              <a:solidFill>
                <a:srgbClr val="FF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86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589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589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589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2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96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460"/>
                            </p:stCondLst>
                            <p:childTnLst>
                              <p:par>
                                <p:cTn id="4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33889 0.0018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9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5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460"/>
                            </p:stCondLst>
                            <p:childTnLst>
                              <p:par>
                                <p:cTn id="48" presetID="54" presetClass="exit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58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460"/>
                            </p:stCondLst>
                            <p:childTnLst>
                              <p:par>
                                <p:cTn id="5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96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46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9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9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15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15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158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158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158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158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158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158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120"/>
                            </p:stCondLst>
                            <p:childTnLst>
                              <p:par>
                                <p:cTn id="1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6" dur="80"/>
                                        <p:tgtEl>
                                          <p:spTgt spid="158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7" dur="80"/>
                                        <p:tgtEl>
                                          <p:spTgt spid="158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80"/>
                                        <p:tgtEl>
                                          <p:spTgt spid="158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120"/>
                            </p:stCondLst>
                            <p:childTnLst>
                              <p:par>
                                <p:cTn id="1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8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620"/>
                            </p:stCondLst>
                            <p:childTnLst>
                              <p:par>
                                <p:cTn id="1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9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9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76" grpId="0"/>
      <p:bldP spid="158777" grpId="0"/>
      <p:bldP spid="158867" grpId="0"/>
      <p:bldP spid="158868" grpId="0"/>
      <p:bldP spid="158880" grpId="0"/>
      <p:bldP spid="158880" grpId="1"/>
      <p:bldP spid="158880" grpId="2"/>
      <p:bldP spid="158987" grpId="0"/>
      <p:bldP spid="158988" grpId="0"/>
      <p:bldP spid="158989" grpId="0"/>
      <p:bldP spid="158990" grpId="0"/>
      <p:bldP spid="158991" grpId="0"/>
      <p:bldP spid="159001" grpId="0"/>
      <p:bldP spid="1590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2743200"/>
            <a:ext cx="18288000" cy="7543800"/>
          </a:xfrm>
          <a:prstGeom prst="rect">
            <a:avLst/>
          </a:prstGeom>
          <a:solidFill>
            <a:srgbClr val="FFE36D"/>
          </a:solid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243" y="9031012"/>
            <a:ext cx="1363607" cy="13313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8" y="7966340"/>
            <a:ext cx="2772752" cy="19400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190">
            <a:off x="8085342" y="9108253"/>
            <a:ext cx="3112743" cy="163272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3CF3CB3-6082-4428-9839-F1F57E94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9835"/>
            <a:ext cx="18288000" cy="277534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C3BCB3C-A34F-4C3F-90E1-BD11587A7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384" y="4193174"/>
            <a:ext cx="4720784" cy="242488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C087E31-71E7-4265-969A-F5A8D9DA9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545" y="4196975"/>
            <a:ext cx="4720784" cy="2424884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2B31074-A57A-4F65-9469-2FDCFD2E8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494059" y="4187593"/>
            <a:ext cx="4720784" cy="24248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E9B141D-B50C-4D41-BD30-176973460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935738" y="4185787"/>
            <a:ext cx="4720784" cy="2424884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3A3FABC0-03F6-4D14-83BF-AB43CB3EF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3366898" y="4196974"/>
            <a:ext cx="4720784" cy="2424884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C098BA-6599-4C5D-BEC0-D8E14F856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173581"/>
            <a:ext cx="4720784" cy="242488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D68F5A1-1F16-4D73-A88E-8A387820AC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951" y="6334383"/>
            <a:ext cx="777240" cy="932688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D1DED53-7F51-497B-9524-51EC12DA2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9995" y="6336792"/>
            <a:ext cx="777240" cy="932688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021EC81-CFC0-4A1B-B4C8-2F40EC080D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10874" y="6297602"/>
            <a:ext cx="790956" cy="93268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269A40DE-5B24-471F-99C5-678AD538D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1985" y="5373623"/>
            <a:ext cx="2193263" cy="2193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64C59E79-8A07-4C66-A5EB-0CF6DFD13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2310" y="6326237"/>
            <a:ext cx="10689336" cy="2880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D6913700-BEC6-42A5-A455-82B240D31A6A}"/>
                  </a:ext>
                </a:extLst>
              </p:cNvPr>
              <p:cNvSpPr txBox="1"/>
              <p:nvPr/>
            </p:nvSpPr>
            <p:spPr>
              <a:xfrm>
                <a:off x="3788075" y="7674966"/>
                <a:ext cx="9212307" cy="835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500"/>
                  </a:spcAft>
                </a:pPr>
                <a:r>
                  <a:rPr lang="en-US" sz="4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 </a:t>
                </a:r>
                <a:r>
                  <a:rPr lang="en-US" sz="4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42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D6913700-BEC6-42A5-A455-82B240D31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075" y="7674966"/>
                <a:ext cx="9212307" cy="835613"/>
              </a:xfrm>
              <a:prstGeom prst="rect">
                <a:avLst/>
              </a:prstGeom>
              <a:blipFill>
                <a:blip r:embed="rId12"/>
                <a:stretch>
                  <a:fillRect l="-2513" t="-9489" b="-26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1632022-2FAB-4A6F-832B-E670698073C8}"/>
              </a:ext>
            </a:extLst>
          </p:cNvPr>
          <p:cNvSpPr txBox="1"/>
          <p:nvPr/>
        </p:nvSpPr>
        <p:spPr>
          <a:xfrm>
            <a:off x="3856856" y="8529911"/>
            <a:ext cx="92334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029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A19373-521D-E186-6082-FBA9C72EBF9A}"/>
                  </a:ext>
                </a:extLst>
              </p:cNvPr>
              <p:cNvSpPr txBox="1"/>
              <p:nvPr/>
            </p:nvSpPr>
            <p:spPr>
              <a:xfrm>
                <a:off x="1098369" y="1719141"/>
                <a:ext cx="11582400" cy="106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latin typeface="+mj-lt"/>
                  </a:rPr>
                  <a:t>Tính</a:t>
                </a:r>
                <a:r>
                  <a:rPr lang="en-US" sz="4800" dirty="0">
                    <a:latin typeface="+mj-lt"/>
                  </a:rPr>
                  <a:t> số </a:t>
                </a:r>
                <a:r>
                  <a:rPr lang="en-US" sz="4800" dirty="0" err="1">
                    <a:latin typeface="+mj-lt"/>
                  </a:rPr>
                  <a:t>đo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các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góc</a:t>
                </a:r>
                <a:r>
                  <a:rPr lang="en-US" sz="4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trong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hình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sau</a:t>
                </a:r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A19373-521D-E186-6082-FBA9C72EB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369" y="1719141"/>
                <a:ext cx="11582400" cy="1063433"/>
              </a:xfrm>
              <a:prstGeom prst="rect">
                <a:avLst/>
              </a:prstGeom>
              <a:blipFill>
                <a:blip r:embed="rId6"/>
                <a:stretch>
                  <a:fillRect l="-2368" r="-1158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F8E2AC5-2ACA-4EDB-85AB-B7FE020348E7}"/>
              </a:ext>
            </a:extLst>
          </p:cNvPr>
          <p:cNvGrpSpPr/>
          <p:nvPr/>
        </p:nvGrpSpPr>
        <p:grpSpPr>
          <a:xfrm>
            <a:off x="160280" y="3308953"/>
            <a:ext cx="18127720" cy="4242200"/>
            <a:chOff x="98201" y="2735848"/>
            <a:chExt cx="18127720" cy="42422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F9566B4-9AC9-20B1-4597-DA8F928D2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567"/>
            <a:stretch/>
          </p:blipFill>
          <p:spPr>
            <a:xfrm>
              <a:off x="5564760" y="2868396"/>
              <a:ext cx="6079909" cy="367658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3594A2B-3E71-2C97-7340-17DE55032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44"/>
            <a:stretch/>
          </p:blipFill>
          <p:spPr>
            <a:xfrm>
              <a:off x="11963399" y="3371971"/>
              <a:ext cx="6262522" cy="3155321"/>
            </a:xfrm>
            <a:prstGeom prst="rect">
              <a:avLst/>
            </a:prstGeom>
          </p:spPr>
        </p:pic>
        <p:pic>
          <p:nvPicPr>
            <p:cNvPr id="40" name="Picture 39" descr="Chart, line chart&#10;&#10;Description automatically generated">
              <a:extLst>
                <a:ext uri="{FF2B5EF4-FFF2-40B4-BE49-F238E27FC236}">
                  <a16:creationId xmlns:a16="http://schemas.microsoft.com/office/drawing/2014/main" id="{428C39D2-4F63-A173-AEE9-290494DD1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7" t="22576" r="40316" b="34181"/>
            <a:stretch/>
          </p:blipFill>
          <p:spPr>
            <a:xfrm>
              <a:off x="98201" y="2735848"/>
              <a:ext cx="5147829" cy="4242200"/>
            </a:xfrm>
            <a:prstGeom prst="rect">
              <a:avLst/>
            </a:prstGeom>
          </p:spPr>
        </p:pic>
      </p:grp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63" r="1763"/>
          <a:stretch>
            <a:fillRect/>
          </a:stretch>
        </p:blipFill>
        <p:spPr>
          <a:xfrm>
            <a:off x="14391347" y="676032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2374291-72E8-8FD1-3161-344C3235BFCB}"/>
              </a:ext>
            </a:extLst>
          </p:cNvPr>
          <p:cNvSpPr/>
          <p:nvPr/>
        </p:nvSpPr>
        <p:spPr>
          <a:xfrm>
            <a:off x="4386266" y="330429"/>
            <a:ext cx="3799120" cy="157462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endParaRPr lang="en-US" sz="4800" b="1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-12809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3002173" y="494523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56600" y="3249875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74018" y="4882559"/>
            <a:ext cx="884834" cy="60167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95CC00B-345C-419A-5955-47E0854D4DF6}"/>
              </a:ext>
            </a:extLst>
          </p:cNvPr>
          <p:cNvGrpSpPr/>
          <p:nvPr/>
        </p:nvGrpSpPr>
        <p:grpSpPr>
          <a:xfrm>
            <a:off x="-104530" y="610815"/>
            <a:ext cx="16044787" cy="3607162"/>
            <a:chOff x="-220143" y="881128"/>
            <a:chExt cx="16044787" cy="36071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0EC57DB-A0E1-042F-C9E5-2D25CFA08A43}"/>
                </a:ext>
              </a:extLst>
            </p:cNvPr>
            <p:cNvGrpSpPr/>
            <p:nvPr/>
          </p:nvGrpSpPr>
          <p:grpSpPr>
            <a:xfrm>
              <a:off x="-220143" y="1959554"/>
              <a:ext cx="10629055" cy="1905843"/>
              <a:chOff x="5113796" y="1606453"/>
              <a:chExt cx="6250975" cy="1705888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5113796" y="1779669"/>
                <a:ext cx="520373" cy="538549"/>
              </a:xfrm>
              <a:prstGeom prst="rect">
                <a:avLst/>
              </a:prstGeom>
            </p:spPr>
          </p:pic>
          <p:sp>
            <p:nvSpPr>
              <p:cNvPr id="7" name="TextBox 7"/>
              <p:cNvSpPr txBox="1"/>
              <p:nvPr/>
            </p:nvSpPr>
            <p:spPr>
              <a:xfrm>
                <a:off x="5745889" y="1606453"/>
                <a:ext cx="5618882" cy="17058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096843" lvl="1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4400" dirty="0">
                    <a:latin typeface="+mj-lt"/>
                  </a:rPr>
                  <a:t>Tam </a:t>
                </a:r>
                <a:r>
                  <a:rPr lang="en-US" sz="4400" dirty="0" err="1">
                    <a:latin typeface="+mj-lt"/>
                  </a:rPr>
                  <a:t>giác</a:t>
                </a:r>
                <a:r>
                  <a:rPr lang="en-US" sz="4400" dirty="0">
                    <a:latin typeface="+mj-lt"/>
                  </a:rPr>
                  <a:t> có 3 </a:t>
                </a:r>
                <a:r>
                  <a:rPr lang="en-US" sz="4400" dirty="0" err="1">
                    <a:latin typeface="+mj-lt"/>
                  </a:rPr>
                  <a:t>góc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đều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nhọn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là</a:t>
                </a:r>
                <a:r>
                  <a:rPr lang="en-US" sz="4400" dirty="0">
                    <a:latin typeface="+mj-lt"/>
                  </a:rPr>
                  <a:t> tam </a:t>
                </a:r>
                <a:r>
                  <a:rPr lang="en-US" sz="4400" dirty="0" err="1">
                    <a:latin typeface="+mj-lt"/>
                  </a:rPr>
                  <a:t>giác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nhọn</a:t>
                </a:r>
                <a:r>
                  <a:rPr lang="en-US" sz="4400" dirty="0">
                    <a:latin typeface="+mj-lt"/>
                  </a:rPr>
                  <a:t>.</a:t>
                </a:r>
              </a:p>
            </p:txBody>
          </p:sp>
        </p:grpSp>
        <p:pic>
          <p:nvPicPr>
            <p:cNvPr id="32" name="Picture 31" descr="Shape&#10;&#10;Description automatically generated">
              <a:extLst>
                <a:ext uri="{FF2B5EF4-FFF2-40B4-BE49-F238E27FC236}">
                  <a16:creationId xmlns:a16="http://schemas.microsoft.com/office/drawing/2014/main" id="{09FE41B5-32D7-E965-3311-715AD17E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966" y="881128"/>
              <a:ext cx="5506678" cy="360716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804562-642B-C80B-2ABC-DECB029D0D1F}"/>
              </a:ext>
            </a:extLst>
          </p:cNvPr>
          <p:cNvGrpSpPr/>
          <p:nvPr/>
        </p:nvGrpSpPr>
        <p:grpSpPr>
          <a:xfrm>
            <a:off x="1163936" y="3701414"/>
            <a:ext cx="15220911" cy="3415860"/>
            <a:chOff x="1163936" y="4199028"/>
            <a:chExt cx="15220911" cy="3415860"/>
          </a:xfrm>
        </p:grpSpPr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36020BAE-A20E-1243-EF09-ADE7CA864A5A}"/>
                </a:ext>
              </a:extLst>
            </p:cNvPr>
            <p:cNvSpPr txBox="1"/>
            <p:nvPr/>
          </p:nvSpPr>
          <p:spPr>
            <a:xfrm>
              <a:off x="8689384" y="5051070"/>
              <a:ext cx="7695463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96843" lvl="1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400" dirty="0">
                  <a:latin typeface="+mj-lt"/>
                </a:rPr>
                <a:t>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có 1 </a:t>
              </a:r>
              <a:r>
                <a:rPr lang="en-US" sz="4400" dirty="0" err="1">
                  <a:latin typeface="+mj-lt"/>
                </a:rPr>
                <a:t>góc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tù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là</a:t>
              </a:r>
              <a:r>
                <a:rPr lang="en-US" sz="4400" dirty="0">
                  <a:latin typeface="+mj-lt"/>
                </a:rPr>
                <a:t> 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tù</a:t>
              </a:r>
              <a:r>
                <a:rPr lang="en-US" sz="4400" dirty="0">
                  <a:latin typeface="+mj-lt"/>
                </a:rPr>
                <a:t>.</a:t>
              </a:r>
            </a:p>
          </p:txBody>
        </p:sp>
        <p:pic>
          <p:nvPicPr>
            <p:cNvPr id="35" name="Picture 34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3F58EEE7-C3F2-FDAB-EB05-B7C4FE082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936" y="4199028"/>
              <a:ext cx="7914796" cy="341586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7EAA66-534A-1BE0-BBBF-599F41BA458C}"/>
              </a:ext>
            </a:extLst>
          </p:cNvPr>
          <p:cNvGrpSpPr/>
          <p:nvPr/>
        </p:nvGrpSpPr>
        <p:grpSpPr>
          <a:xfrm>
            <a:off x="1163936" y="7103768"/>
            <a:ext cx="15220911" cy="3183232"/>
            <a:chOff x="1163936" y="7212737"/>
            <a:chExt cx="15220911" cy="3183232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2501404-F026-E177-B9C5-626D588FE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3936" y="7799717"/>
              <a:ext cx="884834" cy="601675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7E261C-CD32-7E48-6430-901D46652028}"/>
                </a:ext>
              </a:extLst>
            </p:cNvPr>
            <p:cNvGrpSpPr/>
            <p:nvPr/>
          </p:nvGrpSpPr>
          <p:grpSpPr>
            <a:xfrm>
              <a:off x="2313202" y="7212737"/>
              <a:ext cx="14071645" cy="3183232"/>
              <a:chOff x="2313202" y="7212737"/>
              <a:chExt cx="14071645" cy="3183232"/>
            </a:xfrm>
          </p:grpSpPr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CF383821-2ED5-C2C9-08B8-34A514620297}"/>
                  </a:ext>
                </a:extLst>
              </p:cNvPr>
              <p:cNvSpPr txBox="1"/>
              <p:nvPr/>
            </p:nvSpPr>
            <p:spPr>
              <a:xfrm>
                <a:off x="2313202" y="7847639"/>
                <a:ext cx="791479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096843" lvl="1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4400" dirty="0">
                    <a:latin typeface="+mj-lt"/>
                  </a:rPr>
                  <a:t>Tam </a:t>
                </a:r>
                <a:r>
                  <a:rPr lang="en-US" sz="4400" dirty="0" err="1">
                    <a:latin typeface="+mj-lt"/>
                  </a:rPr>
                  <a:t>giác</a:t>
                </a:r>
                <a:r>
                  <a:rPr lang="en-US" sz="4400" dirty="0">
                    <a:latin typeface="+mj-lt"/>
                  </a:rPr>
                  <a:t> có 1 </a:t>
                </a:r>
                <a:r>
                  <a:rPr lang="en-US" sz="4400" dirty="0" err="1">
                    <a:latin typeface="+mj-lt"/>
                  </a:rPr>
                  <a:t>góc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vuông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là</a:t>
                </a:r>
                <a:r>
                  <a:rPr lang="en-US" sz="4400" dirty="0">
                    <a:latin typeface="+mj-lt"/>
                  </a:rPr>
                  <a:t> tam </a:t>
                </a:r>
                <a:r>
                  <a:rPr lang="en-US" sz="4400" dirty="0" err="1">
                    <a:latin typeface="+mj-lt"/>
                  </a:rPr>
                  <a:t>giác</a:t>
                </a:r>
                <a:r>
                  <a:rPr lang="en-US" sz="4400" dirty="0">
                    <a:latin typeface="+mj-lt"/>
                  </a:rPr>
                  <a:t> </a:t>
                </a:r>
                <a:r>
                  <a:rPr lang="en-US" sz="4400" dirty="0" err="1">
                    <a:latin typeface="+mj-lt"/>
                  </a:rPr>
                  <a:t>vuông</a:t>
                </a:r>
                <a:r>
                  <a:rPr lang="en-US" sz="4400" dirty="0">
                    <a:latin typeface="+mj-lt"/>
                  </a:rPr>
                  <a:t>.</a:t>
                </a:r>
              </a:p>
            </p:txBody>
          </p:sp>
          <p:pic>
            <p:nvPicPr>
              <p:cNvPr id="38" name="Picture 37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75AF877-EBDD-557D-0E39-EF08335C0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6716" y="7212737"/>
                <a:ext cx="5658131" cy="318323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867400" y="599908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r>
                <a:rPr lang="en-US" sz="4000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E2E2984C-EA91-5B29-2D48-37B79B8EA966}"/>
                  </a:ext>
                </a:extLst>
              </p:cNvPr>
              <p:cNvSpPr txBox="1"/>
              <p:nvPr/>
            </p:nvSpPr>
            <p:spPr>
              <a:xfrm>
                <a:off x="1295400" y="5347938"/>
                <a:ext cx="9210358" cy="450700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800" dirty="0" smtClean="0">
                    <a:latin typeface="+mj-lt"/>
                  </a:rPr>
                  <a:t>Áp dụng định lí tổng ba góc choo </a:t>
                </a:r>
                <a:r>
                  <a:rPr lang="nl-NL" sz="4800" dirty="0" smtClean="0">
                    <a:solidFill>
                      <a:schemeClr val="tx1"/>
                    </a:solidFill>
                    <a:latin typeface="+mj-lt"/>
                  </a:rPr>
                  <a:t>tam </a:t>
                </a:r>
                <a:r>
                  <a:rPr lang="nl-NL" sz="4800" dirty="0">
                    <a:solidFill>
                      <a:schemeClr val="tx1"/>
                    </a:solidFill>
                    <a:latin typeface="+mj-lt"/>
                  </a:rPr>
                  <a:t>giác </a:t>
                </a:r>
                <a14:m>
                  <m:oMath xmlns:m="http://schemas.openxmlformats.org/officeDocument/2006/math">
                    <m:r>
                      <a:rPr lang="nl-NL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800" dirty="0">
                    <a:solidFill>
                      <a:schemeClr val="tx1"/>
                    </a:solidFill>
                    <a:latin typeface="+mj-lt"/>
                  </a:rPr>
                  <a:t>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l-NL" sz="4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acc>
                      <m:r>
                        <a:rPr lang="en-US" sz="4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acc>
                      <m:r>
                        <a:rPr lang="en-US" sz="4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=180</m:t>
                      </m:r>
                      <m:r>
                        <a:rPr lang="en-US" sz="4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  <m:r>
                        <a:rPr lang="en-US" sz="4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4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acc>
                      <m:r>
                        <a:rPr lang="en-US" sz="4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=90</m:t>
                      </m:r>
                      <m:r>
                        <a:rPr lang="en-US" sz="4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E2E2984C-EA91-5B29-2D48-37B79B8EA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347938"/>
                <a:ext cx="9210358" cy="4507003"/>
              </a:xfrm>
              <a:prstGeom prst="rect">
                <a:avLst/>
              </a:prstGeom>
              <a:blipFill>
                <a:blip r:embed="rId8"/>
                <a:stretch>
                  <a:fillRect l="-4040"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2007228" y="2274578"/>
                <a:ext cx="1427354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228" y="2274578"/>
                <a:ext cx="14273544" cy="890180"/>
              </a:xfrm>
              <a:prstGeom prst="rect">
                <a:avLst/>
              </a:prstGeom>
              <a:blipFill>
                <a:blip r:embed="rId9"/>
                <a:stretch>
                  <a:fillRect l="-2348" r="-811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B7CB1F5-2C6E-632B-1765-741D0700ED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9541" y="5174859"/>
            <a:ext cx="7479158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C5697-4C6A-662D-25E3-7CA2CDEC99EB}"/>
              </a:ext>
            </a:extLst>
          </p:cNvPr>
          <p:cNvSpPr txBox="1"/>
          <p:nvPr/>
        </p:nvSpPr>
        <p:spPr>
          <a:xfrm>
            <a:off x="7467600" y="3681278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1828800" y="2077944"/>
                <a:ext cx="14706600" cy="383083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Hai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có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bằng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gọi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là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hai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phụ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nhau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trong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vuông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hai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nhọn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phụ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nhau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077944"/>
                <a:ext cx="14706600" cy="38308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1146</Words>
  <Application>Microsoft Office PowerPoint</Application>
  <PresentationFormat>Custom</PresentationFormat>
  <Paragraphs>127</Paragraphs>
  <Slides>19</Slides>
  <Notes>2</Notes>
  <HiddenSlides>0</HiddenSlides>
  <MMClips>6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Wingdings</vt:lpstr>
      <vt:lpstr>Arial</vt:lpstr>
      <vt:lpstr>.VnTime</vt:lpstr>
      <vt:lpstr>Calibri</vt:lpstr>
      <vt:lpstr>VNI-Times</vt:lpstr>
      <vt:lpstr>Times New Roman</vt:lpstr>
      <vt:lpstr>Tahoma</vt:lpstr>
      <vt:lpstr>Palatino Linotype</vt:lpstr>
      <vt:lpstr>.VnAvant</vt:lpstr>
      <vt:lpstr>Cambria Math</vt:lpstr>
      <vt:lpstr>MS PMincho</vt:lpstr>
      <vt:lpstr>Arial Black</vt:lpstr>
      <vt:lpstr>Symbol</vt:lpstr>
      <vt:lpstr>Office Theme</vt:lpstr>
      <vt:lpstr>CorelDRAW 10.0 Graphic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11</cp:revision>
  <dcterms:created xsi:type="dcterms:W3CDTF">2006-08-16T00:00:00Z</dcterms:created>
  <dcterms:modified xsi:type="dcterms:W3CDTF">2024-11-13T03:07:24Z</dcterms:modified>
  <dc:identifier>DAFOoZpgCq0</dc:identifier>
</cp:coreProperties>
</file>