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24"/>
  </p:notesMasterIdLst>
  <p:sldIdLst>
    <p:sldId id="432" r:id="rId3"/>
    <p:sldId id="256" r:id="rId4"/>
    <p:sldId id="311" r:id="rId5"/>
    <p:sldId id="337" r:id="rId6"/>
    <p:sldId id="339" r:id="rId7"/>
    <p:sldId id="260" r:id="rId8"/>
    <p:sldId id="257" r:id="rId9"/>
    <p:sldId id="314" r:id="rId10"/>
    <p:sldId id="340" r:id="rId11"/>
    <p:sldId id="341" r:id="rId12"/>
    <p:sldId id="321" r:id="rId13"/>
    <p:sldId id="315" r:id="rId14"/>
    <p:sldId id="262" r:id="rId15"/>
    <p:sldId id="342" r:id="rId16"/>
    <p:sldId id="263" r:id="rId17"/>
    <p:sldId id="343" r:id="rId18"/>
    <p:sldId id="344" r:id="rId19"/>
    <p:sldId id="327" r:id="rId20"/>
    <p:sldId id="331" r:id="rId21"/>
    <p:sldId id="332" r:id="rId22"/>
    <p:sldId id="335" r:id="rId23"/>
  </p:sldIdLst>
  <p:sldSz cx="9144000" cy="5143500" type="screen16x9"/>
  <p:notesSz cx="6858000" cy="9144000"/>
  <p:embeddedFontLst>
    <p:embeddedFont>
      <p:font typeface="Anaheim" panose="020B0604020202020204" charset="0"/>
      <p:regular r:id="rId25"/>
    </p:embeddedFont>
    <p:embeddedFont>
      <p:font typeface="Cambria Math" panose="02040503050406030204" pitchFamily="18" charset="0"/>
      <p:regular r:id="rId26"/>
    </p:embeddedFont>
    <p:embeddedFont>
      <p:font typeface="Nunito Light" panose="020B0604020202020204" charset="0"/>
      <p:regular r:id="rId27"/>
      <p:italic r:id="rId28"/>
    </p:embeddedFont>
    <p:embeddedFont>
      <p:font typeface="Quicksand Medium" panose="020B0604020202020204" charset="0"/>
      <p:regular r:id="rId29"/>
      <p:bold r:id="rId30"/>
    </p:embeddedFont>
    <p:embeddedFont>
      <p:font typeface="Open Sans" panose="020B0604020202020204" charset="0"/>
      <p:regular r:id="rId31"/>
      <p:bold r:id="rId32"/>
      <p:italic r:id="rId33"/>
      <p:boldItalic r:id="rId34"/>
    </p:embeddedFont>
    <p:embeddedFont>
      <p:font typeface="Lilita One" panose="020B0604020202020204" charset="0"/>
      <p:regular r:id="rId35"/>
    </p:embeddedFont>
    <p:embeddedFont>
      <p:font typeface="Lato" panose="020B0604020202020204" charset="0"/>
      <p:regular r:id="rId36"/>
      <p:bold r:id="rId37"/>
      <p:italic r:id="rId38"/>
      <p:boldItalic r:id="rId39"/>
    </p:embeddedFont>
    <p:embeddedFont>
      <p:font typeface="Maven Pro ExtraBold" panose="020B0604020202020204" charset="0"/>
      <p:bold r:id="rId40"/>
    </p:embeddedFont>
    <p:embeddedFont>
      <p:font typeface="Calibri" panose="020F0502020204030204" pitchFamily="34" charset="0"/>
      <p:regular r:id="rId41"/>
      <p:bold r:id="rId42"/>
      <p:italic r:id="rId43"/>
      <p:boldItalic r:id="rId44"/>
    </p:embeddedFont>
    <p:embeddedFont>
      <p:font typeface="Dotum" panose="020B0604020202020204" charset="-127"/>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57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4" r:id="rId7"/>
    <p:sldLayoutId id="2147483671" r:id="rId8"/>
    <p:sldLayoutId id="2147483676" r:id="rId9"/>
    <p:sldLayoutId id="214748367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5/14/2024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42.png"/><Relationship Id="rId3" Type="http://schemas.openxmlformats.org/officeDocument/2006/relationships/slideLayout" Target="../slideLayouts/slideLayout11.xml"/><Relationship Id="rId7" Type="http://schemas.openxmlformats.org/officeDocument/2006/relationships/image" Target="../media/image39.pn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slide" Target="slide12.xml"/><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44.png"/><Relationship Id="rId15" Type="http://schemas.openxmlformats.org/officeDocument/2006/relationships/slide" Target="slide2.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44.png"/><Relationship Id="rId15" Type="http://schemas.openxmlformats.org/officeDocument/2006/relationships/slide" Target="slide2.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1" name="Rectangle 20"/>
          <p:cNvSpPr/>
          <p:nvPr/>
        </p:nvSpPr>
        <p:spPr>
          <a:xfrm>
            <a:off x="257734" y="1273006"/>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HỢP </a:t>
            </a:r>
            <a:endParaRPr lang="en-US" sz="3800" b="1">
              <a:solidFill>
                <a:srgbClr val="D51460"/>
              </a:solidFill>
              <a:sym typeface="Lilita One"/>
            </a:endParaRPr>
          </a:p>
          <a:p>
            <a:pPr algn="ctr">
              <a:lnSpc>
                <a:spcPct val="150000"/>
              </a:lnSpc>
            </a:pPr>
            <a:r>
              <a:rPr lang="vi-VN" sz="3800" b="1">
                <a:solidFill>
                  <a:srgbClr val="D51460"/>
                </a:solidFill>
                <a:sym typeface="Lilita One"/>
              </a:rPr>
              <a:t>ĐỒNG DẠNG CỦA HAI TAM GIÁC </a:t>
            </a:r>
            <a:endParaRPr lang="en-US" sz="3800" b="1"/>
          </a:p>
        </p:txBody>
      </p:sp>
    </p:spTree>
    <p:extLst>
      <p:ext uri="{BB962C8B-B14F-4D97-AF65-F5344CB8AC3E}">
        <p14:creationId xmlns:p14="http://schemas.microsoft.com/office/powerpoint/2010/main" val="386763692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&gt;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𝐵</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10055"/>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5687643" y="3028228"/>
                  <a:ext cx="4828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27671" y="394268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76956" y="397909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dạng.</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p>
        </p:txBody>
      </p:sp>
      <mc:AlternateContent xmlns:mc="http://schemas.openxmlformats.org/markup-compatibility/2006" xmlns:a14="http://schemas.microsoft.com/office/drawing/2010/main">
        <mc:Choice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𝐻𝐺</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𝐺𝐾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𝑀𝑁</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𝐸𝐹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𝑁𝑃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a:latin typeface="+mn-lt"/>
                  </a:rPr>
                  <a:t>Từ giả thiết ta có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b="0" i="1" kern="1200" smtClean="0">
                        <a:latin typeface="Cambria Math" panose="02040503050406030204" pitchFamily="18" charset="0"/>
                        <a:ea typeface="+mn-ea"/>
                        <a:cs typeface="Arial" panose="020B0604020202020204" pitchFamily="34" charset="0"/>
                      </a:rPr>
                      <m:t>𝑀𝑁</m:t>
                    </m:r>
                    <m:r>
                      <a:rPr lang="en-US" sz="1900" i="1" kern="1200">
                        <a:latin typeface="Cambria Math" panose="02040503050406030204" pitchFamily="18" charset="0"/>
                        <a:ea typeface="+mn-ea"/>
                        <a:cs typeface="Arial" panose="020B0604020202020204" pitchFamily="34" charset="0"/>
                      </a:rPr>
                      <m:t>=4</m:t>
                    </m:r>
                    <m:r>
                      <a:rPr lang="en-US" sz="1900" b="0" i="1" kern="1200" smtClean="0">
                        <a:latin typeface="Cambria Math" panose="02040503050406030204" pitchFamily="18" charset="0"/>
                        <a:ea typeface="+mn-ea"/>
                        <a:cs typeface="Arial" panose="020B0604020202020204" pitchFamily="34" charset="0"/>
                      </a:rPr>
                      <m:t>𝑁𝑃</m:t>
                    </m:r>
                    <m:r>
                      <a:rPr lang="en-US" sz="1900" i="1" kern="1200">
                        <a:latin typeface="Cambria Math" panose="02040503050406030204" pitchFamily="18" charset="0"/>
                        <a:ea typeface="+mn-ea"/>
                        <a:cs typeface="Arial" panose="020B0604020202020204" pitchFamily="34" charset="0"/>
                      </a:rPr>
                      <m:t>=8</m:t>
                    </m:r>
                    <m:r>
                      <a:rPr lang="en-US" sz="1900" b="0" i="1" kern="1200" smtClean="0">
                        <a:latin typeface="Cambria Math" panose="02040503050406030204" pitchFamily="18" charset="0"/>
                        <a:ea typeface="+mn-ea"/>
                        <a:cs typeface="Arial" panose="020B0604020202020204" pitchFamily="34" charset="0"/>
                      </a:rPr>
                      <m:t>𝑃𝑀</m:t>
                    </m:r>
                  </m:oMath>
                </a14:m>
                <a:r>
                  <a:rPr lang="en-US" sz="190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i="1" kern="1200">
                        <a:latin typeface="Cambria Math" panose="02040503050406030204" pitchFamily="18" charset="0"/>
                        <a:ea typeface="+mn-ea"/>
                        <a:cs typeface="Arial" panose="020B0604020202020204" pitchFamily="34" charset="0"/>
                      </a:rPr>
                      <m:t>𝐴𝐵</m:t>
                    </m:r>
                    <m:r>
                      <a:rPr lang="en-US" sz="1900" i="1" kern="1200">
                        <a:latin typeface="Cambria Math" panose="02040503050406030204" pitchFamily="18" charset="0"/>
                        <a:ea typeface="+mn-ea"/>
                        <a:cs typeface="Arial" panose="020B0604020202020204" pitchFamily="34" charset="0"/>
                      </a:rPr>
                      <m:t>=4</m:t>
                    </m:r>
                    <m:r>
                      <a:rPr lang="en-US" sz="1900" i="1" kern="1200">
                        <a:latin typeface="Cambria Math" panose="02040503050406030204" pitchFamily="18" charset="0"/>
                        <a:ea typeface="+mn-ea"/>
                        <a:cs typeface="Arial" panose="020B0604020202020204" pitchFamily="34" charset="0"/>
                      </a:rPr>
                      <m:t>𝐵𝐶</m:t>
                    </m:r>
                    <m:r>
                      <a:rPr lang="en-US" sz="1900" i="1" kern="1200">
                        <a:latin typeface="Cambria Math" panose="02040503050406030204" pitchFamily="18" charset="0"/>
                        <a:ea typeface="+mn-ea"/>
                        <a:cs typeface="Arial" panose="020B0604020202020204" pitchFamily="34" charset="0"/>
                      </a:rPr>
                      <m:t>=8</m:t>
                    </m:r>
                    <m:r>
                      <a:rPr lang="en-US" sz="1900" i="1" kern="1200">
                        <a:latin typeface="Cambria Math" panose="02040503050406030204" pitchFamily="18" charset="0"/>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a:latin typeface="+mn-lt"/>
                </a:endParaRPr>
              </a:p>
              <a:p>
                <a:pPr>
                  <a:lnSpc>
                    <a:spcPct val="150000"/>
                  </a:lnSpc>
                  <a:spcBef>
                    <a:spcPts val="600"/>
                  </a:spcBef>
                  <a:spcAft>
                    <a:spcPts val="600"/>
                  </a:spcAft>
                </a:pPr>
                <a:r>
                  <a:rPr lang="en-US" sz="190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a:latin typeface="+mn-lt"/>
                  </a:rPr>
                  <a:t>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a:latin typeface="+mn-lt"/>
                </a:endParaRPr>
              </a:p>
              <a:p>
                <a:pPr>
                  <a:lnSpc>
                    <a:spcPct val="150000"/>
                  </a:lnSpc>
                  <a:spcBef>
                    <a:spcPts val="600"/>
                  </a:spcBef>
                  <a:spcAft>
                    <a:spcPts val="600"/>
                  </a:spcAft>
                </a:pPr>
                <a:r>
                  <a:rPr lang="en-US" sz="190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a:ea typeface="Arial" panose="020B0604020202020204" pitchFamily="34" charset="0"/>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r>
                      <a:rPr lang="en-US" sz="1800" i="1">
                        <a:effectLst/>
                        <a:latin typeface="Cambria Math" panose="02040503050406030204" pitchFamily="18" charset="0"/>
                        <a:ea typeface="Dotum" panose="020B0600000101010101" pitchFamily="34" charset="-127"/>
                        <a:cs typeface="Times New Roman" panose="02020603050405020304" pitchFamily="18" charset="0"/>
                      </a:rPr>
                      <m:t>=27−</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𝐹𝐷</m:t>
                    </m:r>
                    <m:r>
                      <a:rPr lang="en-US" sz="1800" i="1">
                        <a:effectLst/>
                        <a:latin typeface="Cambria Math" panose="02040503050406030204" pitchFamily="18" charset="0"/>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hai chân cột gôn. Từ đó tính góc sút bằng góc tương ứng của tam giác vừa vẽ được.</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điểm đặt trái bóng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Thì 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xmlns:a14="http://schemas.microsoft.com/office/drawing/2010/main">
        <mc:Choice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𝑁𝑀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=2 :3 :4=</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29</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 action="ppaction://noaction"/>
          </p:cNvPr>
          <p:cNvPicPr>
            <a:picLocks noChangeAspect="1"/>
          </p:cNvPicPr>
          <p:nvPr/>
        </p:nvPicPr>
        <p:blipFill>
          <a:blip r:embed="rId5" cstate="print"/>
          <a:stretch>
            <a:fillRect/>
          </a:stretch>
        </p:blipFill>
        <p:spPr>
          <a:xfrm>
            <a:off x="971550" y="2171700"/>
            <a:ext cx="685800" cy="696861"/>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3257550" y="1085850"/>
            <a:ext cx="628650" cy="62865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571500" y="3429000"/>
            <a:ext cx="685800" cy="759279"/>
          </a:xfrm>
          <a:prstGeom prst="rect">
            <a:avLst/>
          </a:prstGeom>
        </p:spPr>
      </p:pic>
      <p:pic>
        <p:nvPicPr>
          <p:cNvPr id="8" name="Picture 7" descr="5.png">
            <a:hlinkClick r:id="rId10" action="ppaction://hlinksldjump"/>
          </p:cNvPr>
          <p:cNvPicPr>
            <a:picLocks noChangeAspect="1"/>
          </p:cNvPicPr>
          <p:nvPr/>
        </p:nvPicPr>
        <p:blipFill>
          <a:blip r:embed="rId11" cstate="print"/>
          <a:stretch>
            <a:fillRect/>
          </a:stretch>
        </p:blipFill>
        <p:spPr>
          <a:xfrm>
            <a:off x="1143000" y="4171951"/>
            <a:ext cx="614286" cy="671429"/>
          </a:xfrm>
          <a:prstGeom prst="rect">
            <a:avLst/>
          </a:prstGeom>
        </p:spPr>
      </p:pic>
      <p:pic>
        <p:nvPicPr>
          <p:cNvPr id="10" name="Picture 9" descr="1.png">
            <a:hlinkClick r:id="rId12" action="ppaction://hlinksldjump"/>
          </p:cNvPr>
          <p:cNvPicPr>
            <a:picLocks noChangeAspect="1"/>
          </p:cNvPicPr>
          <p:nvPr/>
        </p:nvPicPr>
        <p:blipFill>
          <a:blip r:embed="rId5"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3"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ta 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a:solidFill>
                  <a:srgbClr val="C00000"/>
                </a:solidFill>
                <a:latin typeface="Arial" panose="020B0604020202020204" pitchFamily="34" charset="0"/>
                <a:cs typeface="Arial" panose="020B0604020202020204" pitchFamily="34" charset="0"/>
                <a:sym typeface="Arial"/>
              </a:rPr>
              <a:t>KHỞI ĐỘNG</a:t>
            </a: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14,64 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68571" y="-87984"/>
            <a:ext cx="9265226"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IX. </a:t>
            </a:r>
            <a:br>
              <a:rPr lang="vi-VN" sz="3800" b="1">
                <a:latin typeface="+mn-lt"/>
              </a:rPr>
            </a:br>
            <a:r>
              <a:rPr lang="vi-VN" sz="3800" b="1">
                <a:latin typeface="+mn-lt"/>
              </a:rPr>
              <a:t>TAM GIÁC ĐỒNG DẠNG</a:t>
            </a:r>
            <a:endParaRPr lang="vi-VN" sz="3800">
              <a:solidFill>
                <a:schemeClr val="lt2"/>
              </a:solidFill>
            </a:endParaRPr>
          </a:p>
        </p:txBody>
      </p:sp>
      <p:sp>
        <p:nvSpPr>
          <p:cNvPr id="21" name="Rectangle 20"/>
          <p:cNvSpPr/>
          <p:nvPr/>
        </p:nvSpPr>
        <p:spPr>
          <a:xfrm>
            <a:off x="244855" y="2135891"/>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HỢP </a:t>
            </a:r>
            <a:endParaRPr lang="en-US" sz="3800" b="1">
              <a:solidFill>
                <a:srgbClr val="D51460"/>
              </a:solidFill>
              <a:sym typeface="Lilita One"/>
            </a:endParaRPr>
          </a:p>
          <a:p>
            <a:pPr algn="ctr">
              <a:lnSpc>
                <a:spcPct val="150000"/>
              </a:lnSpc>
            </a:pPr>
            <a:r>
              <a:rPr lang="vi-VN" sz="3800" b="1">
                <a:solidFill>
                  <a:srgbClr val="D51460"/>
                </a:solidFill>
                <a:sym typeface="Lilita One"/>
              </a:rPr>
              <a:t>ĐỒNG DẠNG CỦA HAI TAM GIÁC </a:t>
            </a:r>
            <a:endParaRPr lang="en-US" sz="3800" b="1"/>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hai</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ba</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1. </a:t>
            </a:r>
            <a:r>
              <a:rPr lang="vi-VN" sz="3000" b="1">
                <a:latin typeface="+mn-lt"/>
              </a:rPr>
              <a:t>Trường hợp đồng dạng thứ nhất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a:latin typeface="+mn-lt"/>
                  </a:rPr>
                  <a:t>a)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𝐴𝐵</m:t>
                    </m:r>
                    <m:r>
                      <a:rPr lang="vi-VN" sz="1600" i="1" smtClean="0">
                        <a:latin typeface="Cambria Math" panose="02040503050406030204" pitchFamily="18" charset="0"/>
                      </a:rPr>
                      <m:t> </m:t>
                    </m:r>
                  </m:oMath>
                </a14:m>
                <a:r>
                  <a:rPr lang="vi-VN" sz="1600">
                    <a:latin typeface="+mn-lt"/>
                  </a:rPr>
                  <a:t>thì hai tam giác có đồng dạng với nhau không? Vì sao?</a:t>
                </a:r>
              </a:p>
              <a:p>
                <a:pPr algn="just">
                  <a:lnSpc>
                    <a:spcPct val="150000"/>
                  </a:lnSpc>
                </a:pPr>
                <a:r>
                  <a:rPr lang="vi-VN" sz="1600">
                    <a:latin typeface="+mn-lt"/>
                  </a:rPr>
                  <a:t>b)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a:latin typeface="+mn-lt"/>
                  </a:rPr>
                  <a:t>Hãy 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(c.c.c)</a:t>
                </a:r>
                <a:endParaRPr lang="en-US" sz="1600"/>
              </a:p>
              <a:p>
                <a:pPr marL="342900" lvl="0" indent="-342900" algn="just">
                  <a:lnSpc>
                    <a:spcPct val="150000"/>
                  </a:lnSpc>
                  <a:buFontTx/>
                  <a:buChar char="-"/>
                </a:pPr>
                <a:r>
                  <a:rPr lang="vi-VN" sz="1600">
                    <a:latin typeface="Arial" panose="020B0604020202020204" pitchFamily="34" charset="0"/>
                  </a:rPr>
                  <a:t>Hai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xmlns:a14="http://schemas.microsoft.com/office/drawing/2010/main">
          <mc:Choice Requires="a14">
            <p:sp>
              <p:nvSpPr>
                <p:cNvPr id="7" name="Rectangle 6"/>
                <p:cNvSpPr/>
                <p:nvPr/>
              </p:nvSpPr>
              <p:spPr>
                <a:xfrm>
                  <a:off x="1380385" y="729691"/>
                  <a:ext cx="3327578" cy="338554"/>
                </a:xfrm>
                <a:prstGeom prst="rect">
                  <a:avLst/>
                </a:prstGeom>
              </p:spPr>
              <p:txBody>
                <a:bodyPr wrap="none">
                  <a:spAutoFit/>
                </a:bodyPr>
                <a:lstStyle/>
                <a:p>
                  <a:r>
                    <a:rPr lang="vi-VN" sz="1600">
                      <a:latin typeface="+mn-lt"/>
                    </a:rPr>
                    <a:t>Cho hai tam giác </a:t>
                  </a:r>
                  <a14:m>
                    <m:oMath xmlns:m="http://schemas.openxmlformats.org/officeDocument/2006/math">
                      <m:r>
                        <a:rPr lang="vi-VN" sz="1600" i="1" smtClean="0">
                          <a:latin typeface="Cambria Math" panose="02040503050406030204" pitchFamily="18" charset="0"/>
                        </a:rPr>
                        <m:t>𝐴𝐵𝐶</m:t>
                      </m:r>
                    </m:oMath>
                  </a14:m>
                  <a:r>
                    <a:rPr lang="vi-VN" sz="1600">
                      <a:latin typeface="+mn-lt"/>
                    </a:rPr>
                    <a:t> và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𝐶</m:t>
                      </m:r>
                      <m:r>
                        <a:rPr lang="vi-VN" sz="1600" i="1" smtClean="0">
                          <a:latin typeface="Cambria Math" panose="02040503050406030204" pitchFamily="18" charset="0"/>
                        </a:rPr>
                        <m:t>′</m:t>
                      </m:r>
                    </m:oMath>
                  </a14:m>
                  <a:r>
                    <a:rPr lang="en-US" sz="1600">
                      <a:latin typeface="+mn-lt"/>
                    </a:rPr>
                    <a:t> có</a:t>
                  </a:r>
                </a:p>
              </p:txBody>
            </p:sp>
          </mc:Choice>
          <mc:Fallback xmlns="">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xmlns="">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    Do đó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b)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Vì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nên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1345</TotalTime>
  <Words>744</Words>
  <Application>Microsoft Office PowerPoint</Application>
  <PresentationFormat>On-screen Show (16:9)</PresentationFormat>
  <Paragraphs>105</Paragraphs>
  <Slides>21</Slides>
  <Notes>18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21</vt:i4>
      </vt:variant>
    </vt:vector>
  </HeadingPairs>
  <TitlesOfParts>
    <vt:vector size="39" baseType="lpstr">
      <vt:lpstr>Arial</vt:lpstr>
      <vt:lpstr>Anaheim</vt:lpstr>
      <vt:lpstr>Cambria Math</vt:lpstr>
      <vt:lpstr>Nunito Light</vt:lpstr>
      <vt:lpstr>Poppins SemiBold</vt:lpstr>
      <vt:lpstr>Times New Roman</vt:lpstr>
      <vt:lpstr>Quicksand Medium</vt:lpstr>
      <vt:lpstr>Open Sans</vt:lpstr>
      <vt:lpstr>Maven Pro SemiBold</vt:lpstr>
      <vt:lpstr>Lilita One</vt:lpstr>
      <vt:lpstr>DM Sans</vt:lpstr>
      <vt:lpstr>Lato</vt:lpstr>
      <vt:lpstr>Maven Pro ExtraBold</vt:lpstr>
      <vt:lpstr>Calibri</vt:lpstr>
      <vt:lpstr>Wingdings</vt:lpstr>
      <vt:lpstr>Dotum</vt:lpstr>
      <vt:lpstr>Measurement and Data - Mathematics - 1st Grade by Slidesgo</vt:lpstr>
      <vt:lpstr>Office Theme</vt:lpstr>
      <vt:lpstr>PowerPoint Presentation</vt:lpstr>
      <vt:lpstr>PowerPoint Presentation</vt:lpstr>
      <vt:lpstr>PowerPoint Presentation</vt:lpstr>
      <vt:lpstr>PowerPoint Presentation</vt:lpstr>
      <vt:lpstr>NỘI DUNG BÀI HỌC</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acer</cp:lastModifiedBy>
  <cp:revision>3</cp:revision>
  <dcterms:modified xsi:type="dcterms:W3CDTF">2024-05-14T07:45:05Z</dcterms:modified>
</cp:coreProperties>
</file>