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6" r:id="rId2"/>
    <p:sldId id="270" r:id="rId3"/>
    <p:sldId id="274" r:id="rId4"/>
    <p:sldId id="275" r:id="rId5"/>
    <p:sldId id="276" r:id="rId6"/>
    <p:sldId id="277" r:id="rId7"/>
    <p:sldId id="294" r:id="rId8"/>
    <p:sldId id="292" r:id="rId9"/>
    <p:sldId id="285" r:id="rId10"/>
    <p:sldId id="286" r:id="rId11"/>
    <p:sldId id="287" r:id="rId12"/>
    <p:sldId id="288" r:id="rId13"/>
    <p:sldId id="289" r:id="rId14"/>
    <p:sldId id="295" r:id="rId15"/>
    <p:sldId id="278" r:id="rId16"/>
    <p:sldId id="280" r:id="rId17"/>
    <p:sldId id="296" r:id="rId18"/>
    <p:sldId id="297" r:id="rId19"/>
    <p:sldId id="299" r:id="rId20"/>
    <p:sldId id="303" r:id="rId21"/>
    <p:sldId id="307" r:id="rId22"/>
    <p:sldId id="30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95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DBF3B-2786-4B23-B36E-5ABA71710C8F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CDA786-ABDC-4CF2-9FD9-737FEEA5C3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18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EDD1-43A2-4E20-85B0-862CB28179B6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32147-706D-43FF-8055-AE65528810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02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EDD1-43A2-4E20-85B0-862CB28179B6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32147-706D-43FF-8055-AE65528810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568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EDD1-43A2-4E20-85B0-862CB28179B6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32147-706D-43FF-8055-AE65528810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36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EDD1-43A2-4E20-85B0-862CB28179B6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32147-706D-43FF-8055-AE65528810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642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EDD1-43A2-4E20-85B0-862CB28179B6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32147-706D-43FF-8055-AE65528810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05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EDD1-43A2-4E20-85B0-862CB28179B6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32147-706D-43FF-8055-AE65528810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407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EDD1-43A2-4E20-85B0-862CB28179B6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32147-706D-43FF-8055-AE65528810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38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EDD1-43A2-4E20-85B0-862CB28179B6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32147-706D-43FF-8055-AE65528810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956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EDD1-43A2-4E20-85B0-862CB28179B6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32147-706D-43FF-8055-AE65528810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51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EDD1-43A2-4E20-85B0-862CB28179B6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32147-706D-43FF-8055-AE65528810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022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EDD1-43A2-4E20-85B0-862CB28179B6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32147-706D-43FF-8055-AE65528810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792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4EDD1-43A2-4E20-85B0-862CB28179B6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32147-706D-43FF-8055-AE65528810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030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slide" Target="slide8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slide" Target="slide14.xml"/><Relationship Id="rId3" Type="http://schemas.microsoft.com/office/2007/relationships/hdphoto" Target="../media/hdphoto1.wdp"/><Relationship Id="rId7" Type="http://schemas.openxmlformats.org/officeDocument/2006/relationships/slide" Target="slide13.xml"/><Relationship Id="rId12" Type="http://schemas.openxmlformats.org/officeDocument/2006/relationships/slide" Target="slide9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slide" Target="slide11.xml"/><Relationship Id="rId5" Type="http://schemas.openxmlformats.org/officeDocument/2006/relationships/image" Target="../media/image18.jpeg"/><Relationship Id="rId10" Type="http://schemas.openxmlformats.org/officeDocument/2006/relationships/slide" Target="slide12.xml"/><Relationship Id="rId4" Type="http://schemas.openxmlformats.org/officeDocument/2006/relationships/image" Target="../media/image17.gif"/><Relationship Id="rId9" Type="http://schemas.openxmlformats.org/officeDocument/2006/relationships/audio" Target="../media/audio1.wav"/><Relationship Id="rId1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04D395B0-1E8A-CA8C-9E30-53C931F93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2051" name="Content Placeholder 2">
            <a:extLst>
              <a:ext uri="{FF2B5EF4-FFF2-40B4-BE49-F238E27FC236}">
                <a16:creationId xmlns:a16="http://schemas.microsoft.com/office/drawing/2014/main" id="{0F64C7A5-D25B-FA5A-6B04-9A5B4F9F3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altLang="vi-VN">
              <a:latin typeface="Calibri" panose="020F0502020204030204" pitchFamily="34" charset="0"/>
            </a:endParaRPr>
          </a:p>
        </p:txBody>
      </p:sp>
      <p:pic>
        <p:nvPicPr>
          <p:cNvPr id="2052" name="Picture 2">
            <a:extLst>
              <a:ext uri="{FF2B5EF4-FFF2-40B4-BE49-F238E27FC236}">
                <a16:creationId xmlns:a16="http://schemas.microsoft.com/office/drawing/2014/main" id="{6EE35CEB-37D9-E21A-5EC0-C135DD192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688" y="0"/>
            <a:ext cx="122886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900B590F-6353-2553-4281-DB81853B5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4731" y="979779"/>
            <a:ext cx="7961164" cy="146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676" tIns="41838" rIns="83676" bIns="41838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600" u="sng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PERIOD 59: UNIT 7: </a:t>
            </a: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TELEVISION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3600" u="sng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Lesson 5</a:t>
            </a: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 SKILLS 1</a:t>
            </a:r>
          </a:p>
        </p:txBody>
      </p:sp>
    </p:spTree>
    <p:extLst>
      <p:ext uri="{BB962C8B-B14F-4D97-AF65-F5344CB8AC3E}">
        <p14:creationId xmlns:p14="http://schemas.microsoft.com/office/powerpoint/2010/main" val="367153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197247" y="228600"/>
            <a:ext cx="719376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100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Read the first two columns of the TV guide and answer the questions.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665456" y="1740978"/>
            <a:ext cx="7565721" cy="646331"/>
            <a:chOff x="369902" y="2142097"/>
            <a:chExt cx="7565721" cy="646331"/>
          </a:xfrm>
        </p:grpSpPr>
        <p:sp>
          <p:nvSpPr>
            <p:cNvPr id="10" name="TextBox 9"/>
            <p:cNvSpPr txBox="1"/>
            <p:nvPr/>
          </p:nvSpPr>
          <p:spPr>
            <a:xfrm>
              <a:off x="369902" y="2142097"/>
              <a:ext cx="4748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44732" y="2142097"/>
              <a:ext cx="70908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Is </a:t>
              </a:r>
              <a:r>
                <a:rPr lang="en-US" sz="36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 Fox Teacher </a:t>
              </a:r>
              <a:r>
                <a:rPr lang="en-US" sz="36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comedy?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A4A530B-E979-420C-AFAB-7896E3191A3F}"/>
              </a:ext>
            </a:extLst>
          </p:cNvPr>
          <p:cNvSpPr txBox="1"/>
          <p:nvPr/>
        </p:nvSpPr>
        <p:spPr>
          <a:xfrm>
            <a:off x="3140092" y="2387026"/>
            <a:ext cx="1954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 it is.</a:t>
            </a:r>
          </a:p>
        </p:txBody>
      </p:sp>
      <p:sp>
        <p:nvSpPr>
          <p:cNvPr id="13" name="Action Button: Home 12">
            <a:hlinkClick r:id="rId3" action="ppaction://hlinksldjump" highlightClick="1"/>
          </p:cNvPr>
          <p:cNvSpPr/>
          <p:nvPr/>
        </p:nvSpPr>
        <p:spPr>
          <a:xfrm>
            <a:off x="10157792" y="6553200"/>
            <a:ext cx="434008" cy="457200"/>
          </a:xfrm>
          <a:prstGeom prst="actionButtonHome">
            <a:avLst/>
          </a:prstGeom>
          <a:solidFill>
            <a:schemeClr val="accent3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1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04712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197247" y="228600"/>
            <a:ext cx="719376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100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Read the first two columns of the TV guide and answer the questions.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581446" y="1524000"/>
            <a:ext cx="7400755" cy="593428"/>
            <a:chOff x="363373" y="4026312"/>
            <a:chExt cx="6914269" cy="593428"/>
          </a:xfrm>
        </p:grpSpPr>
        <p:sp>
          <p:nvSpPr>
            <p:cNvPr id="10" name="TextBox 9"/>
            <p:cNvSpPr txBox="1"/>
            <p:nvPr/>
          </p:nvSpPr>
          <p:spPr>
            <a:xfrm>
              <a:off x="363373" y="4034965"/>
              <a:ext cx="4748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38203" y="4026312"/>
              <a:ext cx="64394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</a:rPr>
                <a:t> 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What time is the </a:t>
              </a:r>
              <a:r>
                <a:rPr lang="en-US" sz="32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Sports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programme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357DDD4-C1BD-4B93-925B-48FAD5F16C89}"/>
              </a:ext>
            </a:extLst>
          </p:cNvPr>
          <p:cNvSpPr txBox="1"/>
          <p:nvPr/>
        </p:nvSpPr>
        <p:spPr>
          <a:xfrm>
            <a:off x="3117214" y="2234626"/>
            <a:ext cx="28704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on at 10.30.</a:t>
            </a:r>
          </a:p>
        </p:txBody>
      </p:sp>
      <p:sp>
        <p:nvSpPr>
          <p:cNvPr id="13" name="Action Button: Home 12">
            <a:hlinkClick r:id="rId3" action="ppaction://hlinksldjump" highlightClick="1"/>
          </p:cNvPr>
          <p:cNvSpPr/>
          <p:nvPr/>
        </p:nvSpPr>
        <p:spPr>
          <a:xfrm>
            <a:off x="10157792" y="6553200"/>
            <a:ext cx="434008" cy="457200"/>
          </a:xfrm>
          <a:prstGeom prst="actionButtonHome">
            <a:avLst/>
          </a:prstGeom>
          <a:solidFill>
            <a:schemeClr val="accent3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1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197247" y="228600"/>
            <a:ext cx="719376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100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Read the first two columns of the TV guide and answer the questions.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257300" y="1905001"/>
            <a:ext cx="8410700" cy="646331"/>
            <a:chOff x="341214" y="3312302"/>
            <a:chExt cx="6493926" cy="646331"/>
          </a:xfrm>
        </p:grpSpPr>
        <p:sp>
          <p:nvSpPr>
            <p:cNvPr id="10" name="TextBox 9"/>
            <p:cNvSpPr txBox="1"/>
            <p:nvPr/>
          </p:nvSpPr>
          <p:spPr>
            <a:xfrm>
              <a:off x="341214" y="3312302"/>
              <a:ext cx="4748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38204" y="3312302"/>
              <a:ext cx="59969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Can we watch a game show at 10.30?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EB4A778-FD98-453F-8786-0571F6062587}"/>
              </a:ext>
            </a:extLst>
          </p:cNvPr>
          <p:cNvSpPr txBox="1"/>
          <p:nvPr/>
        </p:nvSpPr>
        <p:spPr>
          <a:xfrm>
            <a:off x="3097867" y="2684584"/>
            <a:ext cx="2749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No, we can’t.</a:t>
            </a:r>
          </a:p>
        </p:txBody>
      </p:sp>
      <p:sp>
        <p:nvSpPr>
          <p:cNvPr id="13" name="Action Button: Home 12">
            <a:hlinkClick r:id="rId3" action="ppaction://hlinksldjump" highlightClick="1"/>
          </p:cNvPr>
          <p:cNvSpPr/>
          <p:nvPr/>
        </p:nvSpPr>
        <p:spPr>
          <a:xfrm>
            <a:off x="9957005" y="6553200"/>
            <a:ext cx="434008" cy="457200"/>
          </a:xfrm>
          <a:prstGeom prst="actionButtonHome">
            <a:avLst/>
          </a:prstGeom>
          <a:solidFill>
            <a:schemeClr val="accent3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1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07"/>
            <a:ext cx="12288688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197247" y="228600"/>
            <a:ext cx="719376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100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Read the first two columns of the TV guide and answer the questions.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057400" y="1371601"/>
            <a:ext cx="8571664" cy="1138773"/>
            <a:chOff x="170336" y="-497698"/>
            <a:chExt cx="7417603" cy="1138773"/>
          </a:xfrm>
        </p:grpSpPr>
        <p:sp>
          <p:nvSpPr>
            <p:cNvPr id="10" name="TextBox 9"/>
            <p:cNvSpPr txBox="1"/>
            <p:nvPr/>
          </p:nvSpPr>
          <p:spPr>
            <a:xfrm>
              <a:off x="170336" y="-497698"/>
              <a:ext cx="47483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7751" y="-497698"/>
              <a:ext cx="7180188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What is the topic of the </a:t>
              </a:r>
              <a:r>
                <a:rPr lang="en-US" sz="3400" b="1" i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Science</a:t>
              </a:r>
              <a:r>
                <a:rPr lang="en-US" sz="3400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b="1" dirty="0" err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programme</a:t>
              </a:r>
              <a:r>
                <a:rPr lang="en-US" sz="3400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8A990AD-263A-45B2-BA93-EF6B82478A4B}"/>
              </a:ext>
            </a:extLst>
          </p:cNvPr>
          <p:cNvSpPr txBox="1"/>
          <p:nvPr/>
        </p:nvSpPr>
        <p:spPr>
          <a:xfrm>
            <a:off x="2611775" y="2115235"/>
            <a:ext cx="40019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about dolphins.</a:t>
            </a:r>
          </a:p>
        </p:txBody>
      </p:sp>
      <p:sp>
        <p:nvSpPr>
          <p:cNvPr id="13" name="Action Button: Home 12">
            <a:hlinkClick r:id="rId3" action="ppaction://hlinksldjump" highlightClick="1"/>
          </p:cNvPr>
          <p:cNvSpPr/>
          <p:nvPr/>
        </p:nvSpPr>
        <p:spPr>
          <a:xfrm>
            <a:off x="10183243" y="6553200"/>
            <a:ext cx="434008" cy="457200"/>
          </a:xfrm>
          <a:prstGeom prst="actionButtonHome">
            <a:avLst/>
          </a:prstGeom>
          <a:solidFill>
            <a:schemeClr val="accent3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1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029200"/>
            <a:ext cx="1851992" cy="1632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62200" y="626926"/>
            <a:ext cx="7262192" cy="1433923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tencil" pitchFamily="82" charset="0"/>
              </a:rPr>
              <a:t>LUCKY apple!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5029201"/>
            <a:ext cx="2209800" cy="1665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286000"/>
            <a:ext cx="3505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24368" y="5632447"/>
            <a:ext cx="3537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YOU GET A GIFT</a:t>
            </a:r>
            <a:endParaRPr lang="en-GB" sz="28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Action Button: Home 4">
            <a:hlinkClick r:id="rId5" action="ppaction://hlinksldjump" highlightClick="1"/>
          </p:cNvPr>
          <p:cNvSpPr/>
          <p:nvPr/>
        </p:nvSpPr>
        <p:spPr>
          <a:xfrm>
            <a:off x="10157792" y="6324600"/>
            <a:ext cx="434008" cy="457200"/>
          </a:xfrm>
          <a:prstGeom prst="actionButtonHome">
            <a:avLst/>
          </a:prstGeom>
          <a:solidFill>
            <a:schemeClr val="accent3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27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119336" y="1"/>
            <a:ext cx="12072663" cy="7026743"/>
            <a:chOff x="193701" y="1590291"/>
            <a:chExt cx="8653859" cy="5137079"/>
          </a:xfrm>
        </p:grpSpPr>
        <p:sp>
          <p:nvSpPr>
            <p:cNvPr id="47" name="Rounded Rectangle 46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330176" y="1358482"/>
            <a:ext cx="5728817" cy="470318"/>
            <a:chOff x="363373" y="1262747"/>
            <a:chExt cx="5728817" cy="470318"/>
          </a:xfrm>
        </p:grpSpPr>
        <p:sp>
          <p:nvSpPr>
            <p:cNvPr id="46" name="TextBox 45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27314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What’s in the </a:t>
              </a:r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Wildlife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programme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330176" y="2438401"/>
            <a:ext cx="7565721" cy="461665"/>
            <a:chOff x="369902" y="2142097"/>
            <a:chExt cx="7565721" cy="461665"/>
          </a:xfrm>
        </p:grpSpPr>
        <p:sp>
          <p:nvSpPr>
            <p:cNvPr id="61" name="TextBox 60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44732" y="2142097"/>
              <a:ext cx="70908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Is </a:t>
              </a:r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Fox Teacher 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 comedy?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2330176" y="3415882"/>
            <a:ext cx="6914269" cy="470318"/>
            <a:chOff x="363373" y="4026312"/>
            <a:chExt cx="6914269" cy="470318"/>
          </a:xfrm>
        </p:grpSpPr>
        <p:sp>
          <p:nvSpPr>
            <p:cNvPr id="64" name="TextBox 63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38203" y="4026312"/>
              <a:ext cx="64394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What time is the </a:t>
              </a:r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Sports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programme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2358152" y="4569049"/>
            <a:ext cx="6471767" cy="470318"/>
            <a:chOff x="363373" y="3312302"/>
            <a:chExt cx="6471767" cy="470318"/>
          </a:xfrm>
        </p:grpSpPr>
        <p:sp>
          <p:nvSpPr>
            <p:cNvPr id="73" name="TextBox 72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4.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38204" y="3312302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Can we watch a game show at 10.30?</a:t>
              </a:r>
            </a:p>
          </p:txBody>
        </p:sp>
      </p:grpSp>
      <p:cxnSp>
        <p:nvCxnSpPr>
          <p:cNvPr id="75" name="Straight Connector 74"/>
          <p:cNvCxnSpPr/>
          <p:nvPr/>
        </p:nvCxnSpPr>
        <p:spPr>
          <a:xfrm flipV="1">
            <a:off x="2992963" y="220980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2946783" y="327660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2997088" y="441960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2923200" y="525780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2474386" y="198120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2474386" y="312420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2474386" y="426720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2474386" y="5180058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2329982" y="5486400"/>
            <a:ext cx="7330101" cy="470318"/>
            <a:chOff x="363373" y="3312302"/>
            <a:chExt cx="7330101" cy="470318"/>
          </a:xfrm>
        </p:grpSpPr>
        <p:sp>
          <p:nvSpPr>
            <p:cNvPr id="30" name="TextBox 29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5.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38204" y="3312302"/>
              <a:ext cx="68552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 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What is the topic of the </a:t>
              </a:r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Science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programme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cxnSp>
        <p:nvCxnSpPr>
          <p:cNvPr id="32" name="Straight Connector 31"/>
          <p:cNvCxnSpPr/>
          <p:nvPr/>
        </p:nvCxnSpPr>
        <p:spPr>
          <a:xfrm flipV="1">
            <a:off x="2996894" y="632460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474192" y="624840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A02A420-6CEC-4FFC-9E0E-6069A96E3B73}"/>
              </a:ext>
            </a:extLst>
          </p:cNvPr>
          <p:cNvSpPr txBox="1"/>
          <p:nvPr/>
        </p:nvSpPr>
        <p:spPr>
          <a:xfrm>
            <a:off x="2868974" y="1748136"/>
            <a:ext cx="3275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Cuc Phuong Forest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A4A530B-E979-420C-AFAB-7896E3191A3F}"/>
              </a:ext>
            </a:extLst>
          </p:cNvPr>
          <p:cNvSpPr txBox="1"/>
          <p:nvPr/>
        </p:nvSpPr>
        <p:spPr>
          <a:xfrm>
            <a:off x="2804811" y="2891136"/>
            <a:ext cx="1330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 it is.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357DDD4-C1BD-4B93-925B-48FAD5F16C89}"/>
              </a:ext>
            </a:extLst>
          </p:cNvPr>
          <p:cNvSpPr txBox="1"/>
          <p:nvPr/>
        </p:nvSpPr>
        <p:spPr>
          <a:xfrm>
            <a:off x="2865944" y="3957936"/>
            <a:ext cx="2201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on at 10.30.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EB4A778-FD98-453F-8786-0571F6062587}"/>
              </a:ext>
            </a:extLst>
          </p:cNvPr>
          <p:cNvSpPr txBox="1"/>
          <p:nvPr/>
        </p:nvSpPr>
        <p:spPr>
          <a:xfrm>
            <a:off x="2816268" y="4876801"/>
            <a:ext cx="18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No, we can’t.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8A990AD-263A-45B2-BA93-EF6B82478A4B}"/>
              </a:ext>
            </a:extLst>
          </p:cNvPr>
          <p:cNvSpPr txBox="1"/>
          <p:nvPr/>
        </p:nvSpPr>
        <p:spPr>
          <a:xfrm>
            <a:off x="2855979" y="6002218"/>
            <a:ext cx="2738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about dolphins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702130" y="402848"/>
            <a:ext cx="719376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100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Read the first two columns of the TV guide and answer the questions.</a:t>
            </a:r>
          </a:p>
        </p:txBody>
      </p:sp>
    </p:spTree>
    <p:extLst>
      <p:ext uri="{BB962C8B-B14F-4D97-AF65-F5344CB8AC3E}">
        <p14:creationId xmlns:p14="http://schemas.microsoft.com/office/powerpoint/2010/main" val="786206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51397" y="94007"/>
            <a:ext cx="7547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Read the TV guide in </a:t>
            </a:r>
            <a:r>
              <a:rPr lang="en-US" sz="2400" b="1" spc="-50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write the </a:t>
            </a:r>
            <a:r>
              <a:rPr lang="en-US" sz="2400" b="1" spc="-50" dirty="0" err="1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programmes</a:t>
            </a:r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that these people may choose to watch.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994954"/>
              </p:ext>
            </p:extLst>
          </p:nvPr>
        </p:nvGraphicFramePr>
        <p:xfrm>
          <a:off x="119336" y="925004"/>
          <a:ext cx="11953328" cy="524719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8720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28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74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People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Programmes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7947">
                <a:tc>
                  <a:txBody>
                    <a:bodyPr/>
                    <a:lstStyle/>
                    <a:p>
                      <a:r>
                        <a:rPr lang="en-US" sz="2400" b="1" i="0" dirty="0">
                          <a:solidFill>
                            <a:srgbClr val="0088E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wants to know more about dogs and cats.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7947">
                <a:tc>
                  <a:txBody>
                    <a:bodyPr/>
                    <a:lstStyle/>
                    <a:p>
                      <a:r>
                        <a:rPr lang="en-US" sz="2400" b="1" i="0" kern="1200">
                          <a:solidFill>
                            <a:srgbClr val="0088EE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Bob likes programmes that make him laugh.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7947">
                <a:tc>
                  <a:txBody>
                    <a:bodyPr/>
                    <a:lstStyle/>
                    <a:p>
                      <a:r>
                        <a:rPr lang="en-US" sz="2400" b="1" i="0" kern="1200">
                          <a:solidFill>
                            <a:srgbClr val="0088EE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Nga loves learning about plants and animals.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7947">
                <a:tc>
                  <a:txBody>
                    <a:bodyPr/>
                    <a:lstStyle/>
                    <a:p>
                      <a:r>
                        <a:rPr lang="en-US" sz="2400" b="1" i="0" kern="1200">
                          <a:solidFill>
                            <a:srgbClr val="0088EE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Minh likes watching races.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7947">
                <a:tc>
                  <a:txBody>
                    <a:bodyPr/>
                    <a:lstStyle/>
                    <a:p>
                      <a:r>
                        <a:rPr lang="en-US" sz="2400" b="1" i="0" kern="1200" dirty="0">
                          <a:solidFill>
                            <a:srgbClr val="0088EE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Linh is interested in sea animals.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Action Button: Return 1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F12EDE81-F5B5-4237-9FEF-5801588E77DC}"/>
              </a:ext>
            </a:extLst>
          </p:cNvPr>
          <p:cNvSpPr/>
          <p:nvPr/>
        </p:nvSpPr>
        <p:spPr>
          <a:xfrm>
            <a:off x="5869711" y="6336151"/>
            <a:ext cx="452581" cy="401781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5DB5C7-BEAD-414A-A3FE-BD2300EBD30C}"/>
              </a:ext>
            </a:extLst>
          </p:cNvPr>
          <p:cNvSpPr txBox="1"/>
          <p:nvPr/>
        </p:nvSpPr>
        <p:spPr>
          <a:xfrm>
            <a:off x="8188843" y="1874983"/>
            <a:ext cx="2414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Children are Always Right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3FDAFD-28B8-4A55-B93C-1F4D945210EF}"/>
              </a:ext>
            </a:extLst>
          </p:cNvPr>
          <p:cNvSpPr txBox="1"/>
          <p:nvPr/>
        </p:nvSpPr>
        <p:spPr>
          <a:xfrm>
            <a:off x="8216551" y="2910647"/>
            <a:ext cx="2414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Fox Teacher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1517A3-C6CB-425C-819E-3F38B5FB1FC2}"/>
              </a:ext>
            </a:extLst>
          </p:cNvPr>
          <p:cNvSpPr txBox="1"/>
          <p:nvPr/>
        </p:nvSpPr>
        <p:spPr>
          <a:xfrm>
            <a:off x="8216550" y="3608093"/>
            <a:ext cx="2414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Cuc Phuong Forest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AD713B-161E-4E9C-94A5-C51CCFD59B34}"/>
              </a:ext>
            </a:extLst>
          </p:cNvPr>
          <p:cNvSpPr txBox="1"/>
          <p:nvPr/>
        </p:nvSpPr>
        <p:spPr>
          <a:xfrm>
            <a:off x="8188842" y="4645952"/>
            <a:ext cx="2414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Pig Race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1FB3E2-2283-4854-A46F-2D305C2EBC04}"/>
              </a:ext>
            </a:extLst>
          </p:cNvPr>
          <p:cNvSpPr txBox="1"/>
          <p:nvPr/>
        </p:nvSpPr>
        <p:spPr>
          <a:xfrm>
            <a:off x="8216549" y="5493270"/>
            <a:ext cx="2414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Dolphins</a:t>
            </a:r>
          </a:p>
        </p:txBody>
      </p:sp>
    </p:spTree>
    <p:extLst>
      <p:ext uri="{BB962C8B-B14F-4D97-AF65-F5344CB8AC3E}">
        <p14:creationId xmlns:p14="http://schemas.microsoft.com/office/powerpoint/2010/main" val="189635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91000" y="24826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84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Speaking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20470" y="721488"/>
            <a:ext cx="8223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Work in groups. Share your table in 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with your group and see if they agree with you.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4600" y="1664540"/>
            <a:ext cx="1997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07798" y="2204187"/>
            <a:ext cx="7576405" cy="14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think the best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game show  </a:t>
            </a:r>
          </a:p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Children are Always Right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200000"/>
              </a:lnSpc>
            </a:pP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agree. He wants to know more about pets.</a:t>
            </a:r>
          </a:p>
        </p:txBody>
      </p:sp>
    </p:spTree>
    <p:extLst>
      <p:ext uri="{BB962C8B-B14F-4D97-AF65-F5344CB8AC3E}">
        <p14:creationId xmlns:p14="http://schemas.microsoft.com/office/powerpoint/2010/main" val="4244112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39030" y="42732"/>
            <a:ext cx="78527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Work in groups. Tell your group about your </a:t>
            </a:r>
            <a:r>
              <a:rPr lang="en-US" sz="2500" b="1" dirty="0" err="1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favourite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TV </a:t>
            </a:r>
            <a:r>
              <a:rPr lang="en-US" sz="2500" b="1" dirty="0" err="1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Your talk should include: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422241" y="1385833"/>
            <a:ext cx="2419854" cy="823773"/>
            <a:chOff x="3065318" y="1452324"/>
            <a:chExt cx="2419854" cy="823773"/>
          </a:xfrm>
        </p:grpSpPr>
        <p:sp>
          <p:nvSpPr>
            <p:cNvPr id="6" name="Rounded Rectangle 5"/>
            <p:cNvSpPr/>
            <p:nvPr/>
          </p:nvSpPr>
          <p:spPr>
            <a:xfrm>
              <a:off x="3065318" y="1452324"/>
              <a:ext cx="2419854" cy="798552"/>
            </a:xfrm>
            <a:prstGeom prst="roundRect">
              <a:avLst>
                <a:gd name="adj" fmla="val 31818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62131" y="1506656"/>
              <a:ext cx="202622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name of the </a:t>
              </a:r>
              <a:r>
                <a:rPr lang="en-US" sz="2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programme</a:t>
              </a:r>
              <a:endPara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602968" y="2482332"/>
            <a:ext cx="2419854" cy="798552"/>
            <a:chOff x="4078968" y="2361114"/>
            <a:chExt cx="2419854" cy="798552"/>
          </a:xfrm>
        </p:grpSpPr>
        <p:sp>
          <p:nvSpPr>
            <p:cNvPr id="9" name="Rounded Rectangle 8"/>
            <p:cNvSpPr/>
            <p:nvPr/>
          </p:nvSpPr>
          <p:spPr>
            <a:xfrm>
              <a:off x="4078968" y="2361114"/>
              <a:ext cx="2419854" cy="798552"/>
            </a:xfrm>
            <a:prstGeom prst="roundRect">
              <a:avLst>
                <a:gd name="adj" fmla="val 31818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506824" y="2390224"/>
              <a:ext cx="156306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channel it is on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812895" y="3509211"/>
            <a:ext cx="2419854" cy="806222"/>
            <a:chOff x="5345359" y="3269903"/>
            <a:chExt cx="2419854" cy="806222"/>
          </a:xfrm>
        </p:grpSpPr>
        <p:sp>
          <p:nvSpPr>
            <p:cNvPr id="12" name="Rounded Rectangle 11"/>
            <p:cNvSpPr/>
            <p:nvPr/>
          </p:nvSpPr>
          <p:spPr>
            <a:xfrm>
              <a:off x="5345359" y="3269903"/>
              <a:ext cx="2419854" cy="798552"/>
            </a:xfrm>
            <a:prstGeom prst="roundRect">
              <a:avLst>
                <a:gd name="adj" fmla="val 31818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495563" y="3306684"/>
              <a:ext cx="2153909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content of the </a:t>
              </a:r>
              <a:r>
                <a:rPr lang="en-US" sz="2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programme</a:t>
              </a:r>
              <a:endPara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925433" y="4597223"/>
            <a:ext cx="2419854" cy="798552"/>
            <a:chOff x="6402028" y="4178693"/>
            <a:chExt cx="2419854" cy="798552"/>
          </a:xfrm>
        </p:grpSpPr>
        <p:sp>
          <p:nvSpPr>
            <p:cNvPr id="15" name="Rounded Rectangle 14"/>
            <p:cNvSpPr/>
            <p:nvPr/>
          </p:nvSpPr>
          <p:spPr>
            <a:xfrm>
              <a:off x="6402028" y="4178693"/>
              <a:ext cx="2419854" cy="798552"/>
            </a:xfrm>
            <a:prstGeom prst="roundRect">
              <a:avLst>
                <a:gd name="adj" fmla="val 31818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20588" y="4193248"/>
              <a:ext cx="178273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reason you like it</a:t>
              </a: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908" y="2242268"/>
            <a:ext cx="916261" cy="73932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458" y="3355501"/>
            <a:ext cx="916261" cy="73932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173" y="4409363"/>
            <a:ext cx="916261" cy="73932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112790" y="4447111"/>
            <a:ext cx="40940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can use these suggestions.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644689" y="4755584"/>
            <a:ext cx="4463914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favourite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...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on ...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about ...</a:t>
            </a:r>
          </a:p>
        </p:txBody>
      </p:sp>
    </p:spTree>
    <p:extLst>
      <p:ext uri="{BB962C8B-B14F-4D97-AF65-F5344CB8AC3E}">
        <p14:creationId xmlns:p14="http://schemas.microsoft.com/office/powerpoint/2010/main" val="1060620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1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6600" y="1"/>
            <a:ext cx="3616036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3200" b="1" dirty="0"/>
              <a:t>* 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writing 1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000" y="990600"/>
            <a:ext cx="7315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 My </a:t>
            </a:r>
            <a:r>
              <a:rPr lang="en-GB" sz="2400" i="1" dirty="0" err="1">
                <a:latin typeface="Times New Roman" pitchFamily="18" charset="0"/>
                <a:cs typeface="Times New Roman" pitchFamily="18" charset="0"/>
              </a:rPr>
              <a:t>favorite</a:t>
            </a:r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 TV programme is  cartoon  "Tom and Jerry“. It's on Disney Channel at 5p.m,from Monday to Saturday every week. Tom is a cat and Jerry is a little mouse. Tom always chase Jerry to eat meat. I like Jerry because he's cool. Tom is stupid but funny. I always watch it after school . I like this programme very much because it's very funny and entertaining after study.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887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304800"/>
            <a:ext cx="12623204" cy="746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62200" y="-142220"/>
            <a:ext cx="7620000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Play a game :</a:t>
            </a:r>
            <a:r>
              <a:rPr lang="en-US" sz="2800" b="1" i="1" dirty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* Guessing game: TV channels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4.jpg" descr="Description: Kết quả hình ảnh cho discovery chann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280" y="609600"/>
            <a:ext cx="2552700" cy="198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9.jpg" descr="Description: Kết quả hình ảnh cho cartoon network logo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6"/>
          <a:stretch>
            <a:fillRect/>
          </a:stretch>
        </p:blipFill>
        <p:spPr bwMode="auto">
          <a:xfrm rot="10800000">
            <a:off x="7715250" y="609600"/>
            <a:ext cx="2419350" cy="201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3.png" descr="Description: Kết quả hình ảnh cho disney channel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76601"/>
            <a:ext cx="2819400" cy="18772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Picture 1045" descr="Description: Lưu trữ Lịch thi đấu - LẮP TRUYỀN HÌNH KPLUS HÀ NỘ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09601"/>
            <a:ext cx="2628900" cy="198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4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76600"/>
            <a:ext cx="257608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/>
          <p:cNvSpPr/>
          <p:nvPr/>
        </p:nvSpPr>
        <p:spPr>
          <a:xfrm>
            <a:off x="2057400" y="2611583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876800" y="2590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694468" y="2611583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3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057400" y="51816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4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222298" y="51816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5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57800" y="2571690"/>
            <a:ext cx="21884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Discovery Channel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15001" y="5181600"/>
            <a:ext cx="1834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Cartoon Network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153401" y="2590800"/>
            <a:ext cx="1650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Disney Channel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14600" y="5197825"/>
            <a:ext cx="2303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Quang</a:t>
            </a:r>
            <a:r>
              <a:rPr lang="en-US" b="1" i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Ngai</a:t>
            </a:r>
            <a:r>
              <a:rPr lang="en-US" b="1" i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television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99708" y="2590800"/>
            <a:ext cx="1741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football channel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24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696" y="-159327"/>
            <a:ext cx="12360696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17618" y="1491147"/>
            <a:ext cx="73567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</a:t>
            </a:r>
            <a:r>
              <a:rPr lang="en-GB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favorite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TV programme is “Discovering of The World”. The programme provides us with a variety of interesting facts about nature, the universe, humans, animals and plans over the world. Through the programme, I have a chance to discover different cultures and have more useful information about aspects of life. “Discovering of The World” is broadcasted on VTV2 every Friday evening. Another reason why I love watching the programme is that I’m always curious about the world and the programme brings convincing answers.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6600" y="-33010"/>
            <a:ext cx="32004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800" b="1" dirty="0"/>
              <a:t>* 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writing 2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0166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3000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3276600" y="785813"/>
            <a:ext cx="5715000" cy="695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 dirty="0">
                <a:ln w="349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50000">
                      <a:srgbClr val="008000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Home assignments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514600" y="2543175"/>
            <a:ext cx="79248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</a:rPr>
              <a:t>- Practice asking friends questions about their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</a:rPr>
              <a:t>favourite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</a:rPr>
              <a:t> TV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</a:rPr>
              <a:t>programmes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</a:rPr>
              <a:t>.</a:t>
            </a:r>
          </a:p>
          <a:p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</a:rPr>
              <a:t>- Do exercises D1,2,3 P 6,7 in the workbooks. </a:t>
            </a:r>
          </a:p>
          <a:p>
            <a:pPr eaLnBrk="1" hangingPunct="1"/>
            <a:endParaRPr lang="en-US" sz="2800" b="1" dirty="0">
              <a:solidFill>
                <a:srgbClr val="0033CC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2801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7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52959" y="1007907"/>
            <a:ext cx="71220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Thank you 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for listening!</a:t>
            </a:r>
          </a:p>
        </p:txBody>
      </p:sp>
    </p:spTree>
    <p:extLst>
      <p:ext uri="{BB962C8B-B14F-4D97-AF65-F5344CB8AC3E}">
        <p14:creationId xmlns:p14="http://schemas.microsoft.com/office/powerpoint/2010/main" val="1274097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14402"/>
            <a:ext cx="82296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304800"/>
            <a:ext cx="12911236" cy="746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4.jpg" descr="Description: Kết quả hình ảnh cho discovery chann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280" y="-76199"/>
            <a:ext cx="2508004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9.jpg" descr="Description: Kết quả hình ảnh cho cartoon network logo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6"/>
          <a:stretch>
            <a:fillRect/>
          </a:stretch>
        </p:blipFill>
        <p:spPr bwMode="auto">
          <a:xfrm rot="10800000">
            <a:off x="7715250" y="-76200"/>
            <a:ext cx="24193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3.png" descr="Description: Kết quả hình ảnh cho disney channel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09801"/>
            <a:ext cx="2436668" cy="15810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Picture 1045" descr="Description: Lưu trữ Lịch thi đấu - LẮP TRUYỀN HÌNH KPLUS HÀ NỘ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-119277"/>
            <a:ext cx="2514600" cy="171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4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09800"/>
            <a:ext cx="2362200" cy="158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>
          <a:xfrm>
            <a:off x="2057400" y="1716293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876800" y="169551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7694468" y="1716293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3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057400" y="38862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4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222298" y="38862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5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57801" y="1676400"/>
            <a:ext cx="22637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Discovery Channel</a:t>
            </a:r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15001" y="3886200"/>
            <a:ext cx="1834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Cartoon Network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153401" y="1695510"/>
            <a:ext cx="1717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Disney Channel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14600" y="3902425"/>
            <a:ext cx="2303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Quang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Ngai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television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99708" y="1695510"/>
            <a:ext cx="1741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football channel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47900" y="4364183"/>
            <a:ext cx="8168580" cy="153888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1/Among these five channels, which one do you like best?</a:t>
            </a:r>
          </a:p>
          <a:p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like ………… best because I………………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 What about you? Do you often read the TV guide before watching TV?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2893816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66814"/>
            <a:ext cx="82296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696" y="-457200"/>
            <a:ext cx="12889432" cy="739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7800" y="152401"/>
            <a:ext cx="3557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* Vocabulary</a:t>
            </a:r>
          </a:p>
        </p:txBody>
      </p:sp>
      <p:sp>
        <p:nvSpPr>
          <p:cNvPr id="2" name="Rectangle 1"/>
          <p:cNvSpPr/>
          <p:nvPr/>
        </p:nvSpPr>
        <p:spPr>
          <a:xfrm>
            <a:off x="2149789" y="2938790"/>
            <a:ext cx="2036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bg1"/>
                </a:solidFill>
                <a:latin typeface="+mj-lt"/>
              </a:rPr>
              <a:t>-  race (n):</a:t>
            </a:r>
          </a:p>
        </p:txBody>
      </p:sp>
      <p:sp>
        <p:nvSpPr>
          <p:cNvPr id="3" name="Rectangle 2"/>
          <p:cNvSpPr/>
          <p:nvPr/>
        </p:nvSpPr>
        <p:spPr>
          <a:xfrm>
            <a:off x="4495800" y="925985"/>
            <a:ext cx="35798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2800" b="1" dirty="0">
                <a:solidFill>
                  <a:schemeClr val="bg1"/>
                </a:solidFill>
                <a:latin typeface="Times New Roman"/>
              </a:rPr>
              <a:t>tranh tài </a:t>
            </a:r>
            <a:r>
              <a:rPr lang="en-GB" sz="2800" b="1" dirty="0">
                <a:solidFill>
                  <a:schemeClr val="bg1"/>
                </a:solidFill>
                <a:latin typeface="Times New Roman"/>
              </a:rPr>
              <a:t>, </a:t>
            </a:r>
            <a:r>
              <a:rPr lang="vi-VN" sz="2800" b="1" dirty="0">
                <a:solidFill>
                  <a:schemeClr val="bg1"/>
                </a:solidFill>
                <a:latin typeface="Times New Roman"/>
              </a:rPr>
              <a:t>cạnh tranh</a:t>
            </a:r>
          </a:p>
        </p:txBody>
      </p:sp>
      <p:sp>
        <p:nvSpPr>
          <p:cNvPr id="5" name="Rectangle 4"/>
          <p:cNvSpPr/>
          <p:nvPr/>
        </p:nvSpPr>
        <p:spPr>
          <a:xfrm>
            <a:off x="2099205" y="905203"/>
            <a:ext cx="25699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b="1" dirty="0">
                <a:solidFill>
                  <a:schemeClr val="bg1"/>
                </a:solidFill>
                <a:latin typeface="Times New Roman"/>
              </a:rPr>
              <a:t>- </a:t>
            </a:r>
            <a:r>
              <a:rPr lang="vi-VN" sz="2800" b="1" dirty="0">
                <a:solidFill>
                  <a:schemeClr val="bg1"/>
                </a:solidFill>
                <a:latin typeface="Times New Roman"/>
              </a:rPr>
              <a:t>compete (v) :  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99206" y="1524000"/>
            <a:ext cx="19351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chemeClr val="bg1"/>
                </a:solidFill>
                <a:latin typeface="Times New Roman"/>
              </a:rPr>
              <a:t>- plant (n):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7201" y="1524000"/>
            <a:ext cx="29738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2800" b="1" dirty="0">
                <a:solidFill>
                  <a:schemeClr val="bg1"/>
                </a:solidFill>
                <a:latin typeface="Times New Roman"/>
              </a:rPr>
              <a:t>cây cảnh, thực vật</a:t>
            </a:r>
          </a:p>
        </p:txBody>
      </p:sp>
      <p:sp>
        <p:nvSpPr>
          <p:cNvPr id="8" name="Rectangle 7"/>
          <p:cNvSpPr/>
          <p:nvPr/>
        </p:nvSpPr>
        <p:spPr>
          <a:xfrm>
            <a:off x="2114906" y="2209800"/>
            <a:ext cx="23118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chemeClr val="bg1"/>
                </a:solidFill>
                <a:latin typeface="Times New Roman"/>
              </a:rPr>
              <a:t>- comedy (n):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43400" y="2209800"/>
            <a:ext cx="15536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2800" b="1" dirty="0">
                <a:solidFill>
                  <a:schemeClr val="bg1"/>
                </a:solidFill>
                <a:latin typeface="Times New Roman"/>
              </a:rPr>
              <a:t>phim hài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20329" y="2944090"/>
            <a:ext cx="15520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b="1" dirty="0">
                <a:solidFill>
                  <a:schemeClr val="bg1"/>
                </a:solidFill>
                <a:latin typeface="Times New Roman"/>
              </a:rPr>
              <a:t>c</a:t>
            </a:r>
            <a:r>
              <a:rPr lang="vi-VN" sz="2800" b="1" dirty="0">
                <a:solidFill>
                  <a:schemeClr val="bg1"/>
                </a:solidFill>
                <a:latin typeface="Times New Roman"/>
              </a:rPr>
              <a:t>uộc đua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626" y="321195"/>
            <a:ext cx="2781300" cy="2168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590801"/>
            <a:ext cx="2781300" cy="2222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556" y="2170979"/>
            <a:ext cx="5067300" cy="336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84" y="1417822"/>
            <a:ext cx="3399370" cy="3960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654" y="2044301"/>
            <a:ext cx="3638550" cy="274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752184" y="6488668"/>
            <a:ext cx="2808312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95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457200"/>
            <a:ext cx="12881519" cy="739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47800" y="152401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* Checking vocabulary</a:t>
            </a:r>
          </a:p>
        </p:txBody>
      </p:sp>
      <p:sp>
        <p:nvSpPr>
          <p:cNvPr id="6" name="Rectangle 5"/>
          <p:cNvSpPr/>
          <p:nvPr/>
        </p:nvSpPr>
        <p:spPr>
          <a:xfrm>
            <a:off x="2149789" y="2938790"/>
            <a:ext cx="2036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bg1"/>
                </a:solidFill>
                <a:latin typeface="+mj-lt"/>
              </a:rPr>
              <a:t>-  race (n):</a:t>
            </a:r>
          </a:p>
        </p:txBody>
      </p:sp>
      <p:sp>
        <p:nvSpPr>
          <p:cNvPr id="7" name="Rectangle 6"/>
          <p:cNvSpPr/>
          <p:nvPr/>
        </p:nvSpPr>
        <p:spPr>
          <a:xfrm>
            <a:off x="4495800" y="925985"/>
            <a:ext cx="35798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2800" b="1" dirty="0">
                <a:solidFill>
                  <a:schemeClr val="bg1"/>
                </a:solidFill>
                <a:latin typeface="Times New Roman"/>
              </a:rPr>
              <a:t>tranh tài </a:t>
            </a:r>
            <a:r>
              <a:rPr lang="en-GB" sz="2800" b="1" dirty="0">
                <a:solidFill>
                  <a:schemeClr val="bg1"/>
                </a:solidFill>
                <a:latin typeface="Times New Roman"/>
              </a:rPr>
              <a:t>, </a:t>
            </a:r>
            <a:r>
              <a:rPr lang="vi-VN" sz="2800" b="1" dirty="0">
                <a:solidFill>
                  <a:schemeClr val="bg1"/>
                </a:solidFill>
                <a:latin typeface="Times New Roman"/>
              </a:rPr>
              <a:t>cạnh tranh</a:t>
            </a:r>
          </a:p>
        </p:txBody>
      </p:sp>
      <p:sp>
        <p:nvSpPr>
          <p:cNvPr id="8" name="Rectangle 7"/>
          <p:cNvSpPr/>
          <p:nvPr/>
        </p:nvSpPr>
        <p:spPr>
          <a:xfrm>
            <a:off x="2099205" y="905203"/>
            <a:ext cx="25699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b="1" dirty="0">
                <a:solidFill>
                  <a:schemeClr val="bg1"/>
                </a:solidFill>
                <a:latin typeface="Times New Roman"/>
              </a:rPr>
              <a:t>- </a:t>
            </a:r>
            <a:r>
              <a:rPr lang="vi-VN" sz="2800" b="1" dirty="0">
                <a:solidFill>
                  <a:schemeClr val="bg1"/>
                </a:solidFill>
                <a:latin typeface="Times New Roman"/>
              </a:rPr>
              <a:t>compete (v) :  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99206" y="1524000"/>
            <a:ext cx="19351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chemeClr val="bg1"/>
                </a:solidFill>
                <a:latin typeface="Times New Roman"/>
              </a:rPr>
              <a:t>- plant (n):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93710" y="1524000"/>
            <a:ext cx="29738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2800" b="1" dirty="0">
                <a:solidFill>
                  <a:schemeClr val="bg1"/>
                </a:solidFill>
                <a:latin typeface="Times New Roman"/>
              </a:rPr>
              <a:t>cây cảnh, thực vật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14906" y="2209800"/>
            <a:ext cx="23118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chemeClr val="bg1"/>
                </a:solidFill>
                <a:latin typeface="Times New Roman"/>
              </a:rPr>
              <a:t>- comedy (n):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42370" y="2209800"/>
            <a:ext cx="15536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2800" b="1" dirty="0">
                <a:solidFill>
                  <a:schemeClr val="bg1"/>
                </a:solidFill>
                <a:latin typeface="Times New Roman"/>
              </a:rPr>
              <a:t>phim hài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467772" y="2944090"/>
            <a:ext cx="15520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b="1" dirty="0">
                <a:solidFill>
                  <a:schemeClr val="bg1"/>
                </a:solidFill>
                <a:latin typeface="Times New Roman"/>
              </a:rPr>
              <a:t>c</a:t>
            </a:r>
            <a:r>
              <a:rPr lang="vi-VN" sz="2800" b="1" dirty="0">
                <a:solidFill>
                  <a:schemeClr val="bg1"/>
                </a:solidFill>
                <a:latin typeface="Times New Roman"/>
              </a:rPr>
              <a:t>uộc đua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52184" y="6488668"/>
            <a:ext cx="2808312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32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58785" y="457201"/>
            <a:ext cx="8346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100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Read the first two columns of the TV guide and answer the questions.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050229"/>
              </p:ext>
            </p:extLst>
          </p:nvPr>
        </p:nvGraphicFramePr>
        <p:xfrm>
          <a:off x="1523997" y="1371601"/>
          <a:ext cx="9144002" cy="541193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920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194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602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PROGRAMME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215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Wildlife: </a:t>
                      </a:r>
                      <a:r>
                        <a:rPr lang="en-US" sz="2300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Cuc Phuong Forest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Watch the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colourful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world of plants,  ﬂowers, and animals in their real life.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215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Comedy: </a:t>
                      </a:r>
                      <a:r>
                        <a:rPr lang="en-US" sz="23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Fox Teacher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Have a lot of fun with a fox teacher and his students on their  first day at school.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215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10.30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Sports: </a:t>
                      </a:r>
                      <a:r>
                        <a:rPr lang="en-US" sz="2300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Pig Race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Watch the cute pigs compete in the most exciting races. Who wins?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215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Game show: </a:t>
                      </a:r>
                      <a:r>
                        <a:rPr lang="en-US" sz="2300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Children are Always Right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Join this game show today and try to answer interesting questions about pets.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151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12.15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Science: </a:t>
                      </a:r>
                      <a:r>
                        <a:rPr lang="en-US" sz="23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Dolphins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Watch funny and interesting clips of intelligent dolphins in their natural life - the sea.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91000" y="1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84B1"/>
                </a:solidFill>
              </a:rPr>
              <a:t>1. Reading</a:t>
            </a:r>
          </a:p>
        </p:txBody>
      </p:sp>
    </p:spTree>
    <p:extLst>
      <p:ext uri="{BB962C8B-B14F-4D97-AF65-F5344CB8AC3E}">
        <p14:creationId xmlns:p14="http://schemas.microsoft.com/office/powerpoint/2010/main" val="921737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849582" y="304801"/>
            <a:ext cx="8229600" cy="734291"/>
          </a:xfrm>
        </p:spPr>
        <p:txBody>
          <a:bodyPr>
            <a:noAutofit/>
          </a:bodyPr>
          <a:lstStyle/>
          <a:p>
            <a:r>
              <a:rPr lang="en-US" sz="3600" b="1" spc="-100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 Answer the questions.</a:t>
            </a:r>
            <a:br>
              <a:rPr lang="en-US" sz="3600" b="1" spc="-100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81200" y="1219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What's in the Wildlife programme?             </a:t>
            </a:r>
          </a:p>
          <a:p>
            <a:pPr marL="0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Is The Fox Teacher a comedy?                     </a:t>
            </a:r>
          </a:p>
          <a:p>
            <a:pPr marL="0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What time is the Sports programme?  </a:t>
            </a:r>
          </a:p>
          <a:p>
            <a:pPr marL="0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Can we watch a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garne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show at 10.30? </a:t>
            </a:r>
          </a:p>
          <a:p>
            <a:pPr marL="0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 What is the topic of the Science programme?</a:t>
            </a:r>
            <a:r>
              <a:rPr lang="en-GB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788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5" descr="thugia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86740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Káº¿t quáº£ hÃ¬nh áº£nh cho tree pict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526" y="767555"/>
            <a:ext cx="5865634" cy="4892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Káº¿t quáº£ hÃ¬nh áº£nh cho apple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992" y="3180218"/>
            <a:ext cx="787208" cy="87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206875" y="5065713"/>
            <a:ext cx="647700" cy="519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Káº¿t quáº£ hÃ¬nh áº£nh cho apple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108" y="1494465"/>
            <a:ext cx="927292" cy="867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577" y="1175276"/>
            <a:ext cx="864340" cy="79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975" y="2743200"/>
            <a:ext cx="888644" cy="909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653" y="909604"/>
            <a:ext cx="766893" cy="842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Káº¿t quáº£ hÃ¬nh áº£nh cho bitten apple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4" y="5949951"/>
            <a:ext cx="669925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3">
            <a:hlinkClick r:id="rId7" action="ppaction://hlinksldjump" highlightClick="1">
              <a:snd r:embed="rId9" name="breeze.wav"/>
            </a:hlinkClick>
          </p:cNvPr>
          <p:cNvSpPr>
            <a:spLocks noChangeArrowheads="1"/>
          </p:cNvSpPr>
          <p:nvPr/>
        </p:nvSpPr>
        <p:spPr bwMode="auto">
          <a:xfrm>
            <a:off x="2476500" y="3440588"/>
            <a:ext cx="647700" cy="53975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 </a:t>
            </a:r>
          </a:p>
        </p:txBody>
      </p:sp>
      <p:sp>
        <p:nvSpPr>
          <p:cNvPr id="17" name="AutoShape 3">
            <a:hlinkClick r:id="rId10" action="ppaction://hlinksldjump" highlightClick="1">
              <a:snd r:embed="rId9" name="breeze.wav"/>
            </a:hlinkClick>
          </p:cNvPr>
          <p:cNvSpPr>
            <a:spLocks noChangeArrowheads="1"/>
          </p:cNvSpPr>
          <p:nvPr/>
        </p:nvSpPr>
        <p:spPr bwMode="auto">
          <a:xfrm>
            <a:off x="2432398" y="1608138"/>
            <a:ext cx="647700" cy="754063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 </a:t>
            </a:r>
          </a:p>
        </p:txBody>
      </p:sp>
      <p:sp>
        <p:nvSpPr>
          <p:cNvPr id="18" name="AutoShape 3">
            <a:hlinkClick r:id="rId11" action="ppaction://hlinksldjump" highlightClick="1">
              <a:snd r:embed="rId9" name="breeze.wav"/>
            </a:hlinkClick>
          </p:cNvPr>
          <p:cNvSpPr>
            <a:spLocks noChangeArrowheads="1"/>
          </p:cNvSpPr>
          <p:nvPr/>
        </p:nvSpPr>
        <p:spPr bwMode="auto">
          <a:xfrm>
            <a:off x="3633405" y="1064417"/>
            <a:ext cx="719140" cy="538162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3 </a:t>
            </a:r>
          </a:p>
        </p:txBody>
      </p:sp>
      <p:sp>
        <p:nvSpPr>
          <p:cNvPr id="20" name="AutoShape 3">
            <a:hlinkClick r:id="rId12" action="ppaction://hlinksldjump" highlightClick="1">
              <a:snd r:embed="rId9" name="breeze.wav"/>
            </a:hlinkClick>
          </p:cNvPr>
          <p:cNvSpPr>
            <a:spLocks noChangeArrowheads="1"/>
          </p:cNvSpPr>
          <p:nvPr/>
        </p:nvSpPr>
        <p:spPr bwMode="auto">
          <a:xfrm>
            <a:off x="6436975" y="1416380"/>
            <a:ext cx="581368" cy="462746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5 </a:t>
            </a:r>
          </a:p>
        </p:txBody>
      </p:sp>
      <p:sp>
        <p:nvSpPr>
          <p:cNvPr id="21" name="AutoShape 3">
            <a:hlinkClick r:id="rId13" action="ppaction://hlinksldjump" highlightClick="1">
              <a:snd r:embed="rId9" name="breeze.wav"/>
            </a:hlinkClick>
          </p:cNvPr>
          <p:cNvSpPr>
            <a:spLocks noChangeArrowheads="1"/>
          </p:cNvSpPr>
          <p:nvPr/>
        </p:nvSpPr>
        <p:spPr bwMode="auto">
          <a:xfrm>
            <a:off x="6677919" y="2958245"/>
            <a:ext cx="647700" cy="538163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6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941656" y="736520"/>
            <a:ext cx="41601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0000CC"/>
                </a:solidFill>
                <a:effectLst>
                  <a:glow rad="101600">
                    <a:srgbClr val="9F2936">
                      <a:lumMod val="60000"/>
                      <a:lumOff val="40000"/>
                      <a:alpha val="60000"/>
                    </a:srgbClr>
                  </a:glow>
                </a:effectLst>
              </a:rPr>
              <a:t>Who’s faster?</a:t>
            </a:r>
          </a:p>
        </p:txBody>
      </p:sp>
      <p:sp>
        <p:nvSpPr>
          <p:cNvPr id="24" name="Right Arrow 23">
            <a:hlinkClick r:id="" action="ppaction://noaction"/>
          </p:cNvPr>
          <p:cNvSpPr/>
          <p:nvPr/>
        </p:nvSpPr>
        <p:spPr>
          <a:xfrm>
            <a:off x="7900048" y="6341555"/>
            <a:ext cx="939153" cy="5852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344" y="992705"/>
            <a:ext cx="766893" cy="842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AutoShape 3">
            <a:hlinkClick r:id="rId14" action="ppaction://hlinksldjump" highlightClick="1">
              <a:snd r:embed="rId9" name="breeze.wav"/>
            </a:hlinkClick>
          </p:cNvPr>
          <p:cNvSpPr>
            <a:spLocks noChangeArrowheads="1"/>
          </p:cNvSpPr>
          <p:nvPr/>
        </p:nvSpPr>
        <p:spPr bwMode="auto">
          <a:xfrm>
            <a:off x="4997096" y="1147518"/>
            <a:ext cx="719140" cy="538162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4 </a:t>
            </a:r>
          </a:p>
        </p:txBody>
      </p:sp>
    </p:spTree>
    <p:extLst>
      <p:ext uri="{BB962C8B-B14F-4D97-AF65-F5344CB8AC3E}">
        <p14:creationId xmlns:p14="http://schemas.microsoft.com/office/powerpoint/2010/main" val="128905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20" grpId="0"/>
      <p:bldP spid="21" grpId="0"/>
      <p:bldP spid="23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2864526" y="1774855"/>
            <a:ext cx="7803474" cy="654984"/>
            <a:chOff x="363373" y="1262747"/>
            <a:chExt cx="6812873" cy="654984"/>
          </a:xfrm>
        </p:grpSpPr>
        <p:sp>
          <p:nvSpPr>
            <p:cNvPr id="14" name="TextBox 13"/>
            <p:cNvSpPr txBox="1"/>
            <p:nvPr/>
          </p:nvSpPr>
          <p:spPr>
            <a:xfrm>
              <a:off x="363373" y="1262747"/>
              <a:ext cx="4748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27313" y="1271400"/>
              <a:ext cx="63489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What’s in the </a:t>
              </a:r>
              <a:r>
                <a:rPr lang="en-US" sz="36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Wildlife</a:t>
              </a:r>
              <a:r>
                <a:rPr lang="en-US" sz="36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programme</a:t>
              </a:r>
              <a:r>
                <a:rPr lang="en-US" sz="36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A02A420-6CEC-4FFC-9E0E-6069A96E3B73}"/>
              </a:ext>
            </a:extLst>
          </p:cNvPr>
          <p:cNvSpPr txBox="1"/>
          <p:nvPr/>
        </p:nvSpPr>
        <p:spPr>
          <a:xfrm>
            <a:off x="3328467" y="2420311"/>
            <a:ext cx="44317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Cuc Phuong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Forest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97247" y="228600"/>
            <a:ext cx="719376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100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Read the first two columns of the TV guide and answer the questions.</a:t>
            </a:r>
          </a:p>
        </p:txBody>
      </p:sp>
      <p:sp>
        <p:nvSpPr>
          <p:cNvPr id="9" name="Action Button: Home 8">
            <a:hlinkClick r:id="rId3" action="ppaction://hlinksldjump" highlightClick="1"/>
          </p:cNvPr>
          <p:cNvSpPr/>
          <p:nvPr/>
        </p:nvSpPr>
        <p:spPr>
          <a:xfrm>
            <a:off x="10157792" y="6553200"/>
            <a:ext cx="434008" cy="457200"/>
          </a:xfrm>
          <a:prstGeom prst="actionButtonHome">
            <a:avLst/>
          </a:prstGeom>
          <a:solidFill>
            <a:schemeClr val="accent3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59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1035</Words>
  <Application>Microsoft Office PowerPoint</Application>
  <PresentationFormat>Màn hình rộng</PresentationFormat>
  <Paragraphs>154</Paragraphs>
  <Slides>22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22</vt:i4>
      </vt:variant>
    </vt:vector>
  </HeadingPairs>
  <TitlesOfParts>
    <vt:vector size="28" baseType="lpstr">
      <vt:lpstr>Arial</vt:lpstr>
      <vt:lpstr>Calibri</vt:lpstr>
      <vt:lpstr>Stencil</vt:lpstr>
      <vt:lpstr>Times New Roman</vt:lpstr>
      <vt:lpstr>Verdana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*  Answer the questions. 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 BA</dc:creator>
  <cp:lastModifiedBy>WINDOWS</cp:lastModifiedBy>
  <cp:revision>44</cp:revision>
  <dcterms:created xsi:type="dcterms:W3CDTF">2021-11-05T00:03:30Z</dcterms:created>
  <dcterms:modified xsi:type="dcterms:W3CDTF">2023-11-07T10:36:03Z</dcterms:modified>
</cp:coreProperties>
</file>